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1" r:id="rId3"/>
    <p:sldMasterId id="2147483738" r:id="rId4"/>
  </p:sldMasterIdLst>
  <p:notesMasterIdLst>
    <p:notesMasterId r:id="rId32"/>
  </p:notesMasterIdLst>
  <p:sldIdLst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723063" cy="9853613"/>
  <p:embeddedFontLst>
    <p:embeddedFont>
      <p:font typeface="Garamond" panose="02020404030301010803" pitchFamily="18" charset="0"/>
      <p:regular r:id="rId33"/>
      <p:bold r:id="rId34"/>
      <p: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88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306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08412" y="0"/>
            <a:ext cx="291306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59900"/>
            <a:ext cx="291306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08412" y="9359900"/>
            <a:ext cx="291306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65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678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649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1133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2924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1720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3302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755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45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1899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973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73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9081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191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5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7861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7837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921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6760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4794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6961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782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736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8877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787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67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96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756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673100" y="4679950"/>
            <a:ext cx="5378450" cy="44338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4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0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2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5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5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39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9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4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4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2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4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44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4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4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4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7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47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47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5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50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50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5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51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2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5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5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4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5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47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16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119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34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082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59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67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64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30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43906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607887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423385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3126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251817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52927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44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715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96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hyperlink" Target="mailto:samgu-tlt@yandex.ru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hyperlink" Target="http://.samsu.ru/" TargetMode="External"/><Relationship Id="rId2" Type="http://schemas.openxmlformats.org/officeDocument/2006/relationships/slideLayout" Target="../slideLayouts/slideLayout24.xml"/><Relationship Id="rId16" Type="http://schemas.openxmlformats.org/officeDocument/2006/relationships/hyperlink" Target="mailto:rector@samsu.ru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samsu.ru/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9" descr="bg_header_footer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23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9"/>
          <p:cNvSpPr txBox="1"/>
          <p:nvPr/>
        </p:nvSpPr>
        <p:spPr>
          <a:xfrm>
            <a:off x="0" y="6165852"/>
            <a:ext cx="9144000" cy="71437"/>
          </a:xfrm>
          <a:prstGeom prst="rect">
            <a:avLst/>
          </a:prstGeom>
          <a:solidFill>
            <a:srgbClr val="3366FF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9"/>
          <p:cNvSpPr txBox="1"/>
          <p:nvPr/>
        </p:nvSpPr>
        <p:spPr>
          <a:xfrm>
            <a:off x="1331913" y="2509839"/>
            <a:ext cx="6408737" cy="228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4800"/>
              <a:buFont typeface="Century Gothic"/>
              <a:buNone/>
            </a:pPr>
            <a:r>
              <a:rPr lang="en-US" sz="4800" b="0" i="0" u="none">
                <a:solidFill>
                  <a:srgbClr val="3366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САМАРСКИЙ ГОСУДАРСТВЕННЫЙ УНИВЕРСИТЕТ</a:t>
            </a:r>
            <a:endParaRPr sz="1400"/>
          </a:p>
        </p:txBody>
      </p:sp>
      <p:pic>
        <p:nvPicPr>
          <p:cNvPr id="78" name="Google Shape;78;p19" descr="logo-NEW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025900" y="4941887"/>
            <a:ext cx="868362" cy="10080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31"/>
          <p:cNvGrpSpPr/>
          <p:nvPr/>
        </p:nvGrpSpPr>
        <p:grpSpPr>
          <a:xfrm>
            <a:off x="-14287" y="2"/>
            <a:ext cx="9158287" cy="6237287"/>
            <a:chOff x="-9" y="0"/>
            <a:chExt cx="5769" cy="3929"/>
          </a:xfrm>
        </p:grpSpPr>
        <p:pic>
          <p:nvPicPr>
            <p:cNvPr id="117" name="Google Shape;117;p31" descr="bg_header_footer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5760" cy="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31" descr="logo_rus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90" y="73"/>
              <a:ext cx="2699" cy="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31"/>
            <p:cNvSpPr txBox="1"/>
            <p:nvPr/>
          </p:nvSpPr>
          <p:spPr>
            <a:xfrm>
              <a:off x="0" y="3884"/>
              <a:ext cx="5760" cy="45"/>
            </a:xfrm>
            <a:prstGeom prst="rect">
              <a:avLst/>
            </a:prstGeom>
            <a:solidFill>
              <a:srgbClr val="3366FF">
                <a:alpha val="6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" name="Google Shape;120;p31"/>
            <p:cNvSpPr txBox="1"/>
            <p:nvPr/>
          </p:nvSpPr>
          <p:spPr>
            <a:xfrm>
              <a:off x="-9" y="527"/>
              <a:ext cx="5769" cy="45"/>
            </a:xfrm>
            <a:prstGeom prst="rect">
              <a:avLst/>
            </a:prstGeom>
            <a:solidFill>
              <a:srgbClr val="6699FF">
                <a:alpha val="6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3" descr="bg_header_footer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23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3"/>
          <p:cNvSpPr txBox="1"/>
          <p:nvPr/>
        </p:nvSpPr>
        <p:spPr>
          <a:xfrm>
            <a:off x="0" y="6165852"/>
            <a:ext cx="9144000" cy="71437"/>
          </a:xfrm>
          <a:prstGeom prst="rect">
            <a:avLst/>
          </a:prstGeom>
          <a:solidFill>
            <a:srgbClr val="3366FF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43"/>
          <p:cNvSpPr txBox="1"/>
          <p:nvPr/>
        </p:nvSpPr>
        <p:spPr>
          <a:xfrm>
            <a:off x="395288" y="3213100"/>
            <a:ext cx="3529012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Gothic"/>
              <a:buNone/>
            </a:pPr>
            <a:r>
              <a:rPr lang="en-US" sz="2400" b="1" i="0" u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САМАРСКИЙ ГОСУДАРСТВЕННЫЙ УНИВЕРСИТЕТ</a:t>
            </a:r>
            <a:endParaRPr sz="1400"/>
          </a:p>
        </p:txBody>
      </p:sp>
      <p:pic>
        <p:nvPicPr>
          <p:cNvPr id="161" name="Google Shape;161;p43" descr="logo-NEW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763713" y="4437062"/>
            <a:ext cx="744537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3"/>
          <p:cNvSpPr txBox="1"/>
          <p:nvPr/>
        </p:nvSpPr>
        <p:spPr>
          <a:xfrm>
            <a:off x="4572000" y="2276475"/>
            <a:ext cx="457200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Century Gothic"/>
              <a:buNone/>
            </a:pPr>
            <a:r>
              <a:rPr lang="en-US" sz="1800" b="1" i="0" u="none">
                <a:solidFill>
                  <a:srgbClr val="3366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443011, г. Самара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Century Gothic"/>
              <a:buNone/>
            </a:pPr>
            <a:r>
              <a:rPr lang="en-US" sz="1800" b="1" i="0" u="none">
                <a:solidFill>
                  <a:srgbClr val="3366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ул. Ак. Павлова, д. 1 (главный корпус)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Century Gothic"/>
              <a:buNone/>
            </a:pPr>
            <a:r>
              <a:rPr lang="en-US" sz="1800" b="1" i="0" u="none">
                <a:solidFill>
                  <a:srgbClr val="3366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Приемная ректора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Century Gothic"/>
              <a:buNone/>
            </a:pPr>
            <a:r>
              <a:rPr lang="en-US" sz="1800" b="1" i="0" u="none">
                <a:solidFill>
                  <a:srgbClr val="3366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(846) 334-54-02, 334-54-03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Times New Roman"/>
              <a:buNone/>
            </a:pPr>
            <a:r>
              <a:rPr lang="en-US" sz="1800" b="1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/>
              </a:rPr>
              <a:t>http://samsu.ru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Century Gothic"/>
              <a:buNone/>
            </a:pPr>
            <a:r>
              <a:rPr lang="en-US" sz="1800" b="1" i="0" u="none">
                <a:solidFill>
                  <a:srgbClr val="3366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E-mail: </a:t>
            </a:r>
            <a:r>
              <a:rPr lang="en-US" sz="1800" b="1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6"/>
              </a:rPr>
              <a:t>rector@samsu.ru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rgbClr val="3366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rgbClr val="3366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Century Gothic"/>
              <a:buNone/>
            </a:pPr>
            <a:r>
              <a:rPr lang="en-US" sz="1800" b="1" i="0" u="none">
                <a:solidFill>
                  <a:srgbClr val="3366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445027,  г. Тольятти  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Century Gothic"/>
              <a:buNone/>
            </a:pPr>
            <a:r>
              <a:rPr lang="en-US" sz="1800" b="1" i="0" u="none">
                <a:solidFill>
                  <a:srgbClr val="3366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ул. Юбилейная, д. 31Г    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Century Gothic"/>
              <a:buNone/>
            </a:pPr>
            <a:r>
              <a:rPr lang="en-US" sz="1800" b="1" i="0" u="none">
                <a:solidFill>
                  <a:srgbClr val="3366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(8482) 50-52-53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Times New Roman"/>
              <a:buNone/>
            </a:pPr>
            <a:r>
              <a:rPr lang="en-US" sz="1800" b="1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7"/>
              </a:rPr>
              <a:t>http://filial.samsu.ru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E-mail: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8"/>
              </a:rPr>
              <a:t>samgu-tlt@yandex.ru</a:t>
            </a:r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0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9"/>
          <p:cNvSpPr txBox="1">
            <a:spLocks noGrp="1"/>
          </p:cNvSpPr>
          <p:nvPr>
            <p:ph type="body" idx="4294967295"/>
          </p:nvPr>
        </p:nvSpPr>
        <p:spPr>
          <a:xfrm>
            <a:off x="783771" y="1846217"/>
            <a:ext cx="7609839" cy="41322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3366FF"/>
              </a:buClr>
              <a:buSzPts val="2000"/>
              <a:buFont typeface="Times New Roman"/>
              <a:buChar char="•"/>
            </a:pP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Научная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статья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законченное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логически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цельное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произведение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освещающее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какую-либо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тему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входящую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круг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проблем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связанных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с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темой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диссертации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Научный</a:t>
            </a:r>
            <a:r>
              <a:rPr lang="en-US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журнал</a:t>
            </a:r>
            <a:r>
              <a:rPr lang="en-US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</a:t>
            </a:r>
            <a:r>
              <a:rPr lang="en-US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журнал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содержащий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статьи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материалы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о </a:t>
            </a:r>
            <a:r>
              <a:rPr lang="en-US" dirty="0" err="1" smtClean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теоретических</a:t>
            </a:r>
            <a:r>
              <a:rPr lang="en-US" dirty="0" smtClean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исследованиях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а </a:t>
            </a:r>
            <a:r>
              <a:rPr lang="en-US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также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статьи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материалы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прикладного</a:t>
            </a:r>
            <a:r>
              <a:rPr lang="en-US" dirty="0" smtClean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характера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предназначенные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научным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работникам</a:t>
            </a:r>
            <a:r>
              <a:rPr lang="en-US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8"/>
          <p:cNvSpPr txBox="1">
            <a:spLocks noGrp="1"/>
          </p:cNvSpPr>
          <p:nvPr>
            <p:ph type="body" idx="4294967295"/>
          </p:nvPr>
        </p:nvSpPr>
        <p:spPr>
          <a:xfrm>
            <a:off x="975360" y="1094242"/>
            <a:ext cx="7348583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При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написании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аннотации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рекомендуется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использовать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известные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общепринятые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термины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четкости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выражения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мысли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–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устойчивые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обороты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такие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как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8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«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работе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рассмотрены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/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изучены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/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представлены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/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проанализированы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/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обобщены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/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проверены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/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предложено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/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обосновано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…»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8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аннотации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необходимо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избегать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лишних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деталей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конкретных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цифр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9"/>
          <p:cNvSpPr txBox="1">
            <a:spLocks noGrp="1"/>
          </p:cNvSpPr>
          <p:nvPr>
            <p:ph type="body" idx="4294967295"/>
          </p:nvPr>
        </p:nvSpPr>
        <p:spPr>
          <a:xfrm>
            <a:off x="740228" y="1120368"/>
            <a:ext cx="7611291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Ключевые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слова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статье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выделяются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поисковых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систем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классификации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статей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темам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just">
              <a:spcBef>
                <a:spcPts val="560"/>
              </a:spcBef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интересах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автора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указать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наибольшее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количество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ключевых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слов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увеличения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шансов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нахождения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статьи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через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поисковые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системы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0"/>
          <p:cNvSpPr txBox="1">
            <a:spLocks noGrp="1"/>
          </p:cNvSpPr>
          <p:nvPr>
            <p:ph type="body" idx="4294967295"/>
          </p:nvPr>
        </p:nvSpPr>
        <p:spPr>
          <a:xfrm>
            <a:off x="870855" y="1050699"/>
            <a:ext cx="7374709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Вводной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быть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обоснована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рассматриваемого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новизна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работы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также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поставлены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исследования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spcBef>
                <a:spcPts val="480"/>
              </a:spcBef>
              <a:buClr>
                <a:srgbClr val="FF0000"/>
              </a:buClr>
              <a:buSzPts val="2400"/>
              <a:buFont typeface="Times New Roman"/>
              <a:buChar char="•"/>
            </a:pP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темы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степень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важности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данный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момент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в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данной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ситуации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данной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проблемы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способность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ее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результатов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быть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применимыми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достаточно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значимых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научно-практических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spcBef>
                <a:spcPts val="480"/>
              </a:spcBef>
              <a:buClr>
                <a:srgbClr val="FF0000"/>
              </a:buClr>
              <a:buSzPts val="2400"/>
              <a:buFont typeface="Times New Roman"/>
              <a:buChar char="•"/>
            </a:pP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Новизна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отличает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данной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работы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результатов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авторов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1"/>
          <p:cNvSpPr txBox="1">
            <a:spLocks noGrp="1"/>
          </p:cNvSpPr>
          <p:nvPr>
            <p:ph type="body" idx="4294967295"/>
          </p:nvPr>
        </p:nvSpPr>
        <p:spPr>
          <a:xfrm>
            <a:off x="792481" y="754607"/>
            <a:ext cx="7400834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Основная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часть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должна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включать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источников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литературы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тематике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исследования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формулировки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гипотезы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исследования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исследование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практические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рекомендации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конкретизацию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полученных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результатов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исследования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объяснения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изложении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основной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постоянно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ориентироваться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поставленную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статье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сверяя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каждое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положение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аргумент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главным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идейным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стержнем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структурировать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выделив</a:t>
            </a:r>
            <a:endParaRPr sz="2000" dirty="0"/>
          </a:p>
          <a:p>
            <a:pPr algn="just">
              <a:spcBef>
                <a:spcPts val="48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подразделы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облегчает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восприятие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статьи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000" dirty="0"/>
          </a:p>
          <a:p>
            <a:pPr algn="just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заглавием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очень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важном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элементом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статьи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обычно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начинают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работать</a:t>
            </a:r>
            <a:r>
              <a:rPr lang="en-US" sz="2000" dirty="0">
                <a:sym typeface="Arial"/>
              </a:rPr>
              <a:t> </a:t>
            </a:r>
            <a:r>
              <a:rPr lang="en-US" sz="1800" i="1" dirty="0" err="1" smtClean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после</a:t>
            </a:r>
            <a:r>
              <a:rPr lang="en-US" sz="1800" i="1" dirty="0" smtClean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 smtClean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написани</a:t>
            </a:r>
            <a:r>
              <a:rPr lang="ru-RU" sz="1800" i="1" dirty="0" smtClean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я</a:t>
            </a:r>
            <a:r>
              <a:rPr lang="en-US" sz="1800" i="1" dirty="0" smtClean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статьи</a:t>
            </a:r>
            <a:r>
              <a:rPr lang="en-US" sz="1800" i="1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Оно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должно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отражать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ее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содержание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2"/>
          <p:cNvSpPr txBox="1">
            <a:spLocks noGrp="1"/>
          </p:cNvSpPr>
          <p:nvPr>
            <p:ph type="body" idx="4294967295"/>
          </p:nvPr>
        </p:nvSpPr>
        <p:spPr>
          <a:xfrm>
            <a:off x="775063" y="928779"/>
            <a:ext cx="7461794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3366FF"/>
              </a:buClr>
              <a:buSzPts val="2400"/>
              <a:buFont typeface="Arial"/>
              <a:buChar char="•"/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Основная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часть</a:t>
            </a:r>
            <a:endParaRPr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80"/>
              </a:spcBef>
              <a:buClr>
                <a:srgbClr val="3366FF"/>
              </a:buClr>
              <a:buSzPts val="2400"/>
              <a:buFont typeface="Arial"/>
              <a:buChar char="•"/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Методология</a:t>
            </a:r>
            <a:endParaRPr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80"/>
              </a:spcBef>
              <a:buClr>
                <a:srgbClr val="3366FF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данном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разделе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описывается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последовательность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выполнения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исследования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обосновывается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выбор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используемых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методов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Он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должен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дать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возможность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читателю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оценить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правильность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этого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вы­бора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надежность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аргументированность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полученных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результатов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Смысл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информации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излагаемой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этом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разделе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заключается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том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чтобы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другой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ученый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достаточной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квалификации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смог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воспроизвести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исследование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основываясь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приведенных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методах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Отсылка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к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лите­ратурным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источникам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без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описания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3"/>
          <p:cNvSpPr txBox="1">
            <a:spLocks noGrp="1"/>
          </p:cNvSpPr>
          <p:nvPr>
            <p:ph type="body" idx="4294967295"/>
          </p:nvPr>
        </p:nvSpPr>
        <p:spPr>
          <a:xfrm>
            <a:off x="740228" y="667522"/>
            <a:ext cx="7496629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Результаты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algn="just">
              <a:spcBef>
                <a:spcPts val="400"/>
              </a:spcBef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этой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части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статьи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должен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быть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представлен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авторский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аналитический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систематизированный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статистический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материал</a:t>
            </a:r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Результаты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проведенного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исследования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необходимо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описывать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достаточно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полно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чтобы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читатель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мог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проследить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его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этапы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оценить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обоснованность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сделанных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автором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выводов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объему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часть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занимает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централь­ное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место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научной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Результаты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необходимости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подтверждаются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иллюстрациями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—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таблицами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гра­фиками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рисунками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которые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представляют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исходный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материал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доказательства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свернутом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виде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Важно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чтобы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проиллюстрированная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информация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дублировала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текст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Представленные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результаты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желательно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сопоставить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предыдущими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работами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этой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области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как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автора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так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других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исследователей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4"/>
          <p:cNvSpPr txBox="1">
            <a:spLocks noGrp="1"/>
          </p:cNvSpPr>
          <p:nvPr>
            <p:ph type="body" idx="4294967295"/>
          </p:nvPr>
        </p:nvSpPr>
        <p:spPr>
          <a:xfrm>
            <a:off x="870856" y="893943"/>
            <a:ext cx="7313749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Заключение</a:t>
            </a:r>
            <a:r>
              <a:rPr lang="en-US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1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выводы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Заключение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содержит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краткую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формулировку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результатов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исследования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В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нем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сжатом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виде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повторяются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главные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мысли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ос­новной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части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работы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Всякие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повторы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излагаемого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материала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лучше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оформлять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новыми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фразами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новыми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формулировками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отличающимися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высказанных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основной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части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статьи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 </a:t>
            </a:r>
            <a:r>
              <a:rPr lang="en-US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этом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раз­де­ле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необходимо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сопоставить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полученные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результаты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обозна­ченной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начале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работы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целью</a:t>
            </a:r>
            <a:r>
              <a:rPr lang="en-US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5"/>
          <p:cNvSpPr txBox="1">
            <a:spLocks noGrp="1"/>
          </p:cNvSpPr>
          <p:nvPr>
            <p:ph type="body" idx="4294967295"/>
          </p:nvPr>
        </p:nvSpPr>
        <p:spPr>
          <a:xfrm>
            <a:off x="748936" y="832985"/>
            <a:ext cx="7566297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Заключительная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часть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содержать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краткую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формулировку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полученных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ходе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работы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результатов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подчеркивается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практическая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значимость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определяются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дальнейшего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исследования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>
              <a:spcBef>
                <a:spcPts val="480"/>
              </a:spcBef>
              <a:buClr>
                <a:srgbClr val="000099"/>
              </a:buClr>
              <a:buSzPts val="2400"/>
              <a:buFont typeface="Times New Roman"/>
              <a:buChar char="•"/>
            </a:pP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Выводы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вместо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обычно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пишут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экспериментальных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данных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является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результатом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многолетнего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48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Выводы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должны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быть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тезисов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Сами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слова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24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вводная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часть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«</a:t>
            </a:r>
            <a:r>
              <a:rPr lang="en-US" sz="24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основная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часть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и «</a:t>
            </a:r>
            <a:r>
              <a:rPr lang="en-US" sz="24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заключительная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часть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в</a:t>
            </a:r>
            <a:endParaRPr dirty="0"/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подзаголовках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писать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рекомендуется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6"/>
          <p:cNvSpPr txBox="1">
            <a:spLocks noGrp="1"/>
          </p:cNvSpPr>
          <p:nvPr>
            <p:ph type="body" idx="4294967295"/>
          </p:nvPr>
        </p:nvSpPr>
        <p:spPr>
          <a:xfrm>
            <a:off x="757646" y="789442"/>
            <a:ext cx="7453086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000099"/>
              </a:buClr>
              <a:buSzPts val="1800"/>
              <a:buFont typeface="Times New Roman"/>
              <a:buChar char="•"/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НЕМНОГО О НАУЧНОМ СТИЛЕ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научного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стиля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характерно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использование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специальных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научных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терминов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определений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причем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последнее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время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все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больше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используется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международная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терминология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например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менеджмент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IT-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рынок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др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Также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научных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работах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принято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использовать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большей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степени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абстрактную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лексику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сравнению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с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конкретной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например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абстрактная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лексика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–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когда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с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данным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словом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сознании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ассоциируется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никакой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конкретный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образ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гениальность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субстанция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феномен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материя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чувство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движение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вещество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т.д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.,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а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конкретная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лексика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–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слова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с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которыми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связаны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образные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представления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о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реально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существующих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материальных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объектах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например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кошка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стакан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синица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или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о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свойствах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проявлениях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материальных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объектов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воспринимаемых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органами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чувств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например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зелёный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горячий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т.п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7"/>
          <p:cNvSpPr txBox="1">
            <a:spLocks noGrp="1"/>
          </p:cNvSpPr>
          <p:nvPr>
            <p:ph type="body" idx="4294967295"/>
          </p:nvPr>
        </p:nvSpPr>
        <p:spPr>
          <a:xfrm>
            <a:off x="705394" y="1268413"/>
            <a:ext cx="7575006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000099"/>
              </a:buClr>
              <a:buSzPts val="2400"/>
              <a:buFont typeface="Times New Roman"/>
              <a:buChar char="•"/>
            </a:pP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Лексический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научного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стиля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характеризуется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относительной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однородностью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замкнутостью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и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выражается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частности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меньшем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синонимов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научном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стиле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увеличивается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столько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счет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употребления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различных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сколько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счет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многократного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повторения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одних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algn="just">
              <a:spcBef>
                <a:spcPts val="48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научном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стиле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присутствовать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лексика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разговорной</a:t>
            </a:r>
            <a:r>
              <a:rPr lang="en-US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окраской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которой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свойственна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оценочность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научных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применяется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пояснения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мысли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привлечения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внимания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имеет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рациональный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0"/>
          <p:cNvSpPr txBox="1">
            <a:spLocks noGrp="1"/>
          </p:cNvSpPr>
          <p:nvPr>
            <p:ph type="body" idx="4294967295"/>
          </p:nvPr>
        </p:nvSpPr>
        <p:spPr>
          <a:xfrm>
            <a:off x="818606" y="798151"/>
            <a:ext cx="7514046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зависимости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уровня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знаний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—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теоретического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эмпириче­ского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—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различают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теоретические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эмпирические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статьи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Теоретиче­ские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научные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включают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результаты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исследований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выполнен­ных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помощью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таких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методов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познания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как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абстрагирование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синтез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анализ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индукция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дедукция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формализация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идеализация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моделиро­вание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Если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имеет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теоретический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характер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чаще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всего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она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строится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следующей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схеме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автор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вначале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приводит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основные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по­ложения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мысли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которые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дальнейшем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будут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подвергнуты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анализу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последующим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выводом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Эмпирические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научные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используя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ряд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теоретических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методов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в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основном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опираются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практические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методы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измерения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наблюдения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эксперимента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т. п.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8"/>
          <p:cNvSpPr txBox="1">
            <a:spLocks noGrp="1"/>
          </p:cNvSpPr>
          <p:nvPr>
            <p:ph type="body" idx="4294967295"/>
          </p:nvPr>
        </p:nvSpPr>
        <p:spPr>
          <a:xfrm>
            <a:off x="827313" y="989738"/>
            <a:ext cx="7374709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FF0000"/>
              </a:buClr>
              <a:buSzPts val="2400"/>
              <a:buFont typeface="Times New Roman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Научная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речь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отличается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точностью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логичностью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мысли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ее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последовательным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представлением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объективностью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изложения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spcBef>
                <a:spcPts val="48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сделать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более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наглядной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логическую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структуру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использовать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различные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вводные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фразы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во-первых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во-вторых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в-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третьих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кроме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того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наконец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вместе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следовательно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таким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образом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подводя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итоги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заключение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итак</a:t>
            </a:r>
            <a:r>
              <a:rPr lang="en-US" sz="2400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поэтому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т.д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spcBef>
                <a:spcPts val="48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Однако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нужно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начинать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вводных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каждое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предложение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9"/>
          <p:cNvSpPr txBox="1">
            <a:spLocks noGrp="1"/>
          </p:cNvSpPr>
          <p:nvPr>
            <p:ph type="body" idx="4294967295"/>
          </p:nvPr>
        </p:nvSpPr>
        <p:spPr>
          <a:xfrm>
            <a:off x="870856" y="841693"/>
            <a:ext cx="7470503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Также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чтобы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сделать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логичным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изложение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материала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научной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речи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рекомендуется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использовать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сложные</a:t>
            </a:r>
            <a:r>
              <a:rPr 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союзные</a:t>
            </a:r>
            <a:r>
              <a:rPr 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предложения</a:t>
            </a:r>
            <a:r>
              <a:rPr 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вводные</a:t>
            </a:r>
            <a:r>
              <a:rPr 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слова</a:t>
            </a:r>
            <a:r>
              <a:rPr 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6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словосочетания</a:t>
            </a:r>
            <a:r>
              <a:rPr 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причастные</a:t>
            </a:r>
            <a:r>
              <a:rPr 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6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деепричастные</a:t>
            </a:r>
            <a:r>
              <a:rPr 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обороты</a:t>
            </a:r>
            <a:r>
              <a:rPr 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распространенные</a:t>
            </a:r>
            <a:r>
              <a:rPr 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определения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др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Для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научного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стиля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характерна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информационная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насыщенность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предложения,например</a:t>
            </a:r>
            <a:r>
              <a:rPr lang="en-US" sz="1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algn="just">
              <a:spcBef>
                <a:spcPts val="360"/>
              </a:spcBef>
              <a:buClr>
                <a:srgbClr val="000099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«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Индивидуализация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представляет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собой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динамический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процесс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последовательно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включающий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себя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осознанный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отказ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следования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норме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обособление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деобъективацию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осмысливание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обращение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к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индивидуальному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неозначенному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знанию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интуитивацию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и,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наконец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означивание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образа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целью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его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передачи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60"/>
              </a:spcBef>
              <a:buClr>
                <a:srgbClr val="000099"/>
              </a:buClr>
              <a:buSzPts val="1800"/>
              <a:buFont typeface="Arial"/>
              <a:buChar char="•"/>
            </a:pP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включения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социальное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знание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экстериоризацию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т.е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если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дошкольном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возрасте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индивидуальный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опыт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означивается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социальным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значением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то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подростковом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напротив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социальный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опыт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соотносится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индивидуальными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смыслами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sz="1600" i="1" dirty="0">
              <a:solidFill>
                <a:srgbClr val="000099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algn="just">
              <a:spcBef>
                <a:spcPts val="360"/>
              </a:spcBef>
              <a:buClr>
                <a:srgbClr val="000099"/>
              </a:buClr>
              <a:buSzPts val="1800"/>
              <a:buFont typeface="Arial"/>
              <a:buChar char="•"/>
            </a:pP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Таким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образом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в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подростковом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возрасте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доминирующей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формой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деятельности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становится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персонифицирующая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деятельность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связанная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моделированием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проигрыванием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множества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сценариев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будущей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взрослой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жизни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фоне</a:t>
            </a:r>
            <a:r>
              <a:rPr lang="en-US" sz="1600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индивидуализации</a:t>
            </a:r>
            <a:r>
              <a:rPr 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»</a:t>
            </a:r>
            <a:r>
              <a:rPr lang="en-US" sz="1600" b="1" i="1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80"/>
          <p:cNvSpPr txBox="1">
            <a:spLocks noGrp="1"/>
          </p:cNvSpPr>
          <p:nvPr>
            <p:ph type="body" idx="4294967295"/>
          </p:nvPr>
        </p:nvSpPr>
        <p:spPr>
          <a:xfrm>
            <a:off x="757645" y="676230"/>
            <a:ext cx="7514046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Тексты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использовании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научного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стиля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характеризуются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отстраненностью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автора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объективностью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излагаемой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информации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выражается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использовании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вместо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1-го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лица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обобщенноличных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безличных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конструкций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есть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основания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полагать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считается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известно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предположительно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можно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сказать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следует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подчеркнуть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надо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обратить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внимание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т.п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8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Также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научные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тексты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могут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содержать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различные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формулы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диаграммы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символы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таблицы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т.п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just">
              <a:spcBef>
                <a:spcPts val="480"/>
              </a:spcBef>
              <a:buClr>
                <a:srgbClr val="000099"/>
              </a:buClr>
              <a:buSzPts val="2400"/>
              <a:buFont typeface="Times New Roman"/>
              <a:buChar char="•"/>
            </a:pP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Практически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любой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научный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текст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может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содержать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графическую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информацию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–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одна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черт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научного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стиля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речи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1"/>
          <p:cNvSpPr txBox="1">
            <a:spLocks noGrp="1"/>
          </p:cNvSpPr>
          <p:nvPr>
            <p:ph type="body" idx="4294967295"/>
          </p:nvPr>
        </p:nvSpPr>
        <p:spPr>
          <a:xfrm>
            <a:off x="809896" y="1015865"/>
            <a:ext cx="7496629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написании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следует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соблюдать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правила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построения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на­учной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публикации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придерживаться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требований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научного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стиля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ре­чи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Это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обеспечивает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однозначное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восприятие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оценку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данных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чита­телями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80"/>
              </a:spcBef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Основные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признаки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научного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стиля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—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объективность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логичность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точность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Для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соблюдения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требования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объективности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научной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речи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нельзя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допускать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использования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научной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статье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эмоциональных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высказы­ваний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личных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оценок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2"/>
          <p:cNvSpPr txBox="1">
            <a:spLocks noGrp="1"/>
          </p:cNvSpPr>
          <p:nvPr>
            <p:ph type="body" idx="4294967295"/>
          </p:nvPr>
        </p:nvSpPr>
        <p:spPr>
          <a:xfrm>
            <a:off x="809896" y="754608"/>
            <a:ext cx="7409543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Логичность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подразумевает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жесткую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смысловую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связь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всех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уровнях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текста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информационных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блоков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высказываний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слов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пред­ложении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3366FF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Требования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соблюдения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смысловой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точности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логичности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необходимо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придерживаться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построении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абзаца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частности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предложение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которое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его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открывает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должно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быть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тематическим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то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есть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содержать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вопрос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краткое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вступление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к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изложению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данных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3366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следующих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предложениях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абзаца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излагается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конкретная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информа­ция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—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данные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идеи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доказательства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3366FF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Завершается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абзац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обобщением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сказанного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—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предложением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которое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содержит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вывод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3366FF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Важным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ус­ловием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понимания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прочитанного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является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простота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изложения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по­этому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одном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предложении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должна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содержаться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только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одна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мысль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3"/>
          <p:cNvSpPr txBox="1">
            <a:spLocks noGrp="1"/>
          </p:cNvSpPr>
          <p:nvPr>
            <p:ph type="body" idx="4294967295"/>
          </p:nvPr>
        </p:nvSpPr>
        <p:spPr>
          <a:xfrm>
            <a:off x="748936" y="745899"/>
            <a:ext cx="7618549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3366FF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Необходимость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соблюдать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требование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точности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проявляется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том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значительное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место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научном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тексте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занимают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термины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Однозначность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утверждений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достигается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их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правильным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употребле­нием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Для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этого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автору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нужно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следовать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определенным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правилам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3366FF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использовать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общеупотребительные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ясные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недвусмысленные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термины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3366FF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введении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нового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малоупотребительного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термина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обязатель­но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объяснить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его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значение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3366FF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употреблять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понятие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имеющее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два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значения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указав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в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ка­ком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них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оно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будет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применено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3366FF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применять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одного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слова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двух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значениях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разных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слов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од­ном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значении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3366FF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злоупотреблять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иноязычными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терминами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если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русском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язы­ке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существуют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их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эквиваленты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4"/>
          <p:cNvSpPr txBox="1">
            <a:spLocks noGrp="1"/>
          </p:cNvSpPr>
          <p:nvPr>
            <p:ph type="body" idx="4294967295"/>
          </p:nvPr>
        </p:nvSpPr>
        <p:spPr>
          <a:xfrm>
            <a:off x="870857" y="763316"/>
            <a:ext cx="7461794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3366FF"/>
              </a:buClr>
              <a:buSzPts val="2400"/>
              <a:buFont typeface="Times New Roman"/>
              <a:buChar char="•"/>
            </a:pP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Научная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статья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представляет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собой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краткий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но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достаточный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понимания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отчет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о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проведенном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исследовании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определения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его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значения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для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развития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данной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области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науки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В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нем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должно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содержаться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достаточное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количество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информации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ссылок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ее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источники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чтобы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коллеги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сами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смогли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оце­нить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проверить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результаты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работы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80"/>
              </a:spcBef>
              <a:buClr>
                <a:srgbClr val="3366FF"/>
              </a:buClr>
              <a:buSzPts val="2400"/>
              <a:buFont typeface="Times New Roman"/>
              <a:buChar char="•"/>
            </a:pP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статье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следует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четко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сжато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изложить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современное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состояние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вопроса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цель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методику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исследования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результаты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обсуждение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по­лученных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данных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могут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быть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результаты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собственных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экспериментальных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исследований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обобщения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производственного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опыта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а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также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аналитический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обзор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информации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рассматриваемой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области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85"/>
          <p:cNvSpPr txBox="1">
            <a:spLocks noGrp="1"/>
          </p:cNvSpPr>
          <p:nvPr>
            <p:ph type="body" idx="4294967295"/>
          </p:nvPr>
        </p:nvSpPr>
        <p:spPr>
          <a:xfrm>
            <a:off x="870856" y="885236"/>
            <a:ext cx="7409543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работе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посвященной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экспериментальным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практическим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исследованиям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необходимо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описать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методику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экспериментов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оценить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точность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воспроизводимость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полученных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результатов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Желательно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чтобы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результаты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работы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были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представлены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наглядной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форме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в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виде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таблиц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графиков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диаграмм</a:t>
            </a:r>
            <a:r>
              <a:rPr lang="en-US" sz="32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1"/>
          <p:cNvSpPr txBox="1">
            <a:spLocks noGrp="1"/>
          </p:cNvSpPr>
          <p:nvPr>
            <p:ph type="body" idx="4294967295"/>
          </p:nvPr>
        </p:nvSpPr>
        <p:spPr>
          <a:xfrm>
            <a:off x="1036318" y="641395"/>
            <a:ext cx="7165703" cy="54197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СТРУКТУРА СТАТЬИ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Существуют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общепринятые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требования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предъявляемые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к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научной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статье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Статья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должна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включать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algn="ctr">
              <a:spcBef>
                <a:spcPts val="48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азвание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аннотацию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lang="en-US" dirty="0" smtClean="0">
              <a:solidFill>
                <a:srgbClr val="000099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ключевые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слова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8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вводную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часть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8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основную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часть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8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заключительную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часть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8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список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литературы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2"/>
          <p:cNvSpPr txBox="1">
            <a:spLocks noGrp="1"/>
          </p:cNvSpPr>
          <p:nvPr>
            <p:ph type="body" idx="4294967295"/>
          </p:nvPr>
        </p:nvSpPr>
        <p:spPr>
          <a:xfrm>
            <a:off x="923107" y="893945"/>
            <a:ext cx="7313749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3366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начале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работы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над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статьей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необходимо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поставить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перед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собой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следующие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вопросы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3366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Какова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основная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цель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статьи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Следует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четко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определить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3366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—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описываете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ли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новые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результаты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исследований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(в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таком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слу­чае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это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будет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экспериментальная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);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3366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—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даете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ли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новое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толкование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ранее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опубликованным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результатам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сводная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аналитическая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которая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используется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для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выдвижения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обоснования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крупной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гипотезы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);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3366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—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делаете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ли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обзор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литературы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крупной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темы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здесь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важно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показать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авторское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критическое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отношение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к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рассматриваемому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материалу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в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такой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необходимы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анализ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обобщение</a:t>
            </a:r>
            <a:r>
              <a:rPr lang="en-US" sz="20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3"/>
          <p:cNvSpPr txBox="1">
            <a:spLocks noGrp="1"/>
          </p:cNvSpPr>
          <p:nvPr>
            <p:ph type="body" idx="4294967295"/>
          </p:nvPr>
        </p:nvSpPr>
        <p:spPr>
          <a:xfrm>
            <a:off x="914399" y="998447"/>
            <a:ext cx="7357291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3366FF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2. В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чем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состоит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отличие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статьи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других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исследований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данной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теме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ее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новизна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Следует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определить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60"/>
              </a:spcBef>
              <a:buClr>
                <a:srgbClr val="3366FF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—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какой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вклад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науку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делает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публикация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60"/>
              </a:spcBef>
              <a:buClr>
                <a:srgbClr val="3366FF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—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какое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отношение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имеют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представленные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результаты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к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другим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исследованиям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этой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области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60"/>
              </a:spcBef>
              <a:buClr>
                <a:srgbClr val="3366FF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—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был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ли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этот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материал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издан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ранее</a:t>
            </a:r>
            <a:r>
              <a:rPr lang="en-US" sz="2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4"/>
          <p:cNvSpPr txBox="1">
            <a:spLocks noGrp="1"/>
          </p:cNvSpPr>
          <p:nvPr>
            <p:ph type="body" idx="4294967295"/>
          </p:nvPr>
        </p:nvSpPr>
        <p:spPr>
          <a:xfrm>
            <a:off x="801189" y="1207453"/>
            <a:ext cx="7270206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3366FF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3.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Нужно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заранее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знать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кому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адресована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статья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Автор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должен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напи­сать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новое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еще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известное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так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чтобы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оно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стало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ясным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читателю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такой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же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степени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как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ему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самому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Наиболее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трудные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места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работы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необходимо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разъяснять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Если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же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статья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является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развитием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уже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из­вестных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работ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(и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только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самого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автора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),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нет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смысла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пересказывать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их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а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лучше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адресовать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читателя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к </a:t>
            </a:r>
            <a:r>
              <a:rPr lang="en-US" sz="24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первоисточникам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5"/>
          <p:cNvSpPr txBox="1">
            <a:spLocks noGrp="1"/>
          </p:cNvSpPr>
          <p:nvPr>
            <p:ph type="body" idx="4294967295"/>
          </p:nvPr>
        </p:nvSpPr>
        <p:spPr>
          <a:xfrm>
            <a:off x="740228" y="681627"/>
            <a:ext cx="7392126" cy="56165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3366FF"/>
              </a:buClr>
              <a:buSzPts val="2000"/>
              <a:buFont typeface="Arial"/>
              <a:buChar char="•"/>
            </a:pPr>
            <a:r>
              <a:rPr lang="en-US" sz="1800" b="1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Текст</a:t>
            </a:r>
            <a:r>
              <a:rPr lang="en-US" sz="1800" b="1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1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статьи</a:t>
            </a:r>
            <a:r>
              <a:rPr lang="en-US" sz="1800" b="1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—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дидактически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методически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обработанный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систематизированный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автором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словесный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научный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материал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Он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должен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отвечать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следую­щим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основным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формальным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требованиям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точность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достоверность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приведенных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сведений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четкость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ясность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изложения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материала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доступность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информации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лаконичность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логичность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последовательность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систематичность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преемственность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излагаемого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материала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четкость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структуры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соответствие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языка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изложения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материала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нормам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литературной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русской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речи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Clr>
                <a:srgbClr val="3366FF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состав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текста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научной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статьи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могут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входить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следующие</a:t>
            </a:r>
            <a:r>
              <a:rPr lang="en-US" sz="1800" i="1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i="1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элемен­ты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сокращения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условные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обозначе­ния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ссылки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примечания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табли­цы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иллюстрации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формулы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dirty="0" err="1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уравнения</a:t>
            </a:r>
            <a:r>
              <a:rPr lang="en-US" sz="1800" dirty="0">
                <a:solidFill>
                  <a:srgbClr val="3366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6"/>
          <p:cNvSpPr txBox="1">
            <a:spLocks noGrp="1"/>
          </p:cNvSpPr>
          <p:nvPr>
            <p:ph type="body" idx="1"/>
          </p:nvPr>
        </p:nvSpPr>
        <p:spPr>
          <a:xfrm>
            <a:off x="740228" y="803594"/>
            <a:ext cx="7710487" cy="57610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ts val="2000"/>
              <a:buFont typeface="Times New Roman"/>
              <a:buChar char="•"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Название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ts val="2000"/>
              <a:buFont typeface="Times New Roman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Название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заголовок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—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обозначение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структурной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части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основно­го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текста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произведения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раздела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главы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параграфа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таблицы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др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.)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или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издания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400"/>
              </a:spcBef>
              <a:buSzPts val="2000"/>
              <a:buFont typeface="Times New Roman"/>
              <a:buChar char="•"/>
            </a:pP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Основное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требование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к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названию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статьи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краткость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ясность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Максимальная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длина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заголовка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10—12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слов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Название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долж­но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быть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содержательным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выразительным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отражать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содержание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статьи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400"/>
              </a:spcBef>
              <a:buSzPts val="2000"/>
              <a:buFont typeface="Times New Roman"/>
              <a:buChar char="•"/>
            </a:pP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При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выборе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заголовка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статьи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необходимо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придерживаться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сле­дующих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общих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рекомендаций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400"/>
              </a:spcBef>
              <a:buSzPts val="2000"/>
              <a:buFont typeface="Times New Roman"/>
              <a:buChar char="•"/>
            </a:pP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Заглавие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должно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быть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информативным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400"/>
              </a:spcBef>
              <a:buSzPts val="2000"/>
              <a:buFont typeface="Times New Roman"/>
              <a:buChar char="•"/>
            </a:pP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Название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должно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привлекать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внимание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читателя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400"/>
              </a:spcBef>
              <a:buSzPts val="2000"/>
              <a:buFont typeface="Times New Roman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названии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как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во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всей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статье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следует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строго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придержи­ваться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научного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стиля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речи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400"/>
              </a:spcBef>
              <a:buSzPts val="2000"/>
              <a:buFont typeface="Times New Roman"/>
              <a:buChar char="•"/>
            </a:pP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Оно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должно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четко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отражать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главную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тему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исследования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вводить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читателя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заблуждение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относительно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рассматриваемых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статье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вопросов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400"/>
              </a:spcBef>
              <a:buSzPts val="2000"/>
              <a:buFont typeface="Times New Roman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название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должны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быть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включены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некоторые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ключевых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слов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отражающих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суть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статьи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Желательно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чтобы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они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стояли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нача­ле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заголовка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400"/>
              </a:spcBef>
              <a:buSzPts val="2000"/>
              <a:buFont typeface="Times New Roman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заголовке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можно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использовать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только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общепринятые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сокра­щения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7"/>
          <p:cNvSpPr txBox="1">
            <a:spLocks noGrp="1"/>
          </p:cNvSpPr>
          <p:nvPr>
            <p:ph type="body" idx="4294967295"/>
          </p:nvPr>
        </p:nvSpPr>
        <p:spPr>
          <a:xfrm>
            <a:off x="775062" y="1033282"/>
            <a:ext cx="7479211" cy="4997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0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Аннотация</a:t>
            </a: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Авторская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аннотация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к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статье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–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краткая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характеристика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работы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содержащая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только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перечень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основных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вопросов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аннотации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необходимо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определить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основные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идеи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работы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соединить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их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вместе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представить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достаточно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краткой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форме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just">
              <a:spcBef>
                <a:spcPts val="48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Аннотация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представляя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содержание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всей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работы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должна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включать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себя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just">
              <a:spcBef>
                <a:spcPts val="480"/>
              </a:spcBef>
              <a:buClr>
                <a:srgbClr val="000099"/>
              </a:buClr>
              <a:buSzPts val="2400"/>
              <a:buFont typeface="Times New Roman"/>
              <a:buChar char="•"/>
            </a:pP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актуальность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постановку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проблемы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пути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решения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поставленной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проблемы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результаты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выводы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just">
              <a:spcBef>
                <a:spcPts val="480"/>
              </a:spcBef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каждый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разделов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может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отводиться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одному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предложению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Поэтому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четкость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изложения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мысли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является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ключевым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моментом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написании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аннотации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Натуральные материал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2127</Words>
  <Application>Microsoft Office PowerPoint</Application>
  <PresentationFormat>Экран (4:3)</PresentationFormat>
  <Paragraphs>110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Garamond</vt:lpstr>
      <vt:lpstr>Times New Roman</vt:lpstr>
      <vt:lpstr>Century Gothic</vt:lpstr>
      <vt:lpstr>Arial</vt:lpstr>
      <vt:lpstr>1_Оформление по умолчанию</vt:lpstr>
      <vt:lpstr>1_Специальное оформление</vt:lpstr>
      <vt:lpstr>2_Оформление по умолчанию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ADG</cp:lastModifiedBy>
  <cp:revision>4</cp:revision>
  <dcterms:modified xsi:type="dcterms:W3CDTF">2022-02-17T01:38:55Z</dcterms:modified>
</cp:coreProperties>
</file>