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317" r:id="rId6"/>
    <p:sldId id="260" r:id="rId7"/>
    <p:sldId id="298" r:id="rId8"/>
    <p:sldId id="272" r:id="rId9"/>
    <p:sldId id="320" r:id="rId10"/>
    <p:sldId id="315" r:id="rId11"/>
    <p:sldId id="314" r:id="rId12"/>
    <p:sldId id="273" r:id="rId13"/>
    <p:sldId id="271" r:id="rId14"/>
    <p:sldId id="308" r:id="rId15"/>
    <p:sldId id="268" r:id="rId16"/>
    <p:sldId id="301" r:id="rId17"/>
    <p:sldId id="275" r:id="rId18"/>
    <p:sldId id="277" r:id="rId19"/>
    <p:sldId id="278" r:id="rId20"/>
    <p:sldId id="306" r:id="rId21"/>
    <p:sldId id="316" r:id="rId22"/>
    <p:sldId id="321" r:id="rId23"/>
    <p:sldId id="279" r:id="rId24"/>
    <p:sldId id="289" r:id="rId25"/>
    <p:sldId id="281" r:id="rId26"/>
    <p:sldId id="286" r:id="rId27"/>
    <p:sldId id="291" r:id="rId28"/>
    <p:sldId id="292" r:id="rId29"/>
    <p:sldId id="294" r:id="rId30"/>
    <p:sldId id="295" r:id="rId31"/>
    <p:sldId id="296" r:id="rId32"/>
    <p:sldId id="310" r:id="rId33"/>
    <p:sldId id="299" r:id="rId34"/>
    <p:sldId id="309" r:id="rId35"/>
    <p:sldId id="319"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t>Причины </a:t>
            </a:r>
            <a:r>
              <a:rPr lang="ru-RU" dirty="0" err="1" smtClean="0"/>
              <a:t>нетрудоустройства</a:t>
            </a:r>
            <a:endParaRPr lang="ru-RU" dirty="0"/>
          </a:p>
        </c:rich>
      </c:tx>
      <c:layout>
        <c:manualLayout>
          <c:xMode val="edge"/>
          <c:yMode val="edge"/>
          <c:x val="0.19558974020400755"/>
          <c:y val="2.009956906770224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Продажи</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Лист1!$A$2:$A$5</c:f>
              <c:strCache>
                <c:ptCount val="4"/>
                <c:pt idx="0">
                  <c:v>Отпуск по уходу за ребенком </c:v>
                </c:pt>
                <c:pt idx="1">
                  <c:v>Служба в РА</c:v>
                </c:pt>
                <c:pt idx="2">
                  <c:v>Прдолжение обучения</c:v>
                </c:pt>
                <c:pt idx="3">
                  <c:v>Уход за больным родственником</c:v>
                </c:pt>
              </c:strCache>
            </c:strRef>
          </c:cat>
          <c:val>
            <c:numRef>
              <c:f>Лист1!$B$2:$B$5</c:f>
              <c:numCache>
                <c:formatCode>General</c:formatCode>
                <c:ptCount val="4"/>
                <c:pt idx="0">
                  <c:v>9.5</c:v>
                </c:pt>
                <c:pt idx="1">
                  <c:v>13.8</c:v>
                </c:pt>
                <c:pt idx="2">
                  <c:v>18</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0888793134871293"/>
          <c:y val="0.78833809703168711"/>
          <c:w val="0.81993018722101785"/>
          <c:h val="0.165152023873681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1581261831728405"/>
          <c:y val="0.15695072565109833"/>
          <c:w val="0.63938245473486011"/>
          <c:h val="0.68319917930520269"/>
        </c:manualLayout>
      </c:layout>
      <c:pieChart>
        <c:varyColors val="1"/>
        <c:ser>
          <c:idx val="0"/>
          <c:order val="0"/>
          <c:tx>
            <c:strRef>
              <c:f>Лист1!$B$1</c:f>
              <c:strCache>
                <c:ptCount val="1"/>
                <c:pt idx="0">
                  <c:v>Трудоустройство</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Лист1!$A$2:$A$5</c:f>
              <c:strCache>
                <c:ptCount val="2"/>
                <c:pt idx="0">
                  <c:v>Трудоустроены</c:v>
                </c:pt>
                <c:pt idx="1">
                  <c:v>Нетрудоустроены</c:v>
                </c:pt>
              </c:strCache>
            </c:strRef>
          </c:cat>
          <c:val>
            <c:numRef>
              <c:f>Лист1!$B$2:$B$5</c:f>
              <c:numCache>
                <c:formatCode>General</c:formatCode>
                <c:ptCount val="4"/>
                <c:pt idx="0">
                  <c:v>54.2</c:v>
                </c:pt>
                <c:pt idx="1">
                  <c:v>45.8</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fif"/><Relationship Id="rId1" Type="http://schemas.openxmlformats.org/officeDocument/2006/relationships/image" Target="../media/image28.jfif"/><Relationship Id="rId6" Type="http://schemas.openxmlformats.org/officeDocument/2006/relationships/image" Target="../media/image33.jfif"/><Relationship Id="rId5" Type="http://schemas.openxmlformats.org/officeDocument/2006/relationships/image" Target="../media/image32.png"/><Relationship Id="rId4" Type="http://schemas.openxmlformats.org/officeDocument/2006/relationships/image" Target="../media/image31.jfif"/></Relationships>
</file>

<file path=ppt/diagrams/_rels/data2.xml.rels><?xml version="1.0" encoding="UTF-8" standalone="yes"?>
<Relationships xmlns="http://schemas.openxmlformats.org/package/2006/relationships"><Relationship Id="rId3" Type="http://schemas.openxmlformats.org/officeDocument/2006/relationships/image" Target="../media/image36.jfif"/><Relationship Id="rId2" Type="http://schemas.openxmlformats.org/officeDocument/2006/relationships/image" Target="../media/image35.jfif"/><Relationship Id="rId1" Type="http://schemas.openxmlformats.org/officeDocument/2006/relationships/image" Target="../media/image34.jfif"/></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2E036-7ACC-49FF-B974-5E9FDD0801D1}" type="doc">
      <dgm:prSet loTypeId="urn:microsoft.com/office/officeart/2005/8/layout/vList4" loCatId="list" qsTypeId="urn:microsoft.com/office/officeart/2005/8/quickstyle/simple2" qsCatId="simple" csTypeId="urn:microsoft.com/office/officeart/2005/8/colors/accent1_1" csCatId="accent1" phldr="1"/>
      <dgm:spPr/>
      <dgm:t>
        <a:bodyPr/>
        <a:lstStyle/>
        <a:p>
          <a:endParaRPr lang="ru-RU"/>
        </a:p>
      </dgm:t>
    </dgm:pt>
    <dgm:pt modelId="{B84578F2-A656-4511-82F3-E79F94CCC946}">
      <dgm:prSet phldrT="[Текст]" custT="1"/>
      <dgm:spPr>
        <a:xfrm>
          <a:off x="0" y="72877"/>
          <a:ext cx="4835357" cy="965322"/>
        </a:xfrm>
        <a:prstGeom prst="roundRect">
          <a:avLst>
            <a:gd name="adj" fmla="val 10000"/>
          </a:avLst>
        </a:prstGeo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Водитель транспортного средства </a:t>
          </a:r>
          <a:endParaRPr lang="ru-RU"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3F277ACE-C48F-43C6-90AE-A79A794C3A35}" type="parTrans" cxnId="{C44A2B7B-49D1-4634-8F8D-100A8F31D86E}">
      <dgm:prSet/>
      <dgm:spPr/>
      <dgm:t>
        <a:bodyPr/>
        <a:lstStyle/>
        <a:p>
          <a:endParaRPr lang="ru-RU" sz="1050">
            <a:latin typeface="Times New Roman" panose="02020603050405020304" pitchFamily="18" charset="0"/>
            <a:cs typeface="Times New Roman" panose="02020603050405020304" pitchFamily="18" charset="0"/>
          </a:endParaRPr>
        </a:p>
      </dgm:t>
    </dgm:pt>
    <dgm:pt modelId="{BD68258C-A0CE-497F-9752-EB6F3661ACBB}" type="sibTrans" cxnId="{C44A2B7B-49D1-4634-8F8D-100A8F31D86E}">
      <dgm:prSet/>
      <dgm:spPr/>
      <dgm:t>
        <a:bodyPr/>
        <a:lstStyle/>
        <a:p>
          <a:endParaRPr lang="ru-RU" sz="1050">
            <a:latin typeface="Times New Roman" panose="02020603050405020304" pitchFamily="18" charset="0"/>
            <a:cs typeface="Times New Roman" panose="02020603050405020304" pitchFamily="18" charset="0"/>
          </a:endParaRPr>
        </a:p>
      </dgm:t>
    </dgm:pt>
    <dgm:pt modelId="{6305C86B-09C9-458D-83DB-D90A73E16DCB}">
      <dgm:prSet phldrT="[Текст]" custT="1"/>
      <dgm:spPr>
        <a:xfrm>
          <a:off x="0" y="72877"/>
          <a:ext cx="4835357" cy="965322"/>
        </a:xfrm>
        <a:prstGeom prst="roundRect">
          <a:avLst>
            <a:gd name="adj" fmla="val 10000"/>
          </a:avLst>
        </a:prstGeo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Категории А1 (Снегоход) </a:t>
          </a:r>
          <a:endParaRPr lang="ru-RU"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0C47C842-7FDD-43F8-9DB0-9330A07D353C}" type="parTrans" cxnId="{68CDC551-5E76-4223-9CE5-F2FDFB8827FE}">
      <dgm:prSet/>
      <dgm:spPr/>
      <dgm:t>
        <a:bodyPr/>
        <a:lstStyle/>
        <a:p>
          <a:endParaRPr lang="ru-RU" sz="1050">
            <a:latin typeface="Times New Roman" panose="02020603050405020304" pitchFamily="18" charset="0"/>
            <a:cs typeface="Times New Roman" panose="02020603050405020304" pitchFamily="18" charset="0"/>
          </a:endParaRPr>
        </a:p>
      </dgm:t>
    </dgm:pt>
    <dgm:pt modelId="{82649AF5-3782-49D0-9ECA-3D753A553D83}" type="sibTrans" cxnId="{68CDC551-5E76-4223-9CE5-F2FDFB8827FE}">
      <dgm:prSet/>
      <dgm:spPr/>
      <dgm:t>
        <a:bodyPr/>
        <a:lstStyle/>
        <a:p>
          <a:endParaRPr lang="ru-RU" sz="1050">
            <a:latin typeface="Times New Roman" panose="02020603050405020304" pitchFamily="18" charset="0"/>
            <a:cs typeface="Times New Roman" panose="02020603050405020304" pitchFamily="18" charset="0"/>
          </a:endParaRPr>
        </a:p>
      </dgm:t>
    </dgm:pt>
    <dgm:pt modelId="{FDBE6CB0-2601-49FB-B08B-2590CAF472D4}">
      <dgm:prSet phldrT="[Текст]" custT="1"/>
      <dgm:spPr>
        <a:xfrm>
          <a:off x="0" y="72877"/>
          <a:ext cx="4835357" cy="965322"/>
        </a:xfrm>
        <a:prstGeom prst="roundRect">
          <a:avLst>
            <a:gd name="adj" fmla="val 10000"/>
          </a:avLst>
        </a:prstGeo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Категории В </a:t>
          </a:r>
          <a:endParaRPr lang="ru-RU"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FF96C296-1171-4794-BC11-B27C7BE2F95E}" type="parTrans" cxnId="{A960CB29-6F53-4F2A-ABE6-82ECF3A56A66}">
      <dgm:prSet/>
      <dgm:spPr/>
      <dgm:t>
        <a:bodyPr/>
        <a:lstStyle/>
        <a:p>
          <a:endParaRPr lang="ru-RU" sz="1050">
            <a:latin typeface="Times New Roman" panose="02020603050405020304" pitchFamily="18" charset="0"/>
            <a:cs typeface="Times New Roman" panose="02020603050405020304" pitchFamily="18" charset="0"/>
          </a:endParaRPr>
        </a:p>
      </dgm:t>
    </dgm:pt>
    <dgm:pt modelId="{FF600F68-545D-4D85-BE76-10170B9DC191}" type="sibTrans" cxnId="{A960CB29-6F53-4F2A-ABE6-82ECF3A56A66}">
      <dgm:prSet/>
      <dgm:spPr/>
      <dgm:t>
        <a:bodyPr/>
        <a:lstStyle/>
        <a:p>
          <a:endParaRPr lang="ru-RU" sz="1050">
            <a:latin typeface="Times New Roman" panose="02020603050405020304" pitchFamily="18" charset="0"/>
            <a:cs typeface="Times New Roman" panose="02020603050405020304" pitchFamily="18" charset="0"/>
          </a:endParaRPr>
        </a:p>
      </dgm:t>
    </dgm:pt>
    <dgm:pt modelId="{A7D6FA06-E4D8-4132-8602-C7DB7E22F85E}">
      <dgm:prSet phldrT="[Текст]" custT="1"/>
      <dgm:spPr>
        <a:xfrm>
          <a:off x="0" y="1855519"/>
          <a:ext cx="4835357" cy="871725"/>
        </a:xfrm>
        <a:prstGeom prst="roundRect">
          <a:avLst>
            <a:gd name="adj" fmla="val 10000"/>
          </a:avLst>
        </a:prstGeo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endParaRPr lang="ru-RU" sz="105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CC1452A8-ECC9-4AE5-9CAC-2B1592CA3E3F}" type="parTrans" cxnId="{F06C8536-A1ED-4F7C-8C30-981A7D99EB7A}">
      <dgm:prSet/>
      <dgm:spPr/>
      <dgm:t>
        <a:bodyPr/>
        <a:lstStyle/>
        <a:p>
          <a:endParaRPr lang="ru-RU" sz="1050">
            <a:latin typeface="Times New Roman" panose="02020603050405020304" pitchFamily="18" charset="0"/>
            <a:cs typeface="Times New Roman" panose="02020603050405020304" pitchFamily="18" charset="0"/>
          </a:endParaRPr>
        </a:p>
      </dgm:t>
    </dgm:pt>
    <dgm:pt modelId="{8A2861F6-86B4-4AA1-BA9A-7F51F0DBC96C}" type="sibTrans" cxnId="{F06C8536-A1ED-4F7C-8C30-981A7D99EB7A}">
      <dgm:prSet/>
      <dgm:spPr/>
      <dgm:t>
        <a:bodyPr/>
        <a:lstStyle/>
        <a:p>
          <a:endParaRPr lang="ru-RU" sz="1050">
            <a:latin typeface="Times New Roman" panose="02020603050405020304" pitchFamily="18" charset="0"/>
            <a:cs typeface="Times New Roman" panose="02020603050405020304" pitchFamily="18" charset="0"/>
          </a:endParaRPr>
        </a:p>
      </dgm:t>
    </dgm:pt>
    <dgm:pt modelId="{6512B5A4-BA6E-40C3-A0A8-1FBF6CADBAD7}">
      <dgm:prSet phldrT="[Текст]" custT="1"/>
      <dgm:spPr>
        <a:xfrm>
          <a:off x="0" y="72877"/>
          <a:ext cx="4835357" cy="965322"/>
        </a:xfrm>
        <a:prstGeom prst="roundRect">
          <a:avLst>
            <a:gd name="adj" fmla="val 10000"/>
          </a:avLst>
        </a:prstGeo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Судоводитель маломерных судов (ВП,ВВП) </a:t>
          </a:r>
          <a:endParaRPr lang="ru-RU"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03124812-37EB-463C-9D9A-8DEEBFE6665B}" type="parTrans" cxnId="{50393A11-0367-4F02-B9C5-2725BD6248D7}">
      <dgm:prSet/>
      <dgm:spPr/>
      <dgm:t>
        <a:bodyPr/>
        <a:lstStyle/>
        <a:p>
          <a:endParaRPr lang="ru-RU" sz="1050">
            <a:latin typeface="Times New Roman" panose="02020603050405020304" pitchFamily="18" charset="0"/>
            <a:cs typeface="Times New Roman" panose="02020603050405020304" pitchFamily="18" charset="0"/>
          </a:endParaRPr>
        </a:p>
      </dgm:t>
    </dgm:pt>
    <dgm:pt modelId="{69089E76-C041-4545-B6A5-511544CD6745}" type="sibTrans" cxnId="{50393A11-0367-4F02-B9C5-2725BD6248D7}">
      <dgm:prSet/>
      <dgm:spPr/>
      <dgm:t>
        <a:bodyPr/>
        <a:lstStyle/>
        <a:p>
          <a:endParaRPr lang="ru-RU" sz="1050">
            <a:latin typeface="Times New Roman" panose="02020603050405020304" pitchFamily="18" charset="0"/>
            <a:cs typeface="Times New Roman" panose="02020603050405020304" pitchFamily="18" charset="0"/>
          </a:endParaRPr>
        </a:p>
      </dgm:t>
    </dgm:pt>
    <dgm:pt modelId="{2983E79D-1207-474C-AB76-7B0A8B3BEC86}">
      <dgm:prSet phldrT="[Текст]" custT="1"/>
      <dgm:spPr>
        <a:xfrm>
          <a:off x="0" y="1855519"/>
          <a:ext cx="4835357" cy="871725"/>
        </a:xfrm>
        <a:prstGeom prst="roundRect">
          <a:avLst>
            <a:gd name="adj" fmla="val 10000"/>
          </a:avLst>
        </a:prstGeo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Пекарь </a:t>
          </a:r>
          <a:endParaRPr lang="ru-RU"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BFCA6A05-A7AC-424B-AE8E-5C543B126ECE}" type="parTrans" cxnId="{C589090A-9B41-4983-A6BD-82FC1D72553C}">
      <dgm:prSet/>
      <dgm:spPr/>
      <dgm:t>
        <a:bodyPr/>
        <a:lstStyle/>
        <a:p>
          <a:endParaRPr lang="ru-RU" sz="1050">
            <a:latin typeface="Times New Roman" panose="02020603050405020304" pitchFamily="18" charset="0"/>
            <a:cs typeface="Times New Roman" panose="02020603050405020304" pitchFamily="18" charset="0"/>
          </a:endParaRPr>
        </a:p>
      </dgm:t>
    </dgm:pt>
    <dgm:pt modelId="{6DD6D152-9BB9-4D12-82B7-F0A2762964F4}" type="sibTrans" cxnId="{C589090A-9B41-4983-A6BD-82FC1D72553C}">
      <dgm:prSet/>
      <dgm:spPr/>
      <dgm:t>
        <a:bodyPr/>
        <a:lstStyle/>
        <a:p>
          <a:endParaRPr lang="ru-RU" sz="1050">
            <a:latin typeface="Times New Roman" panose="02020603050405020304" pitchFamily="18" charset="0"/>
            <a:cs typeface="Times New Roman" panose="02020603050405020304" pitchFamily="18" charset="0"/>
          </a:endParaRPr>
        </a:p>
      </dgm:t>
    </dgm:pt>
    <dgm:pt modelId="{1B582CC4-71D5-4CB7-94E9-3DE7E31BFEF5}">
      <dgm:prSet phldrT="[Текст]" custT="1"/>
      <dgm:spPr>
        <a:xfrm>
          <a:off x="0" y="1855519"/>
          <a:ext cx="4835357" cy="871725"/>
        </a:xfrm>
        <a:prstGeom prst="roundRect">
          <a:avLst>
            <a:gd name="adj" fmla="val 10000"/>
          </a:avLst>
        </a:prstGeo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Кондитер </a:t>
          </a:r>
          <a:endParaRPr lang="ru-RU"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512547CE-A3E6-488F-AB35-43D8ABA8DA3E}" type="parTrans" cxnId="{1E86AAC3-E179-42E3-9822-C9644377FD44}">
      <dgm:prSet/>
      <dgm:spPr/>
      <dgm:t>
        <a:bodyPr/>
        <a:lstStyle/>
        <a:p>
          <a:endParaRPr lang="ru-RU" sz="1050">
            <a:latin typeface="Times New Roman" panose="02020603050405020304" pitchFamily="18" charset="0"/>
            <a:cs typeface="Times New Roman" panose="02020603050405020304" pitchFamily="18" charset="0"/>
          </a:endParaRPr>
        </a:p>
      </dgm:t>
    </dgm:pt>
    <dgm:pt modelId="{FE4B0A14-F2BC-4216-98E2-54596B36A851}" type="sibTrans" cxnId="{1E86AAC3-E179-42E3-9822-C9644377FD44}">
      <dgm:prSet/>
      <dgm:spPr/>
      <dgm:t>
        <a:bodyPr/>
        <a:lstStyle/>
        <a:p>
          <a:endParaRPr lang="ru-RU" sz="1050">
            <a:latin typeface="Times New Roman" panose="02020603050405020304" pitchFamily="18" charset="0"/>
            <a:cs typeface="Times New Roman" panose="02020603050405020304" pitchFamily="18" charset="0"/>
          </a:endParaRPr>
        </a:p>
      </dgm:t>
    </dgm:pt>
    <dgm:pt modelId="{1D945703-058E-4455-93F7-34EA5A39A6B2}">
      <dgm:prSet custT="1"/>
      <dgm:spPr>
        <a:xfrm>
          <a:off x="0" y="3617441"/>
          <a:ext cx="4835357" cy="741830"/>
        </a:xfrm>
        <a:prstGeom prst="roundRect">
          <a:avLst>
            <a:gd name="adj" fmla="val 10000"/>
          </a:avLst>
        </a:prstGeo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05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Социальный работник</a:t>
          </a:r>
        </a:p>
        <a:p>
          <a:r>
            <a:rPr lang="ru-RU" sz="105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Делопроизводитель</a:t>
          </a:r>
        </a:p>
        <a:p>
          <a:r>
            <a:rPr lang="ru-RU" sz="105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Помощник воспитателя </a:t>
          </a:r>
          <a:endParaRPr lang="ru-RU" sz="105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D29E88B1-F4E5-4F83-BDB2-30D09CCAF7AF}" type="parTrans" cxnId="{91283ACA-1A73-4C1E-8AF8-72BDA947DB3B}">
      <dgm:prSet/>
      <dgm:spPr/>
      <dgm:t>
        <a:bodyPr/>
        <a:lstStyle/>
        <a:p>
          <a:endParaRPr lang="ru-RU" sz="1050">
            <a:latin typeface="Times New Roman" panose="02020603050405020304" pitchFamily="18" charset="0"/>
            <a:cs typeface="Times New Roman" panose="02020603050405020304" pitchFamily="18" charset="0"/>
          </a:endParaRPr>
        </a:p>
      </dgm:t>
    </dgm:pt>
    <dgm:pt modelId="{A93C99B8-BA4D-4F5C-9B4E-031597718AC3}" type="sibTrans" cxnId="{91283ACA-1A73-4C1E-8AF8-72BDA947DB3B}">
      <dgm:prSet/>
      <dgm:spPr/>
      <dgm:t>
        <a:bodyPr/>
        <a:lstStyle/>
        <a:p>
          <a:endParaRPr lang="ru-RU" sz="1050">
            <a:latin typeface="Times New Roman" panose="02020603050405020304" pitchFamily="18" charset="0"/>
            <a:cs typeface="Times New Roman" panose="02020603050405020304" pitchFamily="18" charset="0"/>
          </a:endParaRPr>
        </a:p>
      </dgm:t>
    </dgm:pt>
    <dgm:pt modelId="{8ED8D343-8511-470D-BF15-8F178DD41E3D}">
      <dgm:prSet custT="1"/>
      <dgm:spPr>
        <a:xfrm>
          <a:off x="0" y="4433455"/>
          <a:ext cx="4835357" cy="741830"/>
        </a:xfrm>
        <a:prstGeom prst="roundRect">
          <a:avLst>
            <a:gd name="adj" fmla="val 10000"/>
          </a:avLst>
        </a:prstGeo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05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Швея</a:t>
          </a:r>
        </a:p>
        <a:p>
          <a:r>
            <a:rPr lang="ru-RU" sz="105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Портной  </a:t>
          </a:r>
        </a:p>
        <a:p>
          <a:r>
            <a:rPr lang="ru-RU" sz="105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endParaRPr lang="ru-RU" sz="105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4430586F-78E4-48AB-B9B6-AEED5EAD721F}" type="parTrans" cxnId="{1837CAF9-F8C9-4EB4-A8CB-18B8A76AAA7F}">
      <dgm:prSet/>
      <dgm:spPr/>
      <dgm:t>
        <a:bodyPr/>
        <a:lstStyle/>
        <a:p>
          <a:endParaRPr lang="ru-RU" sz="1050">
            <a:latin typeface="Times New Roman" panose="02020603050405020304" pitchFamily="18" charset="0"/>
            <a:cs typeface="Times New Roman" panose="02020603050405020304" pitchFamily="18" charset="0"/>
          </a:endParaRPr>
        </a:p>
      </dgm:t>
    </dgm:pt>
    <dgm:pt modelId="{3BDEF963-BD81-4B0A-9AD2-5EA20D053CB5}" type="sibTrans" cxnId="{1837CAF9-F8C9-4EB4-A8CB-18B8A76AAA7F}">
      <dgm:prSet/>
      <dgm:spPr/>
      <dgm:t>
        <a:bodyPr/>
        <a:lstStyle/>
        <a:p>
          <a:endParaRPr lang="ru-RU" sz="1050">
            <a:latin typeface="Times New Roman" panose="02020603050405020304" pitchFamily="18" charset="0"/>
            <a:cs typeface="Times New Roman" panose="02020603050405020304" pitchFamily="18" charset="0"/>
          </a:endParaRPr>
        </a:p>
      </dgm:t>
    </dgm:pt>
    <dgm:pt modelId="{FE151DA9-6B19-4FBD-8AA3-986B53A66367}">
      <dgm:prSet custT="1"/>
      <dgm:spPr>
        <a:xfrm>
          <a:off x="0" y="2801427"/>
          <a:ext cx="4835357" cy="741830"/>
        </a:xfrm>
        <a:prstGeom prst="roundRect">
          <a:avLst>
            <a:gd name="adj" fmla="val 10000"/>
          </a:avLst>
        </a:prstGeo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Оленевод </a:t>
          </a:r>
        </a:p>
        <a:p>
          <a:endParaRPr lang="ru-RU" sz="105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72F45302-5C18-4181-ACC7-3E4D1B51F9AE}" type="parTrans" cxnId="{A4C64304-375E-4E51-BBA5-D65AD15449B2}">
      <dgm:prSet/>
      <dgm:spPr/>
      <dgm:t>
        <a:bodyPr/>
        <a:lstStyle/>
        <a:p>
          <a:endParaRPr lang="ru-RU" sz="1050">
            <a:latin typeface="Times New Roman" panose="02020603050405020304" pitchFamily="18" charset="0"/>
            <a:cs typeface="Times New Roman" panose="02020603050405020304" pitchFamily="18" charset="0"/>
          </a:endParaRPr>
        </a:p>
      </dgm:t>
    </dgm:pt>
    <dgm:pt modelId="{24777EAD-A969-44C3-B246-8FC99C7552AD}" type="sibTrans" cxnId="{A4C64304-375E-4E51-BBA5-D65AD15449B2}">
      <dgm:prSet/>
      <dgm:spPr/>
      <dgm:t>
        <a:bodyPr/>
        <a:lstStyle/>
        <a:p>
          <a:endParaRPr lang="ru-RU" sz="1050">
            <a:latin typeface="Times New Roman" panose="02020603050405020304" pitchFamily="18" charset="0"/>
            <a:cs typeface="Times New Roman" panose="02020603050405020304" pitchFamily="18" charset="0"/>
          </a:endParaRPr>
        </a:p>
      </dgm:t>
    </dgm:pt>
    <dgm:pt modelId="{37ED0B85-6DC1-447E-96AE-5F0A359166EE}">
      <dgm:prSet phldrT="[Текст]" custT="1"/>
      <dgm:spPr>
        <a:xfrm>
          <a:off x="0" y="1083399"/>
          <a:ext cx="4835357" cy="741830"/>
        </a:xfrm>
        <a:prstGeom prst="roundRect">
          <a:avLst>
            <a:gd name="adj" fmla="val 10000"/>
          </a:avLst>
        </a:prstGeo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Слесарь по ремонту автомобилей </a:t>
          </a:r>
          <a:endParaRPr lang="ru-RU"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B2C9E814-C455-4CFA-A7B2-0070BFB0C944}" type="parTrans" cxnId="{DF885A51-7D5F-43B4-A197-323CDD0B8B67}">
      <dgm:prSet/>
      <dgm:spPr/>
      <dgm:t>
        <a:bodyPr/>
        <a:lstStyle/>
        <a:p>
          <a:endParaRPr lang="ru-RU"/>
        </a:p>
      </dgm:t>
    </dgm:pt>
    <dgm:pt modelId="{9D4493A7-39B6-4C2A-A4F7-ABE7A5AFFFF8}" type="sibTrans" cxnId="{DF885A51-7D5F-43B4-A197-323CDD0B8B67}">
      <dgm:prSet/>
      <dgm:spPr/>
      <dgm:t>
        <a:bodyPr/>
        <a:lstStyle/>
        <a:p>
          <a:endParaRPr lang="ru-RU"/>
        </a:p>
      </dgm:t>
    </dgm:pt>
    <dgm:pt modelId="{41331AD7-C0EA-49E3-8B0A-249CE9FFDD8F}">
      <dgm:prSet phldrT="[Текст]" custT="1"/>
      <dgm:spPr>
        <a:xfrm>
          <a:off x="0" y="1855519"/>
          <a:ext cx="4835357" cy="871725"/>
        </a:xfrm>
        <a:prstGeom prst="roundRect">
          <a:avLst>
            <a:gd name="adj" fmla="val 10000"/>
          </a:avLst>
        </a:prstGeo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Повар</a:t>
          </a:r>
          <a:endParaRPr lang="ru-RU"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DB018C8D-4602-477F-A620-1624DC481F59}" type="sibTrans" cxnId="{2468B3DC-E3F9-4AF6-9050-2E9434128CE1}">
      <dgm:prSet/>
      <dgm:spPr/>
      <dgm:t>
        <a:bodyPr/>
        <a:lstStyle/>
        <a:p>
          <a:endParaRPr lang="ru-RU" sz="1050">
            <a:latin typeface="Times New Roman" panose="02020603050405020304" pitchFamily="18" charset="0"/>
            <a:cs typeface="Times New Roman" panose="02020603050405020304" pitchFamily="18" charset="0"/>
          </a:endParaRPr>
        </a:p>
      </dgm:t>
    </dgm:pt>
    <dgm:pt modelId="{5E10B1DE-CEA6-4C2C-B33C-79EB975FCB4E}" type="parTrans" cxnId="{2468B3DC-E3F9-4AF6-9050-2E9434128CE1}">
      <dgm:prSet/>
      <dgm:spPr/>
      <dgm:t>
        <a:bodyPr/>
        <a:lstStyle/>
        <a:p>
          <a:endParaRPr lang="ru-RU" sz="1050">
            <a:latin typeface="Times New Roman" panose="02020603050405020304" pitchFamily="18" charset="0"/>
            <a:cs typeface="Times New Roman" panose="02020603050405020304" pitchFamily="18" charset="0"/>
          </a:endParaRPr>
        </a:p>
      </dgm:t>
    </dgm:pt>
    <dgm:pt modelId="{80724DD9-EB60-4BE6-8259-4D315851D47D}" type="pres">
      <dgm:prSet presAssocID="{5882E036-7ACC-49FF-B974-5E9FDD0801D1}" presName="linear" presStyleCnt="0">
        <dgm:presLayoutVars>
          <dgm:dir/>
          <dgm:resizeHandles val="exact"/>
        </dgm:presLayoutVars>
      </dgm:prSet>
      <dgm:spPr/>
      <dgm:t>
        <a:bodyPr/>
        <a:lstStyle/>
        <a:p>
          <a:endParaRPr lang="ru-RU"/>
        </a:p>
      </dgm:t>
    </dgm:pt>
    <dgm:pt modelId="{047023E1-A162-46FA-B6E1-2121C7001BD6}" type="pres">
      <dgm:prSet presAssocID="{B84578F2-A656-4511-82F3-E79F94CCC946}" presName="comp" presStyleCnt="0"/>
      <dgm:spPr/>
    </dgm:pt>
    <dgm:pt modelId="{5EFC9180-02E6-4D93-8C35-B42FE2115889}" type="pres">
      <dgm:prSet presAssocID="{B84578F2-A656-4511-82F3-E79F94CCC946}" presName="box" presStyleLbl="node1" presStyleIdx="0" presStyleCnt="6" custScaleY="130127" custLinFactNeighborX="691" custLinFactNeighborY="9824"/>
      <dgm:spPr/>
      <dgm:t>
        <a:bodyPr/>
        <a:lstStyle/>
        <a:p>
          <a:endParaRPr lang="ru-RU"/>
        </a:p>
      </dgm:t>
    </dgm:pt>
    <dgm:pt modelId="{42363279-B84C-4E45-B09A-CD30B6FBC425}" type="pres">
      <dgm:prSet presAssocID="{B84578F2-A656-4511-82F3-E79F94CCC946}" presName="img" presStyleLbl="fgImgPlace1" presStyleIdx="0" presStyleCnt="6"/>
      <dgm:spPr>
        <a:xfrm>
          <a:off x="74183" y="185928"/>
          <a:ext cx="967071" cy="59346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19050" cap="flat" cmpd="sng" algn="ctr">
          <a:solidFill>
            <a:srgbClr val="5B9BD5">
              <a:shade val="80000"/>
              <a:hueOff val="0"/>
              <a:satOff val="0"/>
              <a:lumOff val="0"/>
              <a:alphaOff val="0"/>
            </a:srgbClr>
          </a:solidFill>
          <a:prstDash val="solid"/>
          <a:miter lim="800000"/>
        </a:ln>
        <a:effectLst/>
      </dgm:spPr>
      <dgm:t>
        <a:bodyPr/>
        <a:lstStyle/>
        <a:p>
          <a:endParaRPr lang="ru-RU"/>
        </a:p>
      </dgm:t>
    </dgm:pt>
    <dgm:pt modelId="{9FFBD4F0-DEEF-4974-B4E9-7C8C3D7E5AB2}" type="pres">
      <dgm:prSet presAssocID="{B84578F2-A656-4511-82F3-E79F94CCC946}" presName="text" presStyleLbl="node1" presStyleIdx="0" presStyleCnt="6">
        <dgm:presLayoutVars>
          <dgm:bulletEnabled val="1"/>
        </dgm:presLayoutVars>
      </dgm:prSet>
      <dgm:spPr/>
      <dgm:t>
        <a:bodyPr/>
        <a:lstStyle/>
        <a:p>
          <a:endParaRPr lang="ru-RU"/>
        </a:p>
      </dgm:t>
    </dgm:pt>
    <dgm:pt modelId="{1AD73222-7C23-4975-9A15-E8BDBC72184C}" type="pres">
      <dgm:prSet presAssocID="{BD68258C-A0CE-497F-9752-EB6F3661ACBB}" presName="spacer" presStyleCnt="0"/>
      <dgm:spPr/>
    </dgm:pt>
    <dgm:pt modelId="{26C65CA1-FD0D-4248-84C3-C1382EA8BAA2}" type="pres">
      <dgm:prSet presAssocID="{37ED0B85-6DC1-447E-96AE-5F0A359166EE}" presName="comp" presStyleCnt="0"/>
      <dgm:spPr/>
    </dgm:pt>
    <dgm:pt modelId="{013351B0-8447-4376-A5DC-2221FBB2C08C}" type="pres">
      <dgm:prSet presAssocID="{37ED0B85-6DC1-447E-96AE-5F0A359166EE}" presName="box" presStyleLbl="node1" presStyleIdx="1" presStyleCnt="6" custLinFactNeighborY="5917"/>
      <dgm:spPr/>
      <dgm:t>
        <a:bodyPr/>
        <a:lstStyle/>
        <a:p>
          <a:endParaRPr lang="ru-RU"/>
        </a:p>
      </dgm:t>
    </dgm:pt>
    <dgm:pt modelId="{67AC4F97-6A58-444D-925D-C70E41C5BC60}" type="pres">
      <dgm:prSet presAssocID="{37ED0B85-6DC1-447E-96AE-5F0A359166EE}" presName="img" presStyleLbl="fgImgPlace1" presStyleIdx="1" presStyleCnt="6"/>
      <dgm:spPr>
        <a:xfrm>
          <a:off x="74183" y="1113688"/>
          <a:ext cx="967071" cy="59346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19050" cap="flat" cmpd="sng" algn="ctr">
          <a:solidFill>
            <a:srgbClr val="5B9BD5">
              <a:shade val="80000"/>
              <a:hueOff val="0"/>
              <a:satOff val="0"/>
              <a:lumOff val="0"/>
              <a:alphaOff val="0"/>
            </a:srgbClr>
          </a:solidFill>
          <a:prstDash val="solid"/>
          <a:miter lim="800000"/>
        </a:ln>
        <a:effectLst/>
      </dgm:spPr>
      <dgm:t>
        <a:bodyPr/>
        <a:lstStyle/>
        <a:p>
          <a:endParaRPr lang="ru-RU"/>
        </a:p>
      </dgm:t>
    </dgm:pt>
    <dgm:pt modelId="{52A4223A-479D-4C82-9040-AE0B596C7A25}" type="pres">
      <dgm:prSet presAssocID="{37ED0B85-6DC1-447E-96AE-5F0A359166EE}" presName="text" presStyleLbl="node1" presStyleIdx="1" presStyleCnt="6">
        <dgm:presLayoutVars>
          <dgm:bulletEnabled val="1"/>
        </dgm:presLayoutVars>
      </dgm:prSet>
      <dgm:spPr/>
      <dgm:t>
        <a:bodyPr/>
        <a:lstStyle/>
        <a:p>
          <a:endParaRPr lang="ru-RU"/>
        </a:p>
      </dgm:t>
    </dgm:pt>
    <dgm:pt modelId="{7E0B571B-53D0-4B06-A00D-91D133169CE9}" type="pres">
      <dgm:prSet presAssocID="{9D4493A7-39B6-4C2A-A4F7-ABE7A5AFFFF8}" presName="spacer" presStyleCnt="0"/>
      <dgm:spPr/>
    </dgm:pt>
    <dgm:pt modelId="{8CB004DA-2EC8-4B3A-8886-FDA1D2082985}" type="pres">
      <dgm:prSet presAssocID="{A7D6FA06-E4D8-4132-8602-C7DB7E22F85E}" presName="comp" presStyleCnt="0"/>
      <dgm:spPr/>
    </dgm:pt>
    <dgm:pt modelId="{590E18EB-CB04-49C0-909E-79B8933541FD}" type="pres">
      <dgm:prSet presAssocID="{A7D6FA06-E4D8-4132-8602-C7DB7E22F85E}" presName="box" presStyleLbl="node1" presStyleIdx="2" presStyleCnt="6" custScaleY="117510"/>
      <dgm:spPr/>
      <dgm:t>
        <a:bodyPr/>
        <a:lstStyle/>
        <a:p>
          <a:endParaRPr lang="ru-RU"/>
        </a:p>
      </dgm:t>
    </dgm:pt>
    <dgm:pt modelId="{6FABBBED-5290-44D6-AB8A-2DCFB3FCA948}" type="pres">
      <dgm:prSet presAssocID="{A7D6FA06-E4D8-4132-8602-C7DB7E22F85E}" presName="img" presStyleLbl="fgImgPlace1" presStyleIdx="2" presStyleCnt="6"/>
      <dgm:spPr>
        <a:xfrm>
          <a:off x="74183" y="1994649"/>
          <a:ext cx="967071" cy="593464"/>
        </a:xfrm>
        <a:prstGeom prst="roundRect">
          <a:avLst>
            <a:gd name="adj" fmla="val 10000"/>
          </a:avLst>
        </a:prstGeom>
        <a:blipFill rotWithShape="1">
          <a:blip xmlns:r="http://schemas.openxmlformats.org/officeDocument/2006/relationships" r:embed="rId3"/>
          <a:stretch>
            <a:fillRect/>
          </a:stretch>
        </a:blipFill>
        <a:ln w="19050" cap="flat" cmpd="sng" algn="ctr">
          <a:solidFill>
            <a:srgbClr val="5B9BD5">
              <a:shade val="80000"/>
              <a:hueOff val="0"/>
              <a:satOff val="0"/>
              <a:lumOff val="0"/>
              <a:alphaOff val="0"/>
            </a:srgbClr>
          </a:solidFill>
          <a:prstDash val="solid"/>
          <a:miter lim="800000"/>
        </a:ln>
        <a:effectLst/>
      </dgm:spPr>
      <dgm:t>
        <a:bodyPr/>
        <a:lstStyle/>
        <a:p>
          <a:endParaRPr lang="ru-RU"/>
        </a:p>
      </dgm:t>
    </dgm:pt>
    <dgm:pt modelId="{8D34ED2C-D6A8-4E60-9713-2443199553EF}" type="pres">
      <dgm:prSet presAssocID="{A7D6FA06-E4D8-4132-8602-C7DB7E22F85E}" presName="text" presStyleLbl="node1" presStyleIdx="2" presStyleCnt="6">
        <dgm:presLayoutVars>
          <dgm:bulletEnabled val="1"/>
        </dgm:presLayoutVars>
      </dgm:prSet>
      <dgm:spPr/>
      <dgm:t>
        <a:bodyPr/>
        <a:lstStyle/>
        <a:p>
          <a:endParaRPr lang="ru-RU"/>
        </a:p>
      </dgm:t>
    </dgm:pt>
    <dgm:pt modelId="{073A0448-D33A-41C2-A916-1A0333E3DB14}" type="pres">
      <dgm:prSet presAssocID="{8A2861F6-86B4-4AA1-BA9A-7F51F0DBC96C}" presName="spacer" presStyleCnt="0"/>
      <dgm:spPr/>
    </dgm:pt>
    <dgm:pt modelId="{120D0DC4-C863-4D1A-A4EA-E5862DF77E34}" type="pres">
      <dgm:prSet presAssocID="{FE151DA9-6B19-4FBD-8AA3-986B53A66367}" presName="comp" presStyleCnt="0"/>
      <dgm:spPr/>
    </dgm:pt>
    <dgm:pt modelId="{E5B1FC3B-2F47-4BE4-8E5A-9D480517432E}" type="pres">
      <dgm:prSet presAssocID="{FE151DA9-6B19-4FBD-8AA3-986B53A66367}" presName="box" presStyleLbl="node1" presStyleIdx="3" presStyleCnt="6"/>
      <dgm:spPr/>
      <dgm:t>
        <a:bodyPr/>
        <a:lstStyle/>
        <a:p>
          <a:endParaRPr lang="ru-RU"/>
        </a:p>
      </dgm:t>
    </dgm:pt>
    <dgm:pt modelId="{4420AE75-6D2A-421E-A3AA-AB81AA0FC48A}" type="pres">
      <dgm:prSet presAssocID="{FE151DA9-6B19-4FBD-8AA3-986B53A66367}" presName="img" presStyleLbl="fgImgPlace1" presStyleIdx="3" presStyleCnt="6"/>
      <dgm:spPr>
        <a:xfrm>
          <a:off x="74183" y="2875610"/>
          <a:ext cx="967071" cy="59346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a:ln w="19050" cap="flat" cmpd="sng" algn="ctr">
          <a:solidFill>
            <a:srgbClr val="5B9BD5">
              <a:shade val="80000"/>
              <a:hueOff val="0"/>
              <a:satOff val="0"/>
              <a:lumOff val="0"/>
              <a:alphaOff val="0"/>
            </a:srgbClr>
          </a:solidFill>
          <a:prstDash val="solid"/>
          <a:miter lim="800000"/>
        </a:ln>
        <a:effectLst/>
      </dgm:spPr>
      <dgm:t>
        <a:bodyPr/>
        <a:lstStyle/>
        <a:p>
          <a:endParaRPr lang="ru-RU"/>
        </a:p>
      </dgm:t>
    </dgm:pt>
    <dgm:pt modelId="{E997373D-0AAC-4F16-91F7-4966140E1F8F}" type="pres">
      <dgm:prSet presAssocID="{FE151DA9-6B19-4FBD-8AA3-986B53A66367}" presName="text" presStyleLbl="node1" presStyleIdx="3" presStyleCnt="6">
        <dgm:presLayoutVars>
          <dgm:bulletEnabled val="1"/>
        </dgm:presLayoutVars>
      </dgm:prSet>
      <dgm:spPr/>
      <dgm:t>
        <a:bodyPr/>
        <a:lstStyle/>
        <a:p>
          <a:endParaRPr lang="ru-RU"/>
        </a:p>
      </dgm:t>
    </dgm:pt>
    <dgm:pt modelId="{0557739D-95A1-4825-8C50-C23FBD68BF93}" type="pres">
      <dgm:prSet presAssocID="{24777EAD-A969-44C3-B246-8FC99C7552AD}" presName="spacer" presStyleCnt="0"/>
      <dgm:spPr/>
    </dgm:pt>
    <dgm:pt modelId="{752BACD1-B6A7-4B5B-8BEA-B70B2B97A8A9}" type="pres">
      <dgm:prSet presAssocID="{1D945703-058E-4455-93F7-34EA5A39A6B2}" presName="comp" presStyleCnt="0"/>
      <dgm:spPr/>
    </dgm:pt>
    <dgm:pt modelId="{E876A361-1C1B-4064-843B-5226AB06B879}" type="pres">
      <dgm:prSet presAssocID="{1D945703-058E-4455-93F7-34EA5A39A6B2}" presName="box" presStyleLbl="node1" presStyleIdx="4" presStyleCnt="6"/>
      <dgm:spPr/>
      <dgm:t>
        <a:bodyPr/>
        <a:lstStyle/>
        <a:p>
          <a:endParaRPr lang="ru-RU"/>
        </a:p>
      </dgm:t>
    </dgm:pt>
    <dgm:pt modelId="{D055AB92-4750-4984-8C57-7EB35A752DA4}" type="pres">
      <dgm:prSet presAssocID="{1D945703-058E-4455-93F7-34EA5A39A6B2}" presName="img" presStyleLbl="fgImgPlace1" presStyleIdx="4" presStyleCnt="6"/>
      <dgm:spPr>
        <a:xfrm>
          <a:off x="74183" y="3691624"/>
          <a:ext cx="967071" cy="593464"/>
        </a:xfrm>
        <a:prstGeom prst="roundRect">
          <a:avLst>
            <a:gd name="adj" fmla="val 10000"/>
          </a:avLst>
        </a:prstGeom>
        <a:blipFill rotWithShape="1">
          <a:blip xmlns:r="http://schemas.openxmlformats.org/officeDocument/2006/relationships" r:embed="rId5"/>
          <a:stretch>
            <a:fillRect/>
          </a:stretch>
        </a:blipFill>
        <a:ln w="19050" cap="flat" cmpd="sng" algn="ctr">
          <a:solidFill>
            <a:srgbClr val="5B9BD5">
              <a:shade val="80000"/>
              <a:hueOff val="0"/>
              <a:satOff val="0"/>
              <a:lumOff val="0"/>
              <a:alphaOff val="0"/>
            </a:srgbClr>
          </a:solidFill>
          <a:prstDash val="solid"/>
          <a:miter lim="800000"/>
        </a:ln>
        <a:effectLst/>
      </dgm:spPr>
      <dgm:t>
        <a:bodyPr/>
        <a:lstStyle/>
        <a:p>
          <a:endParaRPr lang="ru-RU"/>
        </a:p>
      </dgm:t>
    </dgm:pt>
    <dgm:pt modelId="{20ECA0F5-E7C1-41DC-99CF-BB22BBF56E99}" type="pres">
      <dgm:prSet presAssocID="{1D945703-058E-4455-93F7-34EA5A39A6B2}" presName="text" presStyleLbl="node1" presStyleIdx="4" presStyleCnt="6">
        <dgm:presLayoutVars>
          <dgm:bulletEnabled val="1"/>
        </dgm:presLayoutVars>
      </dgm:prSet>
      <dgm:spPr/>
      <dgm:t>
        <a:bodyPr/>
        <a:lstStyle/>
        <a:p>
          <a:endParaRPr lang="ru-RU"/>
        </a:p>
      </dgm:t>
    </dgm:pt>
    <dgm:pt modelId="{D824C6A4-ACED-4684-BC4C-8DBBF247EBA0}" type="pres">
      <dgm:prSet presAssocID="{A93C99B8-BA4D-4F5C-9B4E-031597718AC3}" presName="spacer" presStyleCnt="0"/>
      <dgm:spPr/>
    </dgm:pt>
    <dgm:pt modelId="{1B2CF965-3B3B-4222-B3A5-D27CEDC31044}" type="pres">
      <dgm:prSet presAssocID="{8ED8D343-8511-470D-BF15-8F178DD41E3D}" presName="comp" presStyleCnt="0"/>
      <dgm:spPr/>
    </dgm:pt>
    <dgm:pt modelId="{54F2AB15-1F5E-48D7-B01F-72BC6A6774FA}" type="pres">
      <dgm:prSet presAssocID="{8ED8D343-8511-470D-BF15-8F178DD41E3D}" presName="box" presStyleLbl="node1" presStyleIdx="5" presStyleCnt="6" custScaleY="76553"/>
      <dgm:spPr/>
      <dgm:t>
        <a:bodyPr/>
        <a:lstStyle/>
        <a:p>
          <a:endParaRPr lang="ru-RU"/>
        </a:p>
      </dgm:t>
    </dgm:pt>
    <dgm:pt modelId="{63761616-5F05-4DC1-9755-322BC7F366C0}" type="pres">
      <dgm:prSet presAssocID="{8ED8D343-8511-470D-BF15-8F178DD41E3D}" presName="img" presStyleLbl="fgImgPlace1" presStyleIdx="5" presStyleCnt="6"/>
      <dgm:spPr>
        <a:xfrm>
          <a:off x="74183" y="4507638"/>
          <a:ext cx="967071" cy="593464"/>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a:ln w="19050" cap="flat" cmpd="sng" algn="ctr">
          <a:solidFill>
            <a:srgbClr val="5B9BD5">
              <a:shade val="80000"/>
              <a:hueOff val="0"/>
              <a:satOff val="0"/>
              <a:lumOff val="0"/>
              <a:alphaOff val="0"/>
            </a:srgbClr>
          </a:solidFill>
          <a:prstDash val="solid"/>
          <a:miter lim="800000"/>
        </a:ln>
        <a:effectLst/>
      </dgm:spPr>
      <dgm:t>
        <a:bodyPr/>
        <a:lstStyle/>
        <a:p>
          <a:endParaRPr lang="ru-RU"/>
        </a:p>
      </dgm:t>
    </dgm:pt>
    <dgm:pt modelId="{6BBF37DE-8530-4D7A-A8B2-8F7E0615AA5E}" type="pres">
      <dgm:prSet presAssocID="{8ED8D343-8511-470D-BF15-8F178DD41E3D}" presName="text" presStyleLbl="node1" presStyleIdx="5" presStyleCnt="6">
        <dgm:presLayoutVars>
          <dgm:bulletEnabled val="1"/>
        </dgm:presLayoutVars>
      </dgm:prSet>
      <dgm:spPr/>
      <dgm:t>
        <a:bodyPr/>
        <a:lstStyle/>
        <a:p>
          <a:endParaRPr lang="ru-RU"/>
        </a:p>
      </dgm:t>
    </dgm:pt>
  </dgm:ptLst>
  <dgm:cxnLst>
    <dgm:cxn modelId="{A4C64304-375E-4E51-BBA5-D65AD15449B2}" srcId="{5882E036-7ACC-49FF-B974-5E9FDD0801D1}" destId="{FE151DA9-6B19-4FBD-8AA3-986B53A66367}" srcOrd="3" destOrd="0" parTransId="{72F45302-5C18-4181-ACC7-3E4D1B51F9AE}" sibTransId="{24777EAD-A969-44C3-B246-8FC99C7552AD}"/>
    <dgm:cxn modelId="{1E86AAC3-E179-42E3-9822-C9644377FD44}" srcId="{A7D6FA06-E4D8-4132-8602-C7DB7E22F85E}" destId="{1B582CC4-71D5-4CB7-94E9-3DE7E31BFEF5}" srcOrd="2" destOrd="0" parTransId="{512547CE-A3E6-488F-AB35-43D8ABA8DA3E}" sibTransId="{FE4B0A14-F2BC-4216-98E2-54596B36A851}"/>
    <dgm:cxn modelId="{D700CF29-A6FB-4F19-8915-5600E04CE9FF}" type="presOf" srcId="{FE151DA9-6B19-4FBD-8AA3-986B53A66367}" destId="{E997373D-0AAC-4F16-91F7-4966140E1F8F}" srcOrd="1" destOrd="0" presId="urn:microsoft.com/office/officeart/2005/8/layout/vList4"/>
    <dgm:cxn modelId="{6B851B5D-07FD-4C20-A4AE-F2755006729B}" type="presOf" srcId="{2983E79D-1207-474C-AB76-7B0A8B3BEC86}" destId="{590E18EB-CB04-49C0-909E-79B8933541FD}" srcOrd="0" destOrd="2" presId="urn:microsoft.com/office/officeart/2005/8/layout/vList4"/>
    <dgm:cxn modelId="{09D729C8-A457-4695-A137-7BA9D6CD51BB}" type="presOf" srcId="{1D945703-058E-4455-93F7-34EA5A39A6B2}" destId="{20ECA0F5-E7C1-41DC-99CF-BB22BBF56E99}" srcOrd="1" destOrd="0" presId="urn:microsoft.com/office/officeart/2005/8/layout/vList4"/>
    <dgm:cxn modelId="{C589090A-9B41-4983-A6BD-82FC1D72553C}" srcId="{A7D6FA06-E4D8-4132-8602-C7DB7E22F85E}" destId="{2983E79D-1207-474C-AB76-7B0A8B3BEC86}" srcOrd="1" destOrd="0" parTransId="{BFCA6A05-A7AC-424B-AE8E-5C543B126ECE}" sibTransId="{6DD6D152-9BB9-4D12-82B7-F0A2762964F4}"/>
    <dgm:cxn modelId="{1837CAF9-F8C9-4EB4-A8CB-18B8A76AAA7F}" srcId="{5882E036-7ACC-49FF-B974-5E9FDD0801D1}" destId="{8ED8D343-8511-470D-BF15-8F178DD41E3D}" srcOrd="5" destOrd="0" parTransId="{4430586F-78E4-48AB-B9B6-AEED5EAD721F}" sibTransId="{3BDEF963-BD81-4B0A-9AD2-5EA20D053CB5}"/>
    <dgm:cxn modelId="{A960CB29-6F53-4F2A-ABE6-82ECF3A56A66}" srcId="{B84578F2-A656-4511-82F3-E79F94CCC946}" destId="{FDBE6CB0-2601-49FB-B08B-2590CAF472D4}" srcOrd="1" destOrd="0" parTransId="{FF96C296-1171-4794-BC11-B27C7BE2F95E}" sibTransId="{FF600F68-545D-4D85-BE76-10170B9DC191}"/>
    <dgm:cxn modelId="{37C3A4A1-697D-4F17-8FFA-332C53517730}" type="presOf" srcId="{B84578F2-A656-4511-82F3-E79F94CCC946}" destId="{9FFBD4F0-DEEF-4974-B4E9-7C8C3D7E5AB2}" srcOrd="1" destOrd="0" presId="urn:microsoft.com/office/officeart/2005/8/layout/vList4"/>
    <dgm:cxn modelId="{498E4159-8706-4CEA-B0CE-32AFCF59C375}" type="presOf" srcId="{1B582CC4-71D5-4CB7-94E9-3DE7E31BFEF5}" destId="{8D34ED2C-D6A8-4E60-9713-2443199553EF}" srcOrd="1" destOrd="3" presId="urn:microsoft.com/office/officeart/2005/8/layout/vList4"/>
    <dgm:cxn modelId="{1FBC1864-0E53-4DE3-873F-FDBCD0371FA7}" type="presOf" srcId="{6305C86B-09C9-458D-83DB-D90A73E16DCB}" destId="{9FFBD4F0-DEEF-4974-B4E9-7C8C3D7E5AB2}" srcOrd="1" destOrd="1" presId="urn:microsoft.com/office/officeart/2005/8/layout/vList4"/>
    <dgm:cxn modelId="{A604A5A0-5749-4044-9CE6-3E12515D2B22}" type="presOf" srcId="{B84578F2-A656-4511-82F3-E79F94CCC946}" destId="{5EFC9180-02E6-4D93-8C35-B42FE2115889}" srcOrd="0" destOrd="0" presId="urn:microsoft.com/office/officeart/2005/8/layout/vList4"/>
    <dgm:cxn modelId="{68CDC551-5E76-4223-9CE5-F2FDFB8827FE}" srcId="{B84578F2-A656-4511-82F3-E79F94CCC946}" destId="{6305C86B-09C9-458D-83DB-D90A73E16DCB}" srcOrd="0" destOrd="0" parTransId="{0C47C842-7FDD-43F8-9DB0-9330A07D353C}" sibTransId="{82649AF5-3782-49D0-9ECA-3D753A553D83}"/>
    <dgm:cxn modelId="{50393A11-0367-4F02-B9C5-2725BD6248D7}" srcId="{B84578F2-A656-4511-82F3-E79F94CCC946}" destId="{6512B5A4-BA6E-40C3-A0A8-1FBF6CADBAD7}" srcOrd="2" destOrd="0" parTransId="{03124812-37EB-463C-9D9A-8DEEBFE6665B}" sibTransId="{69089E76-C041-4545-B6A5-511544CD6745}"/>
    <dgm:cxn modelId="{D0B0F736-A559-40B6-BCD0-5989B3C6E078}" type="presOf" srcId="{41331AD7-C0EA-49E3-8B0A-249CE9FFDD8F}" destId="{590E18EB-CB04-49C0-909E-79B8933541FD}" srcOrd="0" destOrd="1" presId="urn:microsoft.com/office/officeart/2005/8/layout/vList4"/>
    <dgm:cxn modelId="{28C8161C-F3BA-4E36-933C-E13E82F40F40}" type="presOf" srcId="{FDBE6CB0-2601-49FB-B08B-2590CAF472D4}" destId="{5EFC9180-02E6-4D93-8C35-B42FE2115889}" srcOrd="0" destOrd="2" presId="urn:microsoft.com/office/officeart/2005/8/layout/vList4"/>
    <dgm:cxn modelId="{C44A2B7B-49D1-4634-8F8D-100A8F31D86E}" srcId="{5882E036-7ACC-49FF-B974-5E9FDD0801D1}" destId="{B84578F2-A656-4511-82F3-E79F94CCC946}" srcOrd="0" destOrd="0" parTransId="{3F277ACE-C48F-43C6-90AE-A79A794C3A35}" sibTransId="{BD68258C-A0CE-497F-9752-EB6F3661ACBB}"/>
    <dgm:cxn modelId="{C4ADBF02-15C6-43E3-9225-8E864F2479AE}" type="presOf" srcId="{1D945703-058E-4455-93F7-34EA5A39A6B2}" destId="{E876A361-1C1B-4064-843B-5226AB06B879}" srcOrd="0" destOrd="0" presId="urn:microsoft.com/office/officeart/2005/8/layout/vList4"/>
    <dgm:cxn modelId="{2468B3DC-E3F9-4AF6-9050-2E9434128CE1}" srcId="{A7D6FA06-E4D8-4132-8602-C7DB7E22F85E}" destId="{41331AD7-C0EA-49E3-8B0A-249CE9FFDD8F}" srcOrd="0" destOrd="0" parTransId="{5E10B1DE-CEA6-4C2C-B33C-79EB975FCB4E}" sibTransId="{DB018C8D-4602-477F-A620-1624DC481F59}"/>
    <dgm:cxn modelId="{3B85E560-9223-4B02-92E1-D58BBC6EC75E}" type="presOf" srcId="{37ED0B85-6DC1-447E-96AE-5F0A359166EE}" destId="{52A4223A-479D-4C82-9040-AE0B596C7A25}" srcOrd="1" destOrd="0" presId="urn:microsoft.com/office/officeart/2005/8/layout/vList4"/>
    <dgm:cxn modelId="{D39AE2FE-91AD-44D3-8141-B3522CD4CEB8}" type="presOf" srcId="{8ED8D343-8511-470D-BF15-8F178DD41E3D}" destId="{54F2AB15-1F5E-48D7-B01F-72BC6A6774FA}" srcOrd="0" destOrd="0" presId="urn:microsoft.com/office/officeart/2005/8/layout/vList4"/>
    <dgm:cxn modelId="{FEC784BA-A2BE-4A6B-949C-1F8162A455CB}" type="presOf" srcId="{FDBE6CB0-2601-49FB-B08B-2590CAF472D4}" destId="{9FFBD4F0-DEEF-4974-B4E9-7C8C3D7E5AB2}" srcOrd="1" destOrd="2" presId="urn:microsoft.com/office/officeart/2005/8/layout/vList4"/>
    <dgm:cxn modelId="{91283ACA-1A73-4C1E-8AF8-72BDA947DB3B}" srcId="{5882E036-7ACC-49FF-B974-5E9FDD0801D1}" destId="{1D945703-058E-4455-93F7-34EA5A39A6B2}" srcOrd="4" destOrd="0" parTransId="{D29E88B1-F4E5-4F83-BDB2-30D09CCAF7AF}" sibTransId="{A93C99B8-BA4D-4F5C-9B4E-031597718AC3}"/>
    <dgm:cxn modelId="{8DD5C8B9-B343-42D2-B118-D56AFE671E8B}" type="presOf" srcId="{FE151DA9-6B19-4FBD-8AA3-986B53A66367}" destId="{E5B1FC3B-2F47-4BE4-8E5A-9D480517432E}" srcOrd="0" destOrd="0" presId="urn:microsoft.com/office/officeart/2005/8/layout/vList4"/>
    <dgm:cxn modelId="{239D7579-F49F-4BE7-AD98-D24E662D6949}" type="presOf" srcId="{41331AD7-C0EA-49E3-8B0A-249CE9FFDD8F}" destId="{8D34ED2C-D6A8-4E60-9713-2443199553EF}" srcOrd="1" destOrd="1" presId="urn:microsoft.com/office/officeart/2005/8/layout/vList4"/>
    <dgm:cxn modelId="{6A969AC2-A43A-4911-8025-436D25C39DC4}" type="presOf" srcId="{6512B5A4-BA6E-40C3-A0A8-1FBF6CADBAD7}" destId="{9FFBD4F0-DEEF-4974-B4E9-7C8C3D7E5AB2}" srcOrd="1" destOrd="3" presId="urn:microsoft.com/office/officeart/2005/8/layout/vList4"/>
    <dgm:cxn modelId="{FB57F00C-09E7-4FF0-8A09-4D11AA2B2738}" type="presOf" srcId="{A7D6FA06-E4D8-4132-8602-C7DB7E22F85E}" destId="{8D34ED2C-D6A8-4E60-9713-2443199553EF}" srcOrd="1" destOrd="0" presId="urn:microsoft.com/office/officeart/2005/8/layout/vList4"/>
    <dgm:cxn modelId="{06B4C6E6-F9FF-4B5F-9C04-51AA6E875944}" type="presOf" srcId="{2983E79D-1207-474C-AB76-7B0A8B3BEC86}" destId="{8D34ED2C-D6A8-4E60-9713-2443199553EF}" srcOrd="1" destOrd="2" presId="urn:microsoft.com/office/officeart/2005/8/layout/vList4"/>
    <dgm:cxn modelId="{B735516D-B283-46FF-B9AF-D90972C1116E}" type="presOf" srcId="{5882E036-7ACC-49FF-B974-5E9FDD0801D1}" destId="{80724DD9-EB60-4BE6-8259-4D315851D47D}" srcOrd="0" destOrd="0" presId="urn:microsoft.com/office/officeart/2005/8/layout/vList4"/>
    <dgm:cxn modelId="{48B6C95F-610E-4A21-8CDD-DE4DED39CAD2}" type="presOf" srcId="{37ED0B85-6DC1-447E-96AE-5F0A359166EE}" destId="{013351B0-8447-4376-A5DC-2221FBB2C08C}" srcOrd="0" destOrd="0" presId="urn:microsoft.com/office/officeart/2005/8/layout/vList4"/>
    <dgm:cxn modelId="{B08DC832-D942-4687-9885-FA86FD8AB6AE}" type="presOf" srcId="{A7D6FA06-E4D8-4132-8602-C7DB7E22F85E}" destId="{590E18EB-CB04-49C0-909E-79B8933541FD}" srcOrd="0" destOrd="0" presId="urn:microsoft.com/office/officeart/2005/8/layout/vList4"/>
    <dgm:cxn modelId="{04744915-4286-427A-BF4D-A5BB9717F13C}" type="presOf" srcId="{1B582CC4-71D5-4CB7-94E9-3DE7E31BFEF5}" destId="{590E18EB-CB04-49C0-909E-79B8933541FD}" srcOrd="0" destOrd="3" presId="urn:microsoft.com/office/officeart/2005/8/layout/vList4"/>
    <dgm:cxn modelId="{DF885A51-7D5F-43B4-A197-323CDD0B8B67}" srcId="{5882E036-7ACC-49FF-B974-5E9FDD0801D1}" destId="{37ED0B85-6DC1-447E-96AE-5F0A359166EE}" srcOrd="1" destOrd="0" parTransId="{B2C9E814-C455-4CFA-A7B2-0070BFB0C944}" sibTransId="{9D4493A7-39B6-4C2A-A4F7-ABE7A5AFFFF8}"/>
    <dgm:cxn modelId="{F06C8536-A1ED-4F7C-8C30-981A7D99EB7A}" srcId="{5882E036-7ACC-49FF-B974-5E9FDD0801D1}" destId="{A7D6FA06-E4D8-4132-8602-C7DB7E22F85E}" srcOrd="2" destOrd="0" parTransId="{CC1452A8-ECC9-4AE5-9CAC-2B1592CA3E3F}" sibTransId="{8A2861F6-86B4-4AA1-BA9A-7F51F0DBC96C}"/>
    <dgm:cxn modelId="{7102E03C-5707-44EE-9A0A-871116B0CB02}" type="presOf" srcId="{6512B5A4-BA6E-40C3-A0A8-1FBF6CADBAD7}" destId="{5EFC9180-02E6-4D93-8C35-B42FE2115889}" srcOrd="0" destOrd="3" presId="urn:microsoft.com/office/officeart/2005/8/layout/vList4"/>
    <dgm:cxn modelId="{C83E409B-624E-4455-A407-3F218B5810CA}" type="presOf" srcId="{6305C86B-09C9-458D-83DB-D90A73E16DCB}" destId="{5EFC9180-02E6-4D93-8C35-B42FE2115889}" srcOrd="0" destOrd="1" presId="urn:microsoft.com/office/officeart/2005/8/layout/vList4"/>
    <dgm:cxn modelId="{B9D9F307-C94A-4B2C-A360-5262F4E0C227}" type="presOf" srcId="{8ED8D343-8511-470D-BF15-8F178DD41E3D}" destId="{6BBF37DE-8530-4D7A-A8B2-8F7E0615AA5E}" srcOrd="1" destOrd="0" presId="urn:microsoft.com/office/officeart/2005/8/layout/vList4"/>
    <dgm:cxn modelId="{29ED9CE9-C0EF-4241-95A9-DBBFF6EB2C1A}" type="presParOf" srcId="{80724DD9-EB60-4BE6-8259-4D315851D47D}" destId="{047023E1-A162-46FA-B6E1-2121C7001BD6}" srcOrd="0" destOrd="0" presId="urn:microsoft.com/office/officeart/2005/8/layout/vList4"/>
    <dgm:cxn modelId="{5D4D5B7D-8C44-4E40-ADC3-ED53DBCE2E93}" type="presParOf" srcId="{047023E1-A162-46FA-B6E1-2121C7001BD6}" destId="{5EFC9180-02E6-4D93-8C35-B42FE2115889}" srcOrd="0" destOrd="0" presId="urn:microsoft.com/office/officeart/2005/8/layout/vList4"/>
    <dgm:cxn modelId="{C61384EF-C6D4-4617-91C4-C4CF8DEEEA82}" type="presParOf" srcId="{047023E1-A162-46FA-B6E1-2121C7001BD6}" destId="{42363279-B84C-4E45-B09A-CD30B6FBC425}" srcOrd="1" destOrd="0" presId="urn:microsoft.com/office/officeart/2005/8/layout/vList4"/>
    <dgm:cxn modelId="{8BBB45F6-399A-4C94-9E4E-70A227A7E911}" type="presParOf" srcId="{047023E1-A162-46FA-B6E1-2121C7001BD6}" destId="{9FFBD4F0-DEEF-4974-B4E9-7C8C3D7E5AB2}" srcOrd="2" destOrd="0" presId="urn:microsoft.com/office/officeart/2005/8/layout/vList4"/>
    <dgm:cxn modelId="{90F698FA-79B0-4B34-9B12-06E2B3B40DC0}" type="presParOf" srcId="{80724DD9-EB60-4BE6-8259-4D315851D47D}" destId="{1AD73222-7C23-4975-9A15-E8BDBC72184C}" srcOrd="1" destOrd="0" presId="urn:microsoft.com/office/officeart/2005/8/layout/vList4"/>
    <dgm:cxn modelId="{30CAE4B7-B4E9-4A46-9243-E590F870DCD9}" type="presParOf" srcId="{80724DD9-EB60-4BE6-8259-4D315851D47D}" destId="{26C65CA1-FD0D-4248-84C3-C1382EA8BAA2}" srcOrd="2" destOrd="0" presId="urn:microsoft.com/office/officeart/2005/8/layout/vList4"/>
    <dgm:cxn modelId="{5ED1AC65-2089-4BFC-8F2E-B1D10F30887F}" type="presParOf" srcId="{26C65CA1-FD0D-4248-84C3-C1382EA8BAA2}" destId="{013351B0-8447-4376-A5DC-2221FBB2C08C}" srcOrd="0" destOrd="0" presId="urn:microsoft.com/office/officeart/2005/8/layout/vList4"/>
    <dgm:cxn modelId="{97CD6230-A87D-446D-9148-D8FDBDDDA32A}" type="presParOf" srcId="{26C65CA1-FD0D-4248-84C3-C1382EA8BAA2}" destId="{67AC4F97-6A58-444D-925D-C70E41C5BC60}" srcOrd="1" destOrd="0" presId="urn:microsoft.com/office/officeart/2005/8/layout/vList4"/>
    <dgm:cxn modelId="{E4136F0C-FAA5-47B9-B92C-BDB7B8B1FA6E}" type="presParOf" srcId="{26C65CA1-FD0D-4248-84C3-C1382EA8BAA2}" destId="{52A4223A-479D-4C82-9040-AE0B596C7A25}" srcOrd="2" destOrd="0" presId="urn:microsoft.com/office/officeart/2005/8/layout/vList4"/>
    <dgm:cxn modelId="{E7A563BB-1C9A-4478-BBEB-2457BE5E0F54}" type="presParOf" srcId="{80724DD9-EB60-4BE6-8259-4D315851D47D}" destId="{7E0B571B-53D0-4B06-A00D-91D133169CE9}" srcOrd="3" destOrd="0" presId="urn:microsoft.com/office/officeart/2005/8/layout/vList4"/>
    <dgm:cxn modelId="{05BE5098-43B7-4D83-B7F4-F010EF5874C6}" type="presParOf" srcId="{80724DD9-EB60-4BE6-8259-4D315851D47D}" destId="{8CB004DA-2EC8-4B3A-8886-FDA1D2082985}" srcOrd="4" destOrd="0" presId="urn:microsoft.com/office/officeart/2005/8/layout/vList4"/>
    <dgm:cxn modelId="{21388BB5-2195-4AA4-AE1E-BA7CDD635F60}" type="presParOf" srcId="{8CB004DA-2EC8-4B3A-8886-FDA1D2082985}" destId="{590E18EB-CB04-49C0-909E-79B8933541FD}" srcOrd="0" destOrd="0" presId="urn:microsoft.com/office/officeart/2005/8/layout/vList4"/>
    <dgm:cxn modelId="{510B71C3-7CF1-4172-81CD-5397B59342BE}" type="presParOf" srcId="{8CB004DA-2EC8-4B3A-8886-FDA1D2082985}" destId="{6FABBBED-5290-44D6-AB8A-2DCFB3FCA948}" srcOrd="1" destOrd="0" presId="urn:microsoft.com/office/officeart/2005/8/layout/vList4"/>
    <dgm:cxn modelId="{656979EB-7056-4A3D-97DF-86675C6B5CEC}" type="presParOf" srcId="{8CB004DA-2EC8-4B3A-8886-FDA1D2082985}" destId="{8D34ED2C-D6A8-4E60-9713-2443199553EF}" srcOrd="2" destOrd="0" presId="urn:microsoft.com/office/officeart/2005/8/layout/vList4"/>
    <dgm:cxn modelId="{25867903-9F54-4889-9646-2D8E22693F2A}" type="presParOf" srcId="{80724DD9-EB60-4BE6-8259-4D315851D47D}" destId="{073A0448-D33A-41C2-A916-1A0333E3DB14}" srcOrd="5" destOrd="0" presId="urn:microsoft.com/office/officeart/2005/8/layout/vList4"/>
    <dgm:cxn modelId="{25F9C672-A559-4734-B6BA-2341AFA43516}" type="presParOf" srcId="{80724DD9-EB60-4BE6-8259-4D315851D47D}" destId="{120D0DC4-C863-4D1A-A4EA-E5862DF77E34}" srcOrd="6" destOrd="0" presId="urn:microsoft.com/office/officeart/2005/8/layout/vList4"/>
    <dgm:cxn modelId="{B72C807F-164A-4342-A10E-936258A9FF67}" type="presParOf" srcId="{120D0DC4-C863-4D1A-A4EA-E5862DF77E34}" destId="{E5B1FC3B-2F47-4BE4-8E5A-9D480517432E}" srcOrd="0" destOrd="0" presId="urn:microsoft.com/office/officeart/2005/8/layout/vList4"/>
    <dgm:cxn modelId="{6C71FD30-7033-4391-A2E9-41600F863E21}" type="presParOf" srcId="{120D0DC4-C863-4D1A-A4EA-E5862DF77E34}" destId="{4420AE75-6D2A-421E-A3AA-AB81AA0FC48A}" srcOrd="1" destOrd="0" presId="urn:microsoft.com/office/officeart/2005/8/layout/vList4"/>
    <dgm:cxn modelId="{52F6028A-66F5-4921-8711-F27C415D2A68}" type="presParOf" srcId="{120D0DC4-C863-4D1A-A4EA-E5862DF77E34}" destId="{E997373D-0AAC-4F16-91F7-4966140E1F8F}" srcOrd="2" destOrd="0" presId="urn:microsoft.com/office/officeart/2005/8/layout/vList4"/>
    <dgm:cxn modelId="{3E6851CC-9488-4399-A7C4-E2303C579D52}" type="presParOf" srcId="{80724DD9-EB60-4BE6-8259-4D315851D47D}" destId="{0557739D-95A1-4825-8C50-C23FBD68BF93}" srcOrd="7" destOrd="0" presId="urn:microsoft.com/office/officeart/2005/8/layout/vList4"/>
    <dgm:cxn modelId="{2C779FF4-6BB8-463F-A69D-F0B6A460C749}" type="presParOf" srcId="{80724DD9-EB60-4BE6-8259-4D315851D47D}" destId="{752BACD1-B6A7-4B5B-8BEA-B70B2B97A8A9}" srcOrd="8" destOrd="0" presId="urn:microsoft.com/office/officeart/2005/8/layout/vList4"/>
    <dgm:cxn modelId="{DD363B4F-A0D0-4C2C-9A91-253C0D579874}" type="presParOf" srcId="{752BACD1-B6A7-4B5B-8BEA-B70B2B97A8A9}" destId="{E876A361-1C1B-4064-843B-5226AB06B879}" srcOrd="0" destOrd="0" presId="urn:microsoft.com/office/officeart/2005/8/layout/vList4"/>
    <dgm:cxn modelId="{1B1B94AC-4D04-42EC-996A-71ED88A60BE3}" type="presParOf" srcId="{752BACD1-B6A7-4B5B-8BEA-B70B2B97A8A9}" destId="{D055AB92-4750-4984-8C57-7EB35A752DA4}" srcOrd="1" destOrd="0" presId="urn:microsoft.com/office/officeart/2005/8/layout/vList4"/>
    <dgm:cxn modelId="{0AE9EFB0-3E84-412B-960A-300540ADC9F1}" type="presParOf" srcId="{752BACD1-B6A7-4B5B-8BEA-B70B2B97A8A9}" destId="{20ECA0F5-E7C1-41DC-99CF-BB22BBF56E99}" srcOrd="2" destOrd="0" presId="urn:microsoft.com/office/officeart/2005/8/layout/vList4"/>
    <dgm:cxn modelId="{8490AF5F-666A-4DE4-8C91-26E63F65749D}" type="presParOf" srcId="{80724DD9-EB60-4BE6-8259-4D315851D47D}" destId="{D824C6A4-ACED-4684-BC4C-8DBBF247EBA0}" srcOrd="9" destOrd="0" presId="urn:microsoft.com/office/officeart/2005/8/layout/vList4"/>
    <dgm:cxn modelId="{FD948972-3728-403F-A2D8-B92A68A90707}" type="presParOf" srcId="{80724DD9-EB60-4BE6-8259-4D315851D47D}" destId="{1B2CF965-3B3B-4222-B3A5-D27CEDC31044}" srcOrd="10" destOrd="0" presId="urn:microsoft.com/office/officeart/2005/8/layout/vList4"/>
    <dgm:cxn modelId="{6FA4A39F-F788-4624-A8C6-A2C5283AB4B1}" type="presParOf" srcId="{1B2CF965-3B3B-4222-B3A5-D27CEDC31044}" destId="{54F2AB15-1F5E-48D7-B01F-72BC6A6774FA}" srcOrd="0" destOrd="0" presId="urn:microsoft.com/office/officeart/2005/8/layout/vList4"/>
    <dgm:cxn modelId="{DA33E03E-6485-41D2-9103-7ECCC1D19B29}" type="presParOf" srcId="{1B2CF965-3B3B-4222-B3A5-D27CEDC31044}" destId="{63761616-5F05-4DC1-9755-322BC7F366C0}" srcOrd="1" destOrd="0" presId="urn:microsoft.com/office/officeart/2005/8/layout/vList4"/>
    <dgm:cxn modelId="{A1083CD3-D02B-4322-AF13-69B2DC7EE31F}" type="presParOf" srcId="{1B2CF965-3B3B-4222-B3A5-D27CEDC31044}" destId="{6BBF37DE-8530-4D7A-A8B2-8F7E0615AA5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82E036-7ACC-49FF-B974-5E9FDD0801D1}" type="doc">
      <dgm:prSet loTypeId="urn:microsoft.com/office/officeart/2005/8/layout/vList4" loCatId="list" qsTypeId="urn:microsoft.com/office/officeart/2005/8/quickstyle/simple2" qsCatId="simple" csTypeId="urn:microsoft.com/office/officeart/2005/8/colors/accent1_1" csCatId="accent1" phldr="1"/>
      <dgm:spPr/>
      <dgm:t>
        <a:bodyPr/>
        <a:lstStyle/>
        <a:p>
          <a:endParaRPr lang="ru-RU"/>
        </a:p>
      </dgm:t>
    </dgm:pt>
    <dgm:pt modelId="{B84578F2-A656-4511-82F3-E79F94CCC946}">
      <dgm:prSet phldrT="[Текст]" custT="1"/>
      <dgm:spPr/>
      <dgm:t>
        <a:bodyPr/>
        <a:lstStyle/>
        <a:p>
          <a:endParaRPr lang="ru-RU" sz="1200" dirty="0">
            <a:latin typeface="Times New Roman" panose="02020603050405020304" pitchFamily="18" charset="0"/>
            <a:cs typeface="Times New Roman" panose="02020603050405020304" pitchFamily="18" charset="0"/>
          </a:endParaRPr>
        </a:p>
      </dgm:t>
    </dgm:pt>
    <dgm:pt modelId="{3F277ACE-C48F-43C6-90AE-A79A794C3A35}" type="parTrans" cxnId="{C44A2B7B-49D1-4634-8F8D-100A8F31D86E}">
      <dgm:prSet/>
      <dgm:spPr/>
      <dgm:t>
        <a:bodyPr/>
        <a:lstStyle/>
        <a:p>
          <a:endParaRPr lang="ru-RU" sz="1050">
            <a:latin typeface="Times New Roman" panose="02020603050405020304" pitchFamily="18" charset="0"/>
            <a:cs typeface="Times New Roman" panose="02020603050405020304" pitchFamily="18" charset="0"/>
          </a:endParaRPr>
        </a:p>
      </dgm:t>
    </dgm:pt>
    <dgm:pt modelId="{BD68258C-A0CE-497F-9752-EB6F3661ACBB}" type="sibTrans" cxnId="{C44A2B7B-49D1-4634-8F8D-100A8F31D86E}">
      <dgm:prSet/>
      <dgm:spPr/>
      <dgm:t>
        <a:bodyPr/>
        <a:lstStyle/>
        <a:p>
          <a:endParaRPr lang="ru-RU" sz="1050">
            <a:latin typeface="Times New Roman" panose="02020603050405020304" pitchFamily="18" charset="0"/>
            <a:cs typeface="Times New Roman" panose="02020603050405020304" pitchFamily="18" charset="0"/>
          </a:endParaRPr>
        </a:p>
      </dgm:t>
    </dgm:pt>
    <dgm:pt modelId="{FDBE6CB0-2601-49FB-B08B-2590CAF472D4}">
      <dgm:prSet phldrT="[Текст]" custT="1"/>
      <dgm:spPr/>
      <dgm:t>
        <a:bodyPr/>
        <a:lstStyle/>
        <a:p>
          <a:r>
            <a:rPr lang="ru-RU" sz="1200" dirty="0" smtClean="0">
              <a:latin typeface="Times New Roman" panose="02020603050405020304" pitchFamily="18" charset="0"/>
              <a:cs typeface="Times New Roman" panose="02020603050405020304" pitchFamily="18" charset="0"/>
            </a:rPr>
            <a:t>Электросварщик</a:t>
          </a:r>
          <a:endParaRPr lang="ru-RU" sz="1200" dirty="0">
            <a:latin typeface="Times New Roman" panose="02020603050405020304" pitchFamily="18" charset="0"/>
            <a:cs typeface="Times New Roman" panose="02020603050405020304" pitchFamily="18" charset="0"/>
          </a:endParaRPr>
        </a:p>
      </dgm:t>
    </dgm:pt>
    <dgm:pt modelId="{FF96C296-1171-4794-BC11-B27C7BE2F95E}" type="parTrans" cxnId="{A960CB29-6F53-4F2A-ABE6-82ECF3A56A66}">
      <dgm:prSet/>
      <dgm:spPr/>
      <dgm:t>
        <a:bodyPr/>
        <a:lstStyle/>
        <a:p>
          <a:endParaRPr lang="ru-RU" sz="1050">
            <a:latin typeface="Times New Roman" panose="02020603050405020304" pitchFamily="18" charset="0"/>
            <a:cs typeface="Times New Roman" panose="02020603050405020304" pitchFamily="18" charset="0"/>
          </a:endParaRPr>
        </a:p>
      </dgm:t>
    </dgm:pt>
    <dgm:pt modelId="{FF600F68-545D-4D85-BE76-10170B9DC191}" type="sibTrans" cxnId="{A960CB29-6F53-4F2A-ABE6-82ECF3A56A66}">
      <dgm:prSet/>
      <dgm:spPr/>
      <dgm:t>
        <a:bodyPr/>
        <a:lstStyle/>
        <a:p>
          <a:endParaRPr lang="ru-RU" sz="1050">
            <a:latin typeface="Times New Roman" panose="02020603050405020304" pitchFamily="18" charset="0"/>
            <a:cs typeface="Times New Roman" panose="02020603050405020304" pitchFamily="18" charset="0"/>
          </a:endParaRPr>
        </a:p>
      </dgm:t>
    </dgm:pt>
    <dgm:pt modelId="{A7D6FA06-E4D8-4132-8602-C7DB7E22F85E}">
      <dgm:prSet phldrT="[Текст]" custT="1"/>
      <dgm:spPr/>
      <dgm:t>
        <a:bodyPr/>
        <a:lstStyle/>
        <a:p>
          <a:r>
            <a:rPr lang="ru-RU" sz="1050" dirty="0" smtClean="0">
              <a:latin typeface="Times New Roman" panose="02020603050405020304" pitchFamily="18" charset="0"/>
              <a:cs typeface="Times New Roman" panose="02020603050405020304" pitchFamily="18" charset="0"/>
            </a:rPr>
            <a:t>Курсы повышения квалификации:</a:t>
          </a:r>
          <a:endParaRPr lang="ru-RU" sz="1050" dirty="0">
            <a:latin typeface="Times New Roman" panose="02020603050405020304" pitchFamily="18" charset="0"/>
            <a:cs typeface="Times New Roman" panose="02020603050405020304" pitchFamily="18" charset="0"/>
          </a:endParaRPr>
        </a:p>
      </dgm:t>
    </dgm:pt>
    <dgm:pt modelId="{CC1452A8-ECC9-4AE5-9CAC-2B1592CA3E3F}" type="parTrans" cxnId="{F06C8536-A1ED-4F7C-8C30-981A7D99EB7A}">
      <dgm:prSet/>
      <dgm:spPr/>
      <dgm:t>
        <a:bodyPr/>
        <a:lstStyle/>
        <a:p>
          <a:endParaRPr lang="ru-RU" sz="1050">
            <a:latin typeface="Times New Roman" panose="02020603050405020304" pitchFamily="18" charset="0"/>
            <a:cs typeface="Times New Roman" panose="02020603050405020304" pitchFamily="18" charset="0"/>
          </a:endParaRPr>
        </a:p>
      </dgm:t>
    </dgm:pt>
    <dgm:pt modelId="{8A2861F6-86B4-4AA1-BA9A-7F51F0DBC96C}" type="sibTrans" cxnId="{F06C8536-A1ED-4F7C-8C30-981A7D99EB7A}">
      <dgm:prSet/>
      <dgm:spPr/>
      <dgm:t>
        <a:bodyPr/>
        <a:lstStyle/>
        <a:p>
          <a:endParaRPr lang="ru-RU" sz="1050">
            <a:latin typeface="Times New Roman" panose="02020603050405020304" pitchFamily="18" charset="0"/>
            <a:cs typeface="Times New Roman" panose="02020603050405020304" pitchFamily="18" charset="0"/>
          </a:endParaRPr>
        </a:p>
      </dgm:t>
    </dgm:pt>
    <dgm:pt modelId="{6512B5A4-BA6E-40C3-A0A8-1FBF6CADBAD7}">
      <dgm:prSet phldrT="[Текст]" custT="1"/>
      <dgm:spPr/>
      <dgm:t>
        <a:bodyPr/>
        <a:lstStyle/>
        <a:p>
          <a:r>
            <a:rPr lang="ru-RU" sz="1200" dirty="0" smtClean="0">
              <a:latin typeface="Times New Roman" panose="02020603050405020304" pitchFamily="18" charset="0"/>
              <a:cs typeface="Times New Roman" panose="02020603050405020304" pitchFamily="18" charset="0"/>
            </a:rPr>
            <a:t>Машинист ДВС</a:t>
          </a:r>
          <a:endParaRPr lang="ru-RU" sz="1200" dirty="0">
            <a:latin typeface="Times New Roman" panose="02020603050405020304" pitchFamily="18" charset="0"/>
            <a:cs typeface="Times New Roman" panose="02020603050405020304" pitchFamily="18" charset="0"/>
          </a:endParaRPr>
        </a:p>
      </dgm:t>
    </dgm:pt>
    <dgm:pt modelId="{03124812-37EB-463C-9D9A-8DEEBFE6665B}" type="parTrans" cxnId="{50393A11-0367-4F02-B9C5-2725BD6248D7}">
      <dgm:prSet/>
      <dgm:spPr/>
      <dgm:t>
        <a:bodyPr/>
        <a:lstStyle/>
        <a:p>
          <a:endParaRPr lang="ru-RU" sz="1050">
            <a:latin typeface="Times New Roman" panose="02020603050405020304" pitchFamily="18" charset="0"/>
            <a:cs typeface="Times New Roman" panose="02020603050405020304" pitchFamily="18" charset="0"/>
          </a:endParaRPr>
        </a:p>
      </dgm:t>
    </dgm:pt>
    <dgm:pt modelId="{69089E76-C041-4545-B6A5-511544CD6745}" type="sibTrans" cxnId="{50393A11-0367-4F02-B9C5-2725BD6248D7}">
      <dgm:prSet/>
      <dgm:spPr/>
      <dgm:t>
        <a:bodyPr/>
        <a:lstStyle/>
        <a:p>
          <a:endParaRPr lang="ru-RU" sz="1050">
            <a:latin typeface="Times New Roman" panose="02020603050405020304" pitchFamily="18" charset="0"/>
            <a:cs typeface="Times New Roman" panose="02020603050405020304" pitchFamily="18" charset="0"/>
          </a:endParaRPr>
        </a:p>
      </dgm:t>
    </dgm:pt>
    <dgm:pt modelId="{1B582CC4-71D5-4CB7-94E9-3DE7E31BFEF5}">
      <dgm:prSet phldrT="[Текст]" custT="1"/>
      <dgm:spPr/>
      <dgm:t>
        <a:bodyPr/>
        <a:lstStyle/>
        <a:p>
          <a:r>
            <a:rPr lang="ru-RU" sz="1200" dirty="0" smtClean="0">
              <a:latin typeface="Times New Roman" panose="02020603050405020304" pitchFamily="18" charset="0"/>
              <a:cs typeface="Times New Roman" panose="02020603050405020304" pitchFamily="18" charset="0"/>
            </a:rPr>
            <a:t>Оленевод</a:t>
          </a:r>
          <a:endParaRPr lang="ru-RU" sz="1200" dirty="0">
            <a:latin typeface="Times New Roman" panose="02020603050405020304" pitchFamily="18" charset="0"/>
            <a:cs typeface="Times New Roman" panose="02020603050405020304" pitchFamily="18" charset="0"/>
          </a:endParaRPr>
        </a:p>
      </dgm:t>
    </dgm:pt>
    <dgm:pt modelId="{512547CE-A3E6-488F-AB35-43D8ABA8DA3E}" type="parTrans" cxnId="{1E86AAC3-E179-42E3-9822-C9644377FD44}">
      <dgm:prSet/>
      <dgm:spPr/>
      <dgm:t>
        <a:bodyPr/>
        <a:lstStyle/>
        <a:p>
          <a:endParaRPr lang="ru-RU" sz="1050">
            <a:latin typeface="Times New Roman" panose="02020603050405020304" pitchFamily="18" charset="0"/>
            <a:cs typeface="Times New Roman" panose="02020603050405020304" pitchFamily="18" charset="0"/>
          </a:endParaRPr>
        </a:p>
      </dgm:t>
    </dgm:pt>
    <dgm:pt modelId="{FE4B0A14-F2BC-4216-98E2-54596B36A851}" type="sibTrans" cxnId="{1E86AAC3-E179-42E3-9822-C9644377FD44}">
      <dgm:prSet/>
      <dgm:spPr/>
      <dgm:t>
        <a:bodyPr/>
        <a:lstStyle/>
        <a:p>
          <a:endParaRPr lang="ru-RU" sz="1050">
            <a:latin typeface="Times New Roman" panose="02020603050405020304" pitchFamily="18" charset="0"/>
            <a:cs typeface="Times New Roman" panose="02020603050405020304" pitchFamily="18" charset="0"/>
          </a:endParaRPr>
        </a:p>
      </dgm:t>
    </dgm:pt>
    <dgm:pt modelId="{37ED0B85-6DC1-447E-96AE-5F0A359166EE}">
      <dgm:prSet phldrT="[Текст]" custT="1"/>
      <dgm:spPr/>
      <dgm:t>
        <a:bodyPr/>
        <a:lstStyle/>
        <a:p>
          <a:r>
            <a:rPr lang="ru-RU" sz="1200" dirty="0" smtClean="0">
              <a:latin typeface="Times New Roman" panose="02020603050405020304" pitchFamily="18" charset="0"/>
              <a:cs typeface="Times New Roman" panose="02020603050405020304" pitchFamily="18" charset="0"/>
            </a:rPr>
            <a:t>Оператор электронно-вычислительных машин</a:t>
          </a:r>
          <a:endParaRPr lang="ru-RU" sz="1200" dirty="0">
            <a:latin typeface="Times New Roman" panose="02020603050405020304" pitchFamily="18" charset="0"/>
            <a:cs typeface="Times New Roman" panose="02020603050405020304" pitchFamily="18" charset="0"/>
          </a:endParaRPr>
        </a:p>
      </dgm:t>
    </dgm:pt>
    <dgm:pt modelId="{B2C9E814-C455-4CFA-A7B2-0070BFB0C944}" type="parTrans" cxnId="{DF885A51-7D5F-43B4-A197-323CDD0B8B67}">
      <dgm:prSet/>
      <dgm:spPr/>
      <dgm:t>
        <a:bodyPr/>
        <a:lstStyle/>
        <a:p>
          <a:endParaRPr lang="ru-RU"/>
        </a:p>
      </dgm:t>
    </dgm:pt>
    <dgm:pt modelId="{9D4493A7-39B6-4C2A-A4F7-ABE7A5AFFFF8}" type="sibTrans" cxnId="{DF885A51-7D5F-43B4-A197-323CDD0B8B67}">
      <dgm:prSet/>
      <dgm:spPr/>
      <dgm:t>
        <a:bodyPr/>
        <a:lstStyle/>
        <a:p>
          <a:endParaRPr lang="ru-RU"/>
        </a:p>
      </dgm:t>
    </dgm:pt>
    <dgm:pt modelId="{41331AD7-C0EA-49E3-8B0A-249CE9FFDD8F}">
      <dgm:prSet phldrT="[Текст]" custT="1"/>
      <dgm:spPr/>
      <dgm:t>
        <a:bodyPr/>
        <a:lstStyle/>
        <a:p>
          <a:r>
            <a:rPr lang="ru-RU" sz="1200" dirty="0" smtClean="0">
              <a:latin typeface="Times New Roman" panose="02020603050405020304" pitchFamily="18" charset="0"/>
              <a:cs typeface="Times New Roman" panose="02020603050405020304" pitchFamily="18" charset="0"/>
            </a:rPr>
            <a:t>Охрана труда</a:t>
          </a:r>
          <a:endParaRPr lang="ru-RU" sz="1200" dirty="0">
            <a:latin typeface="Times New Roman" panose="02020603050405020304" pitchFamily="18" charset="0"/>
            <a:cs typeface="Times New Roman" panose="02020603050405020304" pitchFamily="18" charset="0"/>
          </a:endParaRPr>
        </a:p>
      </dgm:t>
    </dgm:pt>
    <dgm:pt modelId="{DB018C8D-4602-477F-A620-1624DC481F59}" type="sibTrans" cxnId="{2468B3DC-E3F9-4AF6-9050-2E9434128CE1}">
      <dgm:prSet/>
      <dgm:spPr/>
      <dgm:t>
        <a:bodyPr/>
        <a:lstStyle/>
        <a:p>
          <a:endParaRPr lang="ru-RU" sz="1050">
            <a:latin typeface="Times New Roman" panose="02020603050405020304" pitchFamily="18" charset="0"/>
            <a:cs typeface="Times New Roman" panose="02020603050405020304" pitchFamily="18" charset="0"/>
          </a:endParaRPr>
        </a:p>
      </dgm:t>
    </dgm:pt>
    <dgm:pt modelId="{5E10B1DE-CEA6-4C2C-B33C-79EB975FCB4E}" type="parTrans" cxnId="{2468B3DC-E3F9-4AF6-9050-2E9434128CE1}">
      <dgm:prSet/>
      <dgm:spPr/>
      <dgm:t>
        <a:bodyPr/>
        <a:lstStyle/>
        <a:p>
          <a:endParaRPr lang="ru-RU" sz="1050">
            <a:latin typeface="Times New Roman" panose="02020603050405020304" pitchFamily="18" charset="0"/>
            <a:cs typeface="Times New Roman" panose="02020603050405020304" pitchFamily="18" charset="0"/>
          </a:endParaRPr>
        </a:p>
      </dgm:t>
    </dgm:pt>
    <dgm:pt modelId="{277EA9AD-6F83-438D-8922-DE0A4DC13C1C}">
      <dgm:prSet phldrT="[Текст]" custT="1"/>
      <dgm:spPr/>
      <dgm:t>
        <a:bodyPr/>
        <a:lstStyle/>
        <a:p>
          <a:r>
            <a:rPr lang="ru-RU" sz="1200" dirty="0" smtClean="0">
              <a:latin typeface="Times New Roman" panose="02020603050405020304" pitchFamily="18" charset="0"/>
              <a:cs typeface="Times New Roman" panose="02020603050405020304" pitchFamily="18" charset="0"/>
            </a:rPr>
            <a:t>Оператор котельной</a:t>
          </a:r>
          <a:endParaRPr lang="ru-RU" sz="1200" dirty="0">
            <a:latin typeface="Times New Roman" panose="02020603050405020304" pitchFamily="18" charset="0"/>
            <a:cs typeface="Times New Roman" panose="02020603050405020304" pitchFamily="18" charset="0"/>
          </a:endParaRPr>
        </a:p>
      </dgm:t>
    </dgm:pt>
    <dgm:pt modelId="{31C14892-9DFE-4CAB-B693-D6322F2EC52C}" type="parTrans" cxnId="{D62FEFC2-D13B-4C64-9F95-D5C555A538D6}">
      <dgm:prSet/>
      <dgm:spPr/>
      <dgm:t>
        <a:bodyPr/>
        <a:lstStyle/>
        <a:p>
          <a:endParaRPr lang="ru-RU"/>
        </a:p>
      </dgm:t>
    </dgm:pt>
    <dgm:pt modelId="{AC0FD159-4C7E-41D0-98D6-26D374782133}" type="sibTrans" cxnId="{D62FEFC2-D13B-4C64-9F95-D5C555A538D6}">
      <dgm:prSet/>
      <dgm:spPr/>
      <dgm:t>
        <a:bodyPr/>
        <a:lstStyle/>
        <a:p>
          <a:endParaRPr lang="ru-RU"/>
        </a:p>
      </dgm:t>
    </dgm:pt>
    <dgm:pt modelId="{E523E3A7-CDF4-483D-BD0D-BEBC762BF756}">
      <dgm:prSet phldrT="[Текст]" custT="1"/>
      <dgm:spPr/>
      <dgm:t>
        <a:bodyPr/>
        <a:lstStyle/>
        <a:p>
          <a:r>
            <a:rPr lang="ru-RU" sz="1200" dirty="0" smtClean="0">
              <a:latin typeface="Times New Roman" panose="02020603050405020304" pitchFamily="18" charset="0"/>
              <a:cs typeface="Times New Roman" panose="02020603050405020304" pitchFamily="18" charset="0"/>
            </a:rPr>
            <a:t>Помощник воспитателя</a:t>
          </a:r>
          <a:endParaRPr lang="ru-RU" sz="1200" dirty="0">
            <a:latin typeface="Times New Roman" panose="02020603050405020304" pitchFamily="18" charset="0"/>
            <a:cs typeface="Times New Roman" panose="02020603050405020304" pitchFamily="18" charset="0"/>
          </a:endParaRPr>
        </a:p>
      </dgm:t>
    </dgm:pt>
    <dgm:pt modelId="{FE6D6890-A654-49AF-9713-BF6C5F7E04C2}" type="parTrans" cxnId="{DC881A49-0420-49FA-A343-988059EA5944}">
      <dgm:prSet/>
      <dgm:spPr/>
      <dgm:t>
        <a:bodyPr/>
        <a:lstStyle/>
        <a:p>
          <a:endParaRPr lang="ru-RU"/>
        </a:p>
      </dgm:t>
    </dgm:pt>
    <dgm:pt modelId="{4EBF6A8E-19BE-47CD-AAF4-3DBF9080EF42}" type="sibTrans" cxnId="{DC881A49-0420-49FA-A343-988059EA5944}">
      <dgm:prSet/>
      <dgm:spPr/>
      <dgm:t>
        <a:bodyPr/>
        <a:lstStyle/>
        <a:p>
          <a:endParaRPr lang="ru-RU"/>
        </a:p>
      </dgm:t>
    </dgm:pt>
    <dgm:pt modelId="{47D0E568-FC45-4401-ACD1-DFA46B92B61D}">
      <dgm:prSet phldrT="[Текст]" custT="1"/>
      <dgm:spPr/>
      <dgm:t>
        <a:bodyPr/>
        <a:lstStyle/>
        <a:p>
          <a:r>
            <a:rPr lang="ru-RU" sz="1200" dirty="0" smtClean="0">
              <a:latin typeface="Times New Roman" panose="02020603050405020304" pitchFamily="18" charset="0"/>
              <a:cs typeface="Times New Roman" panose="02020603050405020304" pitchFamily="18" charset="0"/>
            </a:rPr>
            <a:t>Машинист ДВС </a:t>
          </a:r>
          <a:endParaRPr lang="ru-RU" sz="1200" dirty="0">
            <a:latin typeface="Times New Roman" panose="02020603050405020304" pitchFamily="18" charset="0"/>
            <a:cs typeface="Times New Roman" panose="02020603050405020304" pitchFamily="18" charset="0"/>
          </a:endParaRPr>
        </a:p>
      </dgm:t>
    </dgm:pt>
    <dgm:pt modelId="{0111C551-F98B-427F-B026-D082AC5A0B65}" type="parTrans" cxnId="{EF7DF708-608D-4094-A014-0D1EAFB5557C}">
      <dgm:prSet/>
      <dgm:spPr/>
      <dgm:t>
        <a:bodyPr/>
        <a:lstStyle/>
        <a:p>
          <a:endParaRPr lang="ru-RU"/>
        </a:p>
      </dgm:t>
    </dgm:pt>
    <dgm:pt modelId="{1B2B5FB7-078C-4D4A-B20D-DB2B01E7135F}" type="sibTrans" cxnId="{EF7DF708-608D-4094-A014-0D1EAFB5557C}">
      <dgm:prSet/>
      <dgm:spPr/>
      <dgm:t>
        <a:bodyPr/>
        <a:lstStyle/>
        <a:p>
          <a:endParaRPr lang="ru-RU"/>
        </a:p>
      </dgm:t>
    </dgm:pt>
    <dgm:pt modelId="{31A887B3-1834-4579-87BE-27C896FD2152}">
      <dgm:prSet phldrT="[Текст]" custT="1"/>
      <dgm:spPr/>
      <dgm:t>
        <a:bodyPr/>
        <a:lstStyle/>
        <a:p>
          <a:r>
            <a:rPr lang="ru-RU" sz="1200" dirty="0" smtClean="0">
              <a:latin typeface="Times New Roman" panose="02020603050405020304" pitchFamily="18" charset="0"/>
              <a:cs typeface="Times New Roman" panose="02020603050405020304" pitchFamily="18" charset="0"/>
            </a:rPr>
            <a:t>Электросварщик</a:t>
          </a:r>
          <a:endParaRPr lang="ru-RU" sz="1200" dirty="0">
            <a:latin typeface="Times New Roman" panose="02020603050405020304" pitchFamily="18" charset="0"/>
            <a:cs typeface="Times New Roman" panose="02020603050405020304" pitchFamily="18" charset="0"/>
          </a:endParaRPr>
        </a:p>
      </dgm:t>
    </dgm:pt>
    <dgm:pt modelId="{6F0ADC75-0815-4526-80BC-30F4F26DF8A2}" type="parTrans" cxnId="{942ED795-0DDD-44B9-A599-0528EFB1122C}">
      <dgm:prSet/>
      <dgm:spPr/>
      <dgm:t>
        <a:bodyPr/>
        <a:lstStyle/>
        <a:p>
          <a:endParaRPr lang="ru-RU"/>
        </a:p>
      </dgm:t>
    </dgm:pt>
    <dgm:pt modelId="{6F403864-87CE-4A3A-8D22-59233B7A0FBE}" type="sibTrans" cxnId="{942ED795-0DDD-44B9-A599-0528EFB1122C}">
      <dgm:prSet/>
      <dgm:spPr/>
      <dgm:t>
        <a:bodyPr/>
        <a:lstStyle/>
        <a:p>
          <a:endParaRPr lang="ru-RU"/>
        </a:p>
      </dgm:t>
    </dgm:pt>
    <dgm:pt modelId="{6EEDAEC1-365E-47DF-890D-AB1F83753612}">
      <dgm:prSet phldrT="[Текст]" custT="1"/>
      <dgm:spPr/>
      <dgm:t>
        <a:bodyPr/>
        <a:lstStyle/>
        <a:p>
          <a:r>
            <a:rPr lang="ru-RU" sz="1200" dirty="0" smtClean="0">
              <a:latin typeface="Times New Roman" panose="02020603050405020304" pitchFamily="18" charset="0"/>
              <a:cs typeface="Times New Roman" panose="02020603050405020304" pitchFamily="18" charset="0"/>
            </a:rPr>
            <a:t>Оказание первой медицинской помощи</a:t>
          </a:r>
          <a:endParaRPr lang="ru-RU" sz="1200" dirty="0">
            <a:latin typeface="Times New Roman" panose="02020603050405020304" pitchFamily="18" charset="0"/>
            <a:cs typeface="Times New Roman" panose="02020603050405020304" pitchFamily="18" charset="0"/>
          </a:endParaRPr>
        </a:p>
      </dgm:t>
    </dgm:pt>
    <dgm:pt modelId="{EABB4BBD-C82C-4E7E-8F83-97820937E034}" type="parTrans" cxnId="{8D3202F5-8BC6-4286-9492-3080481B3E37}">
      <dgm:prSet/>
      <dgm:spPr/>
      <dgm:t>
        <a:bodyPr/>
        <a:lstStyle/>
        <a:p>
          <a:endParaRPr lang="ru-RU"/>
        </a:p>
      </dgm:t>
    </dgm:pt>
    <dgm:pt modelId="{81CFBF5C-1B44-4CA0-A818-3EBE5AADBA76}" type="sibTrans" cxnId="{8D3202F5-8BC6-4286-9492-3080481B3E37}">
      <dgm:prSet/>
      <dgm:spPr/>
      <dgm:t>
        <a:bodyPr/>
        <a:lstStyle/>
        <a:p>
          <a:endParaRPr lang="ru-RU"/>
        </a:p>
      </dgm:t>
    </dgm:pt>
    <dgm:pt modelId="{AD89622A-3D50-4BC2-AAA8-C96ED11975B6}">
      <dgm:prSet phldrT="[Текст]" custT="1"/>
      <dgm:spPr/>
      <dgm:t>
        <a:bodyPr/>
        <a:lstStyle/>
        <a:p>
          <a:r>
            <a:rPr lang="ru-RU" sz="1200" dirty="0" smtClean="0">
              <a:latin typeface="Times New Roman" panose="02020603050405020304" pitchFamily="18" charset="0"/>
              <a:cs typeface="Times New Roman" panose="02020603050405020304" pitchFamily="18" charset="0"/>
            </a:rPr>
            <a:t>Повар</a:t>
          </a:r>
          <a:endParaRPr lang="ru-RU" sz="1200" dirty="0">
            <a:latin typeface="Times New Roman" panose="02020603050405020304" pitchFamily="18" charset="0"/>
            <a:cs typeface="Times New Roman" panose="02020603050405020304" pitchFamily="18" charset="0"/>
          </a:endParaRPr>
        </a:p>
      </dgm:t>
    </dgm:pt>
    <dgm:pt modelId="{5FC89CE7-6732-4C74-B836-44CFE8FC938F}" type="parTrans" cxnId="{E06B8AEA-5D5E-4444-8AFB-FFFA3A7E815D}">
      <dgm:prSet/>
      <dgm:spPr/>
      <dgm:t>
        <a:bodyPr/>
        <a:lstStyle/>
        <a:p>
          <a:endParaRPr lang="ru-RU"/>
        </a:p>
      </dgm:t>
    </dgm:pt>
    <dgm:pt modelId="{A7EF4F9C-3A50-4B65-8164-9ED32DDEB45A}" type="sibTrans" cxnId="{E06B8AEA-5D5E-4444-8AFB-FFFA3A7E815D}">
      <dgm:prSet/>
      <dgm:spPr/>
      <dgm:t>
        <a:bodyPr/>
        <a:lstStyle/>
        <a:p>
          <a:endParaRPr lang="ru-RU"/>
        </a:p>
      </dgm:t>
    </dgm:pt>
    <dgm:pt modelId="{1CA1F25F-D8FF-4AB8-A8B1-4933CF7AE205}">
      <dgm:prSet phldrT="[Текст]" custT="1"/>
      <dgm:spPr/>
      <dgm:t>
        <a:bodyPr/>
        <a:lstStyle/>
        <a:p>
          <a:r>
            <a:rPr lang="ru-RU" sz="1200" dirty="0" smtClean="0">
              <a:latin typeface="Times New Roman" panose="02020603050405020304" pitchFamily="18" charset="0"/>
              <a:cs typeface="Times New Roman" panose="02020603050405020304" pitchFamily="18" charset="0"/>
            </a:rPr>
            <a:t>Социальный работник</a:t>
          </a:r>
          <a:endParaRPr lang="ru-RU" sz="1200" dirty="0">
            <a:latin typeface="Times New Roman" panose="02020603050405020304" pitchFamily="18" charset="0"/>
            <a:cs typeface="Times New Roman" panose="02020603050405020304" pitchFamily="18" charset="0"/>
          </a:endParaRPr>
        </a:p>
      </dgm:t>
    </dgm:pt>
    <dgm:pt modelId="{93AE559F-88D7-4642-A92A-92ADF9B7ACAC}" type="parTrans" cxnId="{FA26B622-14C5-4A5A-8283-DFEEA84504F1}">
      <dgm:prSet/>
      <dgm:spPr/>
      <dgm:t>
        <a:bodyPr/>
        <a:lstStyle/>
        <a:p>
          <a:endParaRPr lang="ru-RU"/>
        </a:p>
      </dgm:t>
    </dgm:pt>
    <dgm:pt modelId="{A4263864-CD4C-4662-B91B-F999CEB449A7}" type="sibTrans" cxnId="{FA26B622-14C5-4A5A-8283-DFEEA84504F1}">
      <dgm:prSet/>
      <dgm:spPr/>
      <dgm:t>
        <a:bodyPr/>
        <a:lstStyle/>
        <a:p>
          <a:endParaRPr lang="ru-RU"/>
        </a:p>
      </dgm:t>
    </dgm:pt>
    <dgm:pt modelId="{9BDE9840-5F97-4A57-8269-6CE6D4F450D2}">
      <dgm:prSet phldrT="[Текст]" custT="1"/>
      <dgm:spPr/>
      <dgm:t>
        <a:bodyPr/>
        <a:lstStyle/>
        <a:p>
          <a:r>
            <a:rPr lang="ru-RU" sz="1200" dirty="0" smtClean="0">
              <a:latin typeface="Times New Roman" panose="02020603050405020304" pitchFamily="18" charset="0"/>
              <a:cs typeface="Times New Roman" panose="02020603050405020304" pitchFamily="18" charset="0"/>
            </a:rPr>
            <a:t>Оператор котельной (мастер)</a:t>
          </a:r>
          <a:endParaRPr lang="ru-RU" sz="1200" dirty="0">
            <a:latin typeface="Times New Roman" panose="02020603050405020304" pitchFamily="18" charset="0"/>
            <a:cs typeface="Times New Roman" panose="02020603050405020304" pitchFamily="18" charset="0"/>
          </a:endParaRPr>
        </a:p>
      </dgm:t>
    </dgm:pt>
    <dgm:pt modelId="{39662FAB-589F-49BA-B0EF-F800BA2F8C25}" type="parTrans" cxnId="{57BC520B-A2F5-413E-B476-9AB75FAFE46C}">
      <dgm:prSet/>
      <dgm:spPr/>
      <dgm:t>
        <a:bodyPr/>
        <a:lstStyle/>
        <a:p>
          <a:endParaRPr lang="ru-RU"/>
        </a:p>
      </dgm:t>
    </dgm:pt>
    <dgm:pt modelId="{B988193B-D413-412A-83C4-7DDF483DE372}" type="sibTrans" cxnId="{57BC520B-A2F5-413E-B476-9AB75FAFE46C}">
      <dgm:prSet/>
      <dgm:spPr/>
      <dgm:t>
        <a:bodyPr/>
        <a:lstStyle/>
        <a:p>
          <a:endParaRPr lang="ru-RU"/>
        </a:p>
      </dgm:t>
    </dgm:pt>
    <dgm:pt modelId="{6305C86B-09C9-458D-83DB-D90A73E16DCB}">
      <dgm:prSet phldrT="[Текст]" custT="1"/>
      <dgm:spPr/>
      <dgm:t>
        <a:bodyPr/>
        <a:lstStyle/>
        <a:p>
          <a:r>
            <a:rPr lang="ru-RU" sz="1200" dirty="0" smtClean="0">
              <a:latin typeface="Times New Roman" panose="02020603050405020304" pitchFamily="18" charset="0"/>
              <a:cs typeface="Times New Roman" panose="02020603050405020304" pitchFamily="18" charset="0"/>
            </a:rPr>
            <a:t>Электромонтёр</a:t>
          </a:r>
          <a:endParaRPr lang="ru-RU" sz="1200" dirty="0">
            <a:latin typeface="Times New Roman" panose="02020603050405020304" pitchFamily="18" charset="0"/>
            <a:cs typeface="Times New Roman" panose="02020603050405020304" pitchFamily="18" charset="0"/>
          </a:endParaRPr>
        </a:p>
      </dgm:t>
    </dgm:pt>
    <dgm:pt modelId="{82649AF5-3782-49D0-9ECA-3D753A553D83}" type="sibTrans" cxnId="{68CDC551-5E76-4223-9CE5-F2FDFB8827FE}">
      <dgm:prSet/>
      <dgm:spPr/>
      <dgm:t>
        <a:bodyPr/>
        <a:lstStyle/>
        <a:p>
          <a:endParaRPr lang="ru-RU" sz="1050">
            <a:latin typeface="Times New Roman" panose="02020603050405020304" pitchFamily="18" charset="0"/>
            <a:cs typeface="Times New Roman" panose="02020603050405020304" pitchFamily="18" charset="0"/>
          </a:endParaRPr>
        </a:p>
      </dgm:t>
    </dgm:pt>
    <dgm:pt modelId="{0C47C842-7FDD-43F8-9DB0-9330A07D353C}" type="parTrans" cxnId="{68CDC551-5E76-4223-9CE5-F2FDFB8827FE}">
      <dgm:prSet/>
      <dgm:spPr/>
      <dgm:t>
        <a:bodyPr/>
        <a:lstStyle/>
        <a:p>
          <a:endParaRPr lang="ru-RU" sz="1050">
            <a:latin typeface="Times New Roman" panose="02020603050405020304" pitchFamily="18" charset="0"/>
            <a:cs typeface="Times New Roman" panose="02020603050405020304" pitchFamily="18" charset="0"/>
          </a:endParaRPr>
        </a:p>
      </dgm:t>
    </dgm:pt>
    <dgm:pt modelId="{80724DD9-EB60-4BE6-8259-4D315851D47D}" type="pres">
      <dgm:prSet presAssocID="{5882E036-7ACC-49FF-B974-5E9FDD0801D1}" presName="linear" presStyleCnt="0">
        <dgm:presLayoutVars>
          <dgm:dir/>
          <dgm:resizeHandles val="exact"/>
        </dgm:presLayoutVars>
      </dgm:prSet>
      <dgm:spPr/>
      <dgm:t>
        <a:bodyPr/>
        <a:lstStyle/>
        <a:p>
          <a:endParaRPr lang="ru-RU"/>
        </a:p>
      </dgm:t>
    </dgm:pt>
    <dgm:pt modelId="{047023E1-A162-46FA-B6E1-2121C7001BD6}" type="pres">
      <dgm:prSet presAssocID="{B84578F2-A656-4511-82F3-E79F94CCC946}" presName="comp" presStyleCnt="0"/>
      <dgm:spPr/>
    </dgm:pt>
    <dgm:pt modelId="{5EFC9180-02E6-4D93-8C35-B42FE2115889}" type="pres">
      <dgm:prSet presAssocID="{B84578F2-A656-4511-82F3-E79F94CCC946}" presName="box" presStyleLbl="node1" presStyleIdx="0" presStyleCnt="3" custScaleY="33883" custLinFactNeighborY="5917"/>
      <dgm:spPr/>
      <dgm:t>
        <a:bodyPr/>
        <a:lstStyle/>
        <a:p>
          <a:endParaRPr lang="ru-RU"/>
        </a:p>
      </dgm:t>
    </dgm:pt>
    <dgm:pt modelId="{42363279-B84C-4E45-B09A-CD30B6FBC425}" type="pres">
      <dgm:prSet presAssocID="{B84578F2-A656-4511-82F3-E79F94CCC946}" presName="img" presStyleLbl="fgImgPlace1" presStyleIdx="0" presStyleCnt="3" custScaleX="109656" custScaleY="44748" custLinFactNeighborX="-10022" custLinFactNeighborY="6741"/>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t>
        <a:bodyPr/>
        <a:lstStyle/>
        <a:p>
          <a:endParaRPr lang="ru-RU"/>
        </a:p>
      </dgm:t>
    </dgm:pt>
    <dgm:pt modelId="{9FFBD4F0-DEEF-4974-B4E9-7C8C3D7E5AB2}" type="pres">
      <dgm:prSet presAssocID="{B84578F2-A656-4511-82F3-E79F94CCC946}" presName="text" presStyleLbl="node1" presStyleIdx="0" presStyleCnt="3">
        <dgm:presLayoutVars>
          <dgm:bulletEnabled val="1"/>
        </dgm:presLayoutVars>
      </dgm:prSet>
      <dgm:spPr/>
      <dgm:t>
        <a:bodyPr/>
        <a:lstStyle/>
        <a:p>
          <a:endParaRPr lang="ru-RU"/>
        </a:p>
      </dgm:t>
    </dgm:pt>
    <dgm:pt modelId="{1AD73222-7C23-4975-9A15-E8BDBC72184C}" type="pres">
      <dgm:prSet presAssocID="{BD68258C-A0CE-497F-9752-EB6F3661ACBB}" presName="spacer" presStyleCnt="0"/>
      <dgm:spPr/>
    </dgm:pt>
    <dgm:pt modelId="{26C65CA1-FD0D-4248-84C3-C1382EA8BAA2}" type="pres">
      <dgm:prSet presAssocID="{37ED0B85-6DC1-447E-96AE-5F0A359166EE}" presName="comp" presStyleCnt="0"/>
      <dgm:spPr/>
    </dgm:pt>
    <dgm:pt modelId="{013351B0-8447-4376-A5DC-2221FBB2C08C}" type="pres">
      <dgm:prSet presAssocID="{37ED0B85-6DC1-447E-96AE-5F0A359166EE}" presName="box" presStyleLbl="node1" presStyleIdx="1" presStyleCnt="3" custScaleY="22934" custLinFactNeighborX="401" custLinFactNeighborY="2917"/>
      <dgm:spPr/>
      <dgm:t>
        <a:bodyPr/>
        <a:lstStyle/>
        <a:p>
          <a:endParaRPr lang="ru-RU"/>
        </a:p>
      </dgm:t>
    </dgm:pt>
    <dgm:pt modelId="{67AC4F97-6A58-444D-925D-C70E41C5BC60}" type="pres">
      <dgm:prSet presAssocID="{37ED0B85-6DC1-447E-96AE-5F0A359166EE}" presName="img" presStyleLbl="fgImgPlace1" presStyleIdx="1" presStyleCnt="3" custScaleX="97872" custScaleY="28645" custLinFactNeighborX="-8401" custLinFactNeighborY="834"/>
      <dgm:spPr>
        <a:blipFill>
          <a:blip xmlns:r="http://schemas.openxmlformats.org/officeDocument/2006/relationships" r:embed="rId2">
            <a:extLst>
              <a:ext uri="{28A0092B-C50C-407E-A947-70E740481C1C}">
                <a14:useLocalDpi xmlns:a14="http://schemas.microsoft.com/office/drawing/2010/main" val="0"/>
              </a:ext>
            </a:extLst>
          </a:blip>
          <a:srcRect/>
          <a:stretch>
            <a:fillRect l="-58000" r="-58000"/>
          </a:stretch>
        </a:blipFill>
      </dgm:spPr>
      <dgm:t>
        <a:bodyPr/>
        <a:lstStyle/>
        <a:p>
          <a:endParaRPr lang="ru-RU"/>
        </a:p>
      </dgm:t>
    </dgm:pt>
    <dgm:pt modelId="{52A4223A-479D-4C82-9040-AE0B596C7A25}" type="pres">
      <dgm:prSet presAssocID="{37ED0B85-6DC1-447E-96AE-5F0A359166EE}" presName="text" presStyleLbl="node1" presStyleIdx="1" presStyleCnt="3">
        <dgm:presLayoutVars>
          <dgm:bulletEnabled val="1"/>
        </dgm:presLayoutVars>
      </dgm:prSet>
      <dgm:spPr/>
      <dgm:t>
        <a:bodyPr/>
        <a:lstStyle/>
        <a:p>
          <a:endParaRPr lang="ru-RU"/>
        </a:p>
      </dgm:t>
    </dgm:pt>
    <dgm:pt modelId="{7E0B571B-53D0-4B06-A00D-91D133169CE9}" type="pres">
      <dgm:prSet presAssocID="{9D4493A7-39B6-4C2A-A4F7-ABE7A5AFFFF8}" presName="spacer" presStyleCnt="0"/>
      <dgm:spPr/>
    </dgm:pt>
    <dgm:pt modelId="{8CB004DA-2EC8-4B3A-8886-FDA1D2082985}" type="pres">
      <dgm:prSet presAssocID="{A7D6FA06-E4D8-4132-8602-C7DB7E22F85E}" presName="comp" presStyleCnt="0"/>
      <dgm:spPr/>
    </dgm:pt>
    <dgm:pt modelId="{590E18EB-CB04-49C0-909E-79B8933541FD}" type="pres">
      <dgm:prSet presAssocID="{A7D6FA06-E4D8-4132-8602-C7DB7E22F85E}" presName="box" presStyleLbl="node1" presStyleIdx="2" presStyleCnt="3" custScaleY="52392" custLinFactNeighborX="1603" custLinFactNeighborY="9633"/>
      <dgm:spPr/>
      <dgm:t>
        <a:bodyPr/>
        <a:lstStyle/>
        <a:p>
          <a:endParaRPr lang="ru-RU"/>
        </a:p>
      </dgm:t>
    </dgm:pt>
    <dgm:pt modelId="{6FABBBED-5290-44D6-AB8A-2DCFB3FCA948}" type="pres">
      <dgm:prSet presAssocID="{A7D6FA06-E4D8-4132-8602-C7DB7E22F85E}" presName="img" presStyleLbl="fgImgPlace1" presStyleIdx="2" presStyleCnt="3" custScaleX="107651" custScaleY="32562" custLinFactNeighborX="-9019" custLinFactNeighborY="-6879"/>
      <dgm:spPr>
        <a:blipFill>
          <a:blip xmlns:r="http://schemas.openxmlformats.org/officeDocument/2006/relationships" r:embed="rId3">
            <a:extLst>
              <a:ext uri="{28A0092B-C50C-407E-A947-70E740481C1C}">
                <a14:useLocalDpi xmlns:a14="http://schemas.microsoft.com/office/drawing/2010/main" val="0"/>
              </a:ext>
            </a:extLst>
          </a:blip>
          <a:srcRect/>
          <a:stretch>
            <a:fillRect t="-27000" b="-27000"/>
          </a:stretch>
        </a:blipFill>
      </dgm:spPr>
      <dgm:t>
        <a:bodyPr/>
        <a:lstStyle/>
        <a:p>
          <a:endParaRPr lang="ru-RU"/>
        </a:p>
      </dgm:t>
    </dgm:pt>
    <dgm:pt modelId="{8D34ED2C-D6A8-4E60-9713-2443199553EF}" type="pres">
      <dgm:prSet presAssocID="{A7D6FA06-E4D8-4132-8602-C7DB7E22F85E}" presName="text" presStyleLbl="node1" presStyleIdx="2" presStyleCnt="3">
        <dgm:presLayoutVars>
          <dgm:bulletEnabled val="1"/>
        </dgm:presLayoutVars>
      </dgm:prSet>
      <dgm:spPr/>
      <dgm:t>
        <a:bodyPr/>
        <a:lstStyle/>
        <a:p>
          <a:endParaRPr lang="ru-RU"/>
        </a:p>
      </dgm:t>
    </dgm:pt>
  </dgm:ptLst>
  <dgm:cxnLst>
    <dgm:cxn modelId="{C44A2B7B-49D1-4634-8F8D-100A8F31D86E}" srcId="{5882E036-7ACC-49FF-B974-5E9FDD0801D1}" destId="{B84578F2-A656-4511-82F3-E79F94CCC946}" srcOrd="0" destOrd="0" parTransId="{3F277ACE-C48F-43C6-90AE-A79A794C3A35}" sibTransId="{BD68258C-A0CE-497F-9752-EB6F3661ACBB}"/>
    <dgm:cxn modelId="{80047758-32DF-4EE7-ADCC-2DFC7345BCEC}" type="presOf" srcId="{6EEDAEC1-365E-47DF-890D-AB1F83753612}" destId="{8D34ED2C-D6A8-4E60-9713-2443199553EF}" srcOrd="1" destOrd="2" presId="urn:microsoft.com/office/officeart/2005/8/layout/vList4"/>
    <dgm:cxn modelId="{4E010321-23FC-4780-98A9-2BCEFE7C4C8A}" type="presOf" srcId="{41331AD7-C0EA-49E3-8B0A-249CE9FFDD8F}" destId="{590E18EB-CB04-49C0-909E-79B8933541FD}" srcOrd="0" destOrd="1" presId="urn:microsoft.com/office/officeart/2005/8/layout/vList4"/>
    <dgm:cxn modelId="{EAEF5DF7-AA8A-4529-AF07-EEAF82D180B7}" type="presOf" srcId="{6305C86B-09C9-458D-83DB-D90A73E16DCB}" destId="{5EFC9180-02E6-4D93-8C35-B42FE2115889}" srcOrd="0" destOrd="1" presId="urn:microsoft.com/office/officeart/2005/8/layout/vList4"/>
    <dgm:cxn modelId="{68CDC551-5E76-4223-9CE5-F2FDFB8827FE}" srcId="{B84578F2-A656-4511-82F3-E79F94CCC946}" destId="{6305C86B-09C9-458D-83DB-D90A73E16DCB}" srcOrd="0" destOrd="0" parTransId="{0C47C842-7FDD-43F8-9DB0-9330A07D353C}" sibTransId="{82649AF5-3782-49D0-9ECA-3D753A553D83}"/>
    <dgm:cxn modelId="{0B24CCD7-D472-442B-B642-DBA02A91F05D}" type="presOf" srcId="{E523E3A7-CDF4-483D-BD0D-BEBC762BF756}" destId="{8D34ED2C-D6A8-4E60-9713-2443199553EF}" srcOrd="1" destOrd="4" presId="urn:microsoft.com/office/officeart/2005/8/layout/vList4"/>
    <dgm:cxn modelId="{4D8EFB9B-42AE-4432-92EF-1651BFFB29BB}" type="presOf" srcId="{37ED0B85-6DC1-447E-96AE-5F0A359166EE}" destId="{013351B0-8447-4376-A5DC-2221FBB2C08C}" srcOrd="0" destOrd="0" presId="urn:microsoft.com/office/officeart/2005/8/layout/vList4"/>
    <dgm:cxn modelId="{441E2F3B-9E2F-4501-AF21-DFE7535C355E}" type="presOf" srcId="{31A887B3-1834-4579-87BE-27C896FD2152}" destId="{8D34ED2C-D6A8-4E60-9713-2443199553EF}" srcOrd="1" destOrd="6" presId="urn:microsoft.com/office/officeart/2005/8/layout/vList4"/>
    <dgm:cxn modelId="{50393A11-0367-4F02-B9C5-2725BD6248D7}" srcId="{B84578F2-A656-4511-82F3-E79F94CCC946}" destId="{6512B5A4-BA6E-40C3-A0A8-1FBF6CADBAD7}" srcOrd="2" destOrd="0" parTransId="{03124812-37EB-463C-9D9A-8DEEBFE6665B}" sibTransId="{69089E76-C041-4545-B6A5-511544CD6745}"/>
    <dgm:cxn modelId="{942ED795-0DDD-44B9-A599-0528EFB1122C}" srcId="{A7D6FA06-E4D8-4132-8602-C7DB7E22F85E}" destId="{31A887B3-1834-4579-87BE-27C896FD2152}" srcOrd="5" destOrd="0" parTransId="{6F0ADC75-0815-4526-80BC-30F4F26DF8A2}" sibTransId="{6F403864-87CE-4A3A-8D22-59233B7A0FBE}"/>
    <dgm:cxn modelId="{BC73D3D4-B162-45CB-A572-291256E6617D}" type="presOf" srcId="{E523E3A7-CDF4-483D-BD0D-BEBC762BF756}" destId="{590E18EB-CB04-49C0-909E-79B8933541FD}" srcOrd="0" destOrd="4" presId="urn:microsoft.com/office/officeart/2005/8/layout/vList4"/>
    <dgm:cxn modelId="{EF7DF708-608D-4094-A014-0D1EAFB5557C}" srcId="{A7D6FA06-E4D8-4132-8602-C7DB7E22F85E}" destId="{47D0E568-FC45-4401-ACD1-DFA46B92B61D}" srcOrd="6" destOrd="0" parTransId="{0111C551-F98B-427F-B026-D082AC5A0B65}" sibTransId="{1B2B5FB7-078C-4D4A-B20D-DB2B01E7135F}"/>
    <dgm:cxn modelId="{E4795256-3908-4B98-A85F-4F915B7A65CA}" type="presOf" srcId="{6512B5A4-BA6E-40C3-A0A8-1FBF6CADBAD7}" destId="{9FFBD4F0-DEEF-4974-B4E9-7C8C3D7E5AB2}" srcOrd="1" destOrd="3" presId="urn:microsoft.com/office/officeart/2005/8/layout/vList4"/>
    <dgm:cxn modelId="{F6492EED-29B4-4145-B542-1BF871B1CC70}" type="presOf" srcId="{6512B5A4-BA6E-40C3-A0A8-1FBF6CADBAD7}" destId="{5EFC9180-02E6-4D93-8C35-B42FE2115889}" srcOrd="0" destOrd="3" presId="urn:microsoft.com/office/officeart/2005/8/layout/vList4"/>
    <dgm:cxn modelId="{DC881A49-0420-49FA-A343-988059EA5944}" srcId="{A7D6FA06-E4D8-4132-8602-C7DB7E22F85E}" destId="{E523E3A7-CDF4-483D-BD0D-BEBC762BF756}" srcOrd="3" destOrd="0" parTransId="{FE6D6890-A654-49AF-9713-BF6C5F7E04C2}" sibTransId="{4EBF6A8E-19BE-47CD-AAF4-3DBF9080EF42}"/>
    <dgm:cxn modelId="{5B2086AC-89A8-48FD-AADD-02FC8A708DBA}" type="presOf" srcId="{277EA9AD-6F83-438D-8922-DE0A4DC13C1C}" destId="{5EFC9180-02E6-4D93-8C35-B42FE2115889}" srcOrd="0" destOrd="4" presId="urn:microsoft.com/office/officeart/2005/8/layout/vList4"/>
    <dgm:cxn modelId="{2C58804D-D1CF-4073-B538-681D76DB240B}" type="presOf" srcId="{B84578F2-A656-4511-82F3-E79F94CCC946}" destId="{9FFBD4F0-DEEF-4974-B4E9-7C8C3D7E5AB2}" srcOrd="1" destOrd="0" presId="urn:microsoft.com/office/officeart/2005/8/layout/vList4"/>
    <dgm:cxn modelId="{D62FEFC2-D13B-4C64-9F95-D5C555A538D6}" srcId="{B84578F2-A656-4511-82F3-E79F94CCC946}" destId="{277EA9AD-6F83-438D-8922-DE0A4DC13C1C}" srcOrd="3" destOrd="0" parTransId="{31C14892-9DFE-4CAB-B693-D6322F2EC52C}" sibTransId="{AC0FD159-4C7E-41D0-98D6-26D374782133}"/>
    <dgm:cxn modelId="{9AE95599-A74C-4FBB-B88D-9353144B19F5}" type="presOf" srcId="{37ED0B85-6DC1-447E-96AE-5F0A359166EE}" destId="{52A4223A-479D-4C82-9040-AE0B596C7A25}" srcOrd="1" destOrd="0" presId="urn:microsoft.com/office/officeart/2005/8/layout/vList4"/>
    <dgm:cxn modelId="{2468B3DC-E3F9-4AF6-9050-2E9434128CE1}" srcId="{A7D6FA06-E4D8-4132-8602-C7DB7E22F85E}" destId="{41331AD7-C0EA-49E3-8B0A-249CE9FFDD8F}" srcOrd="0" destOrd="0" parTransId="{5E10B1DE-CEA6-4C2C-B33C-79EB975FCB4E}" sibTransId="{DB018C8D-4602-477F-A620-1624DC481F59}"/>
    <dgm:cxn modelId="{A10BC04C-0B62-457C-A787-9F69228653A4}" type="presOf" srcId="{6EEDAEC1-365E-47DF-890D-AB1F83753612}" destId="{590E18EB-CB04-49C0-909E-79B8933541FD}" srcOrd="0" destOrd="2" presId="urn:microsoft.com/office/officeart/2005/8/layout/vList4"/>
    <dgm:cxn modelId="{B9170291-160F-4F65-B8C3-0528D0E4D883}" type="presOf" srcId="{A7D6FA06-E4D8-4132-8602-C7DB7E22F85E}" destId="{590E18EB-CB04-49C0-909E-79B8933541FD}" srcOrd="0" destOrd="0" presId="urn:microsoft.com/office/officeart/2005/8/layout/vList4"/>
    <dgm:cxn modelId="{3B8EE876-53D8-4274-A083-68A2C7D72E6B}" type="presOf" srcId="{5882E036-7ACC-49FF-B974-5E9FDD0801D1}" destId="{80724DD9-EB60-4BE6-8259-4D315851D47D}" srcOrd="0" destOrd="0" presId="urn:microsoft.com/office/officeart/2005/8/layout/vList4"/>
    <dgm:cxn modelId="{E06B8AEA-5D5E-4444-8AFB-FFFA3A7E815D}" srcId="{A7D6FA06-E4D8-4132-8602-C7DB7E22F85E}" destId="{AD89622A-3D50-4BC2-AAA8-C96ED11975B6}" srcOrd="2" destOrd="0" parTransId="{5FC89CE7-6732-4C74-B836-44CFE8FC938F}" sibTransId="{A7EF4F9C-3A50-4B65-8164-9ED32DDEB45A}"/>
    <dgm:cxn modelId="{544C3FF4-0952-4E85-8052-2B4DAD7FACF2}" type="presOf" srcId="{1CA1F25F-D8FF-4AB8-A8B1-4933CF7AE205}" destId="{590E18EB-CB04-49C0-909E-79B8933541FD}" srcOrd="0" destOrd="5" presId="urn:microsoft.com/office/officeart/2005/8/layout/vList4"/>
    <dgm:cxn modelId="{7D993651-F468-4B65-9BBD-62D3D38CFDD8}" type="presOf" srcId="{47D0E568-FC45-4401-ACD1-DFA46B92B61D}" destId="{590E18EB-CB04-49C0-909E-79B8933541FD}" srcOrd="0" destOrd="7" presId="urn:microsoft.com/office/officeart/2005/8/layout/vList4"/>
    <dgm:cxn modelId="{974A9DCD-819D-4206-B766-AB63CED0663B}" type="presOf" srcId="{FDBE6CB0-2601-49FB-B08B-2590CAF472D4}" destId="{5EFC9180-02E6-4D93-8C35-B42FE2115889}" srcOrd="0" destOrd="2" presId="urn:microsoft.com/office/officeart/2005/8/layout/vList4"/>
    <dgm:cxn modelId="{4740D919-AFE9-4557-90A9-34A71B9C72B7}" type="presOf" srcId="{9BDE9840-5F97-4A57-8269-6CE6D4F450D2}" destId="{9FFBD4F0-DEEF-4974-B4E9-7C8C3D7E5AB2}" srcOrd="1" destOrd="5" presId="urn:microsoft.com/office/officeart/2005/8/layout/vList4"/>
    <dgm:cxn modelId="{AE532569-47E4-4A73-8669-DEC7A6C12971}" type="presOf" srcId="{1B582CC4-71D5-4CB7-94E9-3DE7E31BFEF5}" destId="{590E18EB-CB04-49C0-909E-79B8933541FD}" srcOrd="0" destOrd="8" presId="urn:microsoft.com/office/officeart/2005/8/layout/vList4"/>
    <dgm:cxn modelId="{0D0091DC-CDED-4F89-899D-F17B6DA027D3}" type="presOf" srcId="{1CA1F25F-D8FF-4AB8-A8B1-4933CF7AE205}" destId="{8D34ED2C-D6A8-4E60-9713-2443199553EF}" srcOrd="1" destOrd="5" presId="urn:microsoft.com/office/officeart/2005/8/layout/vList4"/>
    <dgm:cxn modelId="{FA26B622-14C5-4A5A-8283-DFEEA84504F1}" srcId="{A7D6FA06-E4D8-4132-8602-C7DB7E22F85E}" destId="{1CA1F25F-D8FF-4AB8-A8B1-4933CF7AE205}" srcOrd="4" destOrd="0" parTransId="{93AE559F-88D7-4642-A92A-92ADF9B7ACAC}" sibTransId="{A4263864-CD4C-4662-B91B-F999CEB449A7}"/>
    <dgm:cxn modelId="{D068BFFD-9947-4811-947B-3ACA36E621CB}" type="presOf" srcId="{FDBE6CB0-2601-49FB-B08B-2590CAF472D4}" destId="{9FFBD4F0-DEEF-4974-B4E9-7C8C3D7E5AB2}" srcOrd="1" destOrd="2" presId="urn:microsoft.com/office/officeart/2005/8/layout/vList4"/>
    <dgm:cxn modelId="{612B5739-0C19-48F2-B6AD-F27947C594C6}" type="presOf" srcId="{6305C86B-09C9-458D-83DB-D90A73E16DCB}" destId="{9FFBD4F0-DEEF-4974-B4E9-7C8C3D7E5AB2}" srcOrd="1" destOrd="1" presId="urn:microsoft.com/office/officeart/2005/8/layout/vList4"/>
    <dgm:cxn modelId="{DF885A51-7D5F-43B4-A197-323CDD0B8B67}" srcId="{5882E036-7ACC-49FF-B974-5E9FDD0801D1}" destId="{37ED0B85-6DC1-447E-96AE-5F0A359166EE}" srcOrd="1" destOrd="0" parTransId="{B2C9E814-C455-4CFA-A7B2-0070BFB0C944}" sibTransId="{9D4493A7-39B6-4C2A-A4F7-ABE7A5AFFFF8}"/>
    <dgm:cxn modelId="{A960CB29-6F53-4F2A-ABE6-82ECF3A56A66}" srcId="{B84578F2-A656-4511-82F3-E79F94CCC946}" destId="{FDBE6CB0-2601-49FB-B08B-2590CAF472D4}" srcOrd="1" destOrd="0" parTransId="{FF96C296-1171-4794-BC11-B27C7BE2F95E}" sibTransId="{FF600F68-545D-4D85-BE76-10170B9DC191}"/>
    <dgm:cxn modelId="{AF99FEF0-4A41-4FC7-BE8D-A2F03B4025EF}" type="presOf" srcId="{B84578F2-A656-4511-82F3-E79F94CCC946}" destId="{5EFC9180-02E6-4D93-8C35-B42FE2115889}" srcOrd="0" destOrd="0" presId="urn:microsoft.com/office/officeart/2005/8/layout/vList4"/>
    <dgm:cxn modelId="{1A0B6F33-0ADE-495E-8DF0-F7F445F5D5C3}" type="presOf" srcId="{AD89622A-3D50-4BC2-AAA8-C96ED11975B6}" destId="{8D34ED2C-D6A8-4E60-9713-2443199553EF}" srcOrd="1" destOrd="3" presId="urn:microsoft.com/office/officeart/2005/8/layout/vList4"/>
    <dgm:cxn modelId="{A412610F-F7D0-4ECC-A892-DBDE2E58A887}" type="presOf" srcId="{47D0E568-FC45-4401-ACD1-DFA46B92B61D}" destId="{8D34ED2C-D6A8-4E60-9713-2443199553EF}" srcOrd="1" destOrd="7" presId="urn:microsoft.com/office/officeart/2005/8/layout/vList4"/>
    <dgm:cxn modelId="{B59F175A-F9CF-40AF-9E13-ED2E3C46E7D9}" type="presOf" srcId="{31A887B3-1834-4579-87BE-27C896FD2152}" destId="{590E18EB-CB04-49C0-909E-79B8933541FD}" srcOrd="0" destOrd="6" presId="urn:microsoft.com/office/officeart/2005/8/layout/vList4"/>
    <dgm:cxn modelId="{57BC520B-A2F5-413E-B476-9AB75FAFE46C}" srcId="{B84578F2-A656-4511-82F3-E79F94CCC946}" destId="{9BDE9840-5F97-4A57-8269-6CE6D4F450D2}" srcOrd="4" destOrd="0" parTransId="{39662FAB-589F-49BA-B0EF-F800BA2F8C25}" sibTransId="{B988193B-D413-412A-83C4-7DDF483DE372}"/>
    <dgm:cxn modelId="{1E86AAC3-E179-42E3-9822-C9644377FD44}" srcId="{A7D6FA06-E4D8-4132-8602-C7DB7E22F85E}" destId="{1B582CC4-71D5-4CB7-94E9-3DE7E31BFEF5}" srcOrd="7" destOrd="0" parTransId="{512547CE-A3E6-488F-AB35-43D8ABA8DA3E}" sibTransId="{FE4B0A14-F2BC-4216-98E2-54596B36A851}"/>
    <dgm:cxn modelId="{8ED4EF9A-D277-40D7-958C-2D90C45289A0}" type="presOf" srcId="{9BDE9840-5F97-4A57-8269-6CE6D4F450D2}" destId="{5EFC9180-02E6-4D93-8C35-B42FE2115889}" srcOrd="0" destOrd="5" presId="urn:microsoft.com/office/officeart/2005/8/layout/vList4"/>
    <dgm:cxn modelId="{F9721809-A5A5-46CF-BDD4-DD1371D94D85}" type="presOf" srcId="{277EA9AD-6F83-438D-8922-DE0A4DC13C1C}" destId="{9FFBD4F0-DEEF-4974-B4E9-7C8C3D7E5AB2}" srcOrd="1" destOrd="4" presId="urn:microsoft.com/office/officeart/2005/8/layout/vList4"/>
    <dgm:cxn modelId="{36290973-29CB-477C-80E6-D3035CFDAFF0}" type="presOf" srcId="{1B582CC4-71D5-4CB7-94E9-3DE7E31BFEF5}" destId="{8D34ED2C-D6A8-4E60-9713-2443199553EF}" srcOrd="1" destOrd="8" presId="urn:microsoft.com/office/officeart/2005/8/layout/vList4"/>
    <dgm:cxn modelId="{F06C8536-A1ED-4F7C-8C30-981A7D99EB7A}" srcId="{5882E036-7ACC-49FF-B974-5E9FDD0801D1}" destId="{A7D6FA06-E4D8-4132-8602-C7DB7E22F85E}" srcOrd="2" destOrd="0" parTransId="{CC1452A8-ECC9-4AE5-9CAC-2B1592CA3E3F}" sibTransId="{8A2861F6-86B4-4AA1-BA9A-7F51F0DBC96C}"/>
    <dgm:cxn modelId="{91FA5A1D-59BE-41A3-903C-EFB8CCAB034D}" type="presOf" srcId="{A7D6FA06-E4D8-4132-8602-C7DB7E22F85E}" destId="{8D34ED2C-D6A8-4E60-9713-2443199553EF}" srcOrd="1" destOrd="0" presId="urn:microsoft.com/office/officeart/2005/8/layout/vList4"/>
    <dgm:cxn modelId="{0A74A46E-98F2-42E2-886F-FD54CBC4B204}" type="presOf" srcId="{AD89622A-3D50-4BC2-AAA8-C96ED11975B6}" destId="{590E18EB-CB04-49C0-909E-79B8933541FD}" srcOrd="0" destOrd="3" presId="urn:microsoft.com/office/officeart/2005/8/layout/vList4"/>
    <dgm:cxn modelId="{8D3202F5-8BC6-4286-9492-3080481B3E37}" srcId="{A7D6FA06-E4D8-4132-8602-C7DB7E22F85E}" destId="{6EEDAEC1-365E-47DF-890D-AB1F83753612}" srcOrd="1" destOrd="0" parTransId="{EABB4BBD-C82C-4E7E-8F83-97820937E034}" sibTransId="{81CFBF5C-1B44-4CA0-A818-3EBE5AADBA76}"/>
    <dgm:cxn modelId="{C878A837-5899-4992-8C98-5F4656257855}" type="presOf" srcId="{41331AD7-C0EA-49E3-8B0A-249CE9FFDD8F}" destId="{8D34ED2C-D6A8-4E60-9713-2443199553EF}" srcOrd="1" destOrd="1" presId="urn:microsoft.com/office/officeart/2005/8/layout/vList4"/>
    <dgm:cxn modelId="{835815B9-03E8-4E3C-BAE2-43ACCAA61342}" type="presParOf" srcId="{80724DD9-EB60-4BE6-8259-4D315851D47D}" destId="{047023E1-A162-46FA-B6E1-2121C7001BD6}" srcOrd="0" destOrd="0" presId="urn:microsoft.com/office/officeart/2005/8/layout/vList4"/>
    <dgm:cxn modelId="{2331847F-B1AD-4A09-A650-5B1288DFF878}" type="presParOf" srcId="{047023E1-A162-46FA-B6E1-2121C7001BD6}" destId="{5EFC9180-02E6-4D93-8C35-B42FE2115889}" srcOrd="0" destOrd="0" presId="urn:microsoft.com/office/officeart/2005/8/layout/vList4"/>
    <dgm:cxn modelId="{D14E112B-CED2-475A-9DF3-CD1249961EBE}" type="presParOf" srcId="{047023E1-A162-46FA-B6E1-2121C7001BD6}" destId="{42363279-B84C-4E45-B09A-CD30B6FBC425}" srcOrd="1" destOrd="0" presId="urn:microsoft.com/office/officeart/2005/8/layout/vList4"/>
    <dgm:cxn modelId="{D10D8DD9-61FB-40C2-A92B-BE6C26648CD1}" type="presParOf" srcId="{047023E1-A162-46FA-B6E1-2121C7001BD6}" destId="{9FFBD4F0-DEEF-4974-B4E9-7C8C3D7E5AB2}" srcOrd="2" destOrd="0" presId="urn:microsoft.com/office/officeart/2005/8/layout/vList4"/>
    <dgm:cxn modelId="{8C652534-9E86-4AAE-9380-CA619F1D2413}" type="presParOf" srcId="{80724DD9-EB60-4BE6-8259-4D315851D47D}" destId="{1AD73222-7C23-4975-9A15-E8BDBC72184C}" srcOrd="1" destOrd="0" presId="urn:microsoft.com/office/officeart/2005/8/layout/vList4"/>
    <dgm:cxn modelId="{3C23643A-001B-48FD-AEAC-70ECE3E3C033}" type="presParOf" srcId="{80724DD9-EB60-4BE6-8259-4D315851D47D}" destId="{26C65CA1-FD0D-4248-84C3-C1382EA8BAA2}" srcOrd="2" destOrd="0" presId="urn:microsoft.com/office/officeart/2005/8/layout/vList4"/>
    <dgm:cxn modelId="{9343ECF4-C21B-4761-8797-75070BE7E8E3}" type="presParOf" srcId="{26C65CA1-FD0D-4248-84C3-C1382EA8BAA2}" destId="{013351B0-8447-4376-A5DC-2221FBB2C08C}" srcOrd="0" destOrd="0" presId="urn:microsoft.com/office/officeart/2005/8/layout/vList4"/>
    <dgm:cxn modelId="{863D5A92-E8EE-4DC4-A52E-4D84FEADBACB}" type="presParOf" srcId="{26C65CA1-FD0D-4248-84C3-C1382EA8BAA2}" destId="{67AC4F97-6A58-444D-925D-C70E41C5BC60}" srcOrd="1" destOrd="0" presId="urn:microsoft.com/office/officeart/2005/8/layout/vList4"/>
    <dgm:cxn modelId="{EA3D699E-9B97-40B3-AC89-995AF7FC238E}" type="presParOf" srcId="{26C65CA1-FD0D-4248-84C3-C1382EA8BAA2}" destId="{52A4223A-479D-4C82-9040-AE0B596C7A25}" srcOrd="2" destOrd="0" presId="urn:microsoft.com/office/officeart/2005/8/layout/vList4"/>
    <dgm:cxn modelId="{FDBC6152-E898-4FCA-8681-D365DD044C77}" type="presParOf" srcId="{80724DD9-EB60-4BE6-8259-4D315851D47D}" destId="{7E0B571B-53D0-4B06-A00D-91D133169CE9}" srcOrd="3" destOrd="0" presId="urn:microsoft.com/office/officeart/2005/8/layout/vList4"/>
    <dgm:cxn modelId="{A8B503F3-B4E0-45DB-9EC4-848CBBE2BC4C}" type="presParOf" srcId="{80724DD9-EB60-4BE6-8259-4D315851D47D}" destId="{8CB004DA-2EC8-4B3A-8886-FDA1D2082985}" srcOrd="4" destOrd="0" presId="urn:microsoft.com/office/officeart/2005/8/layout/vList4"/>
    <dgm:cxn modelId="{83293A4B-7BD8-4A50-9385-925203DCDAE4}" type="presParOf" srcId="{8CB004DA-2EC8-4B3A-8886-FDA1D2082985}" destId="{590E18EB-CB04-49C0-909E-79B8933541FD}" srcOrd="0" destOrd="0" presId="urn:microsoft.com/office/officeart/2005/8/layout/vList4"/>
    <dgm:cxn modelId="{F9CC9CEC-71D7-4F57-A071-049931BB05A3}" type="presParOf" srcId="{8CB004DA-2EC8-4B3A-8886-FDA1D2082985}" destId="{6FABBBED-5290-44D6-AB8A-2DCFB3FCA948}" srcOrd="1" destOrd="0" presId="urn:microsoft.com/office/officeart/2005/8/layout/vList4"/>
    <dgm:cxn modelId="{62B59BDB-818E-46E6-AA44-8DA0FC38E6F7}" type="presParOf" srcId="{8CB004DA-2EC8-4B3A-8886-FDA1D2082985}" destId="{8D34ED2C-D6A8-4E60-9713-2443199553EF}"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E0339D-6E56-4040-8065-B29496AF9587}"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ru-RU"/>
        </a:p>
      </dgm:t>
    </dgm:pt>
    <dgm:pt modelId="{EFA76DBA-5D03-451B-9272-5B58FD18B592}">
      <dgm:prSet phldrT="[Текст]"/>
      <dgm:spPr/>
      <dgm:t>
        <a:bodyPr/>
        <a:lstStyle/>
        <a:p>
          <a:r>
            <a:rPr lang="ru-RU" dirty="0" smtClean="0"/>
            <a:t>Оптимизация процесса взаимодействия участников при организации краткосрочных курсов для населения Арктической зоны Республики Саха (Якутия)</a:t>
          </a:r>
          <a:endParaRPr lang="ru-RU" dirty="0"/>
        </a:p>
      </dgm:t>
    </dgm:pt>
    <dgm:pt modelId="{B9221DA8-094C-42A1-B31C-BCF490912724}" type="parTrans" cxnId="{86A327AD-04CF-4EB5-BBEA-B4877A64DF66}">
      <dgm:prSet/>
      <dgm:spPr/>
      <dgm:t>
        <a:bodyPr/>
        <a:lstStyle/>
        <a:p>
          <a:endParaRPr lang="ru-RU"/>
        </a:p>
      </dgm:t>
    </dgm:pt>
    <dgm:pt modelId="{950EB4FE-6320-41C9-8631-0CE7CCED54C7}" type="sibTrans" cxnId="{86A327AD-04CF-4EB5-BBEA-B4877A64DF66}">
      <dgm:prSet/>
      <dgm:spPr/>
      <dgm:t>
        <a:bodyPr/>
        <a:lstStyle/>
        <a:p>
          <a:endParaRPr lang="ru-RU"/>
        </a:p>
      </dgm:t>
    </dgm:pt>
    <dgm:pt modelId="{DC3A293E-B3A0-4AE0-A07D-A4C146838540}">
      <dgm:prSet phldrT="[Текст]"/>
      <dgm:spPr/>
      <dgm:t>
        <a:bodyPr/>
        <a:lstStyle/>
        <a:p>
          <a:endParaRPr lang="ru-RU" dirty="0"/>
        </a:p>
      </dgm:t>
    </dgm:pt>
    <dgm:pt modelId="{D31C736E-6F93-4820-B8E0-399CC3EAC5F6}" type="parTrans" cxnId="{6AF68FB2-635F-452E-9053-0CBC4F3CB672}">
      <dgm:prSet/>
      <dgm:spPr/>
      <dgm:t>
        <a:bodyPr/>
        <a:lstStyle/>
        <a:p>
          <a:endParaRPr lang="ru-RU"/>
        </a:p>
      </dgm:t>
    </dgm:pt>
    <dgm:pt modelId="{38154C34-C2C2-4CB3-891B-8736BAF8C6BE}" type="sibTrans" cxnId="{6AF68FB2-635F-452E-9053-0CBC4F3CB672}">
      <dgm:prSet/>
      <dgm:spPr/>
      <dgm:t>
        <a:bodyPr/>
        <a:lstStyle/>
        <a:p>
          <a:endParaRPr lang="ru-RU"/>
        </a:p>
      </dgm:t>
    </dgm:pt>
    <dgm:pt modelId="{485A4FA1-AA31-4325-BC9F-042D7C4489CE}">
      <dgm:prSet phldrT="[Текст]"/>
      <dgm:spPr/>
      <dgm:t>
        <a:bodyPr/>
        <a:lstStyle/>
        <a:p>
          <a:r>
            <a:rPr lang="ru-RU" dirty="0" smtClean="0"/>
            <a:t>Золотарева О.А., методист ПО</a:t>
          </a:r>
          <a:endParaRPr lang="ru-RU" dirty="0"/>
        </a:p>
      </dgm:t>
    </dgm:pt>
    <dgm:pt modelId="{F8691C06-6D58-4F4A-8F68-4C1B1DDA9680}" type="parTrans" cxnId="{E0AC9B4C-1398-4902-BEC8-D262A20689EA}">
      <dgm:prSet/>
      <dgm:spPr/>
      <dgm:t>
        <a:bodyPr/>
        <a:lstStyle/>
        <a:p>
          <a:endParaRPr lang="ru-RU"/>
        </a:p>
      </dgm:t>
    </dgm:pt>
    <dgm:pt modelId="{48023E3E-E039-4DA2-85AF-C9932F8FC05A}" type="sibTrans" cxnId="{E0AC9B4C-1398-4902-BEC8-D262A20689EA}">
      <dgm:prSet/>
      <dgm:spPr/>
      <dgm:t>
        <a:bodyPr/>
        <a:lstStyle/>
        <a:p>
          <a:endParaRPr lang="ru-RU"/>
        </a:p>
      </dgm:t>
    </dgm:pt>
    <dgm:pt modelId="{0B48D1B7-9173-498F-9EFB-758CBF30FBC7}">
      <dgm:prSet/>
      <dgm:spPr/>
      <dgm:t>
        <a:bodyPr/>
        <a:lstStyle/>
        <a:p>
          <a:r>
            <a:rPr lang="ru-RU" dirty="0" smtClean="0"/>
            <a:t>Оптимизация процесса формирования первичных документов по оплате труда работников профессиональной образовательной организации в условиях территориальной разрозненности</a:t>
          </a:r>
          <a:endParaRPr lang="ru-RU" dirty="0"/>
        </a:p>
      </dgm:t>
    </dgm:pt>
    <dgm:pt modelId="{C440EA76-168F-4ADC-9B40-F0D34C0CCE8C}" type="parTrans" cxnId="{8B569A8D-14BA-4976-B820-BB8F1681E928}">
      <dgm:prSet/>
      <dgm:spPr/>
      <dgm:t>
        <a:bodyPr/>
        <a:lstStyle/>
        <a:p>
          <a:endParaRPr lang="ru-RU"/>
        </a:p>
      </dgm:t>
    </dgm:pt>
    <dgm:pt modelId="{8F9AEC60-6F90-4761-85A1-78096BC4AB22}" type="sibTrans" cxnId="{8B569A8D-14BA-4976-B820-BB8F1681E928}">
      <dgm:prSet/>
      <dgm:spPr/>
      <dgm:t>
        <a:bodyPr/>
        <a:lstStyle/>
        <a:p>
          <a:endParaRPr lang="ru-RU"/>
        </a:p>
      </dgm:t>
    </dgm:pt>
    <dgm:pt modelId="{4ED1D111-4456-44A3-A09A-115EC2EB0FCC}">
      <dgm:prSet/>
      <dgm:spPr/>
      <dgm:t>
        <a:bodyPr/>
        <a:lstStyle/>
        <a:p>
          <a:r>
            <a:rPr lang="ru-RU" dirty="0" smtClean="0"/>
            <a:t>Сивцева Г.В., ведущий специалист по кадрам</a:t>
          </a:r>
          <a:endParaRPr lang="ru-RU" dirty="0"/>
        </a:p>
      </dgm:t>
    </dgm:pt>
    <dgm:pt modelId="{CED6A482-8903-4146-97E0-5E6F0710DADD}" type="parTrans" cxnId="{AA235C09-6E36-4BAB-A566-D33654BBE493}">
      <dgm:prSet/>
      <dgm:spPr/>
      <dgm:t>
        <a:bodyPr/>
        <a:lstStyle/>
        <a:p>
          <a:endParaRPr lang="ru-RU"/>
        </a:p>
      </dgm:t>
    </dgm:pt>
    <dgm:pt modelId="{AD6BD0BF-1F37-40E2-B824-156CD50EE12F}" type="sibTrans" cxnId="{AA235C09-6E36-4BAB-A566-D33654BBE493}">
      <dgm:prSet/>
      <dgm:spPr/>
      <dgm:t>
        <a:bodyPr/>
        <a:lstStyle/>
        <a:p>
          <a:endParaRPr lang="ru-RU"/>
        </a:p>
      </dgm:t>
    </dgm:pt>
    <dgm:pt modelId="{5C9408A4-6BE3-4A08-9F9C-88888BCF09D8}" type="pres">
      <dgm:prSet presAssocID="{79E0339D-6E56-4040-8065-B29496AF9587}" presName="Name0" presStyleCnt="0">
        <dgm:presLayoutVars>
          <dgm:dir/>
          <dgm:animLvl val="lvl"/>
          <dgm:resizeHandles/>
        </dgm:presLayoutVars>
      </dgm:prSet>
      <dgm:spPr/>
      <dgm:t>
        <a:bodyPr/>
        <a:lstStyle/>
        <a:p>
          <a:endParaRPr lang="ru-RU"/>
        </a:p>
      </dgm:t>
    </dgm:pt>
    <dgm:pt modelId="{B8E993A7-C436-4633-97A3-5A5D7CC41313}" type="pres">
      <dgm:prSet presAssocID="{0B48D1B7-9173-498F-9EFB-758CBF30FBC7}" presName="linNode" presStyleCnt="0"/>
      <dgm:spPr/>
    </dgm:pt>
    <dgm:pt modelId="{97A9C564-B249-41C7-AE8C-29BBA181626F}" type="pres">
      <dgm:prSet presAssocID="{0B48D1B7-9173-498F-9EFB-758CBF30FBC7}" presName="parentShp" presStyleLbl="node1" presStyleIdx="0" presStyleCnt="2">
        <dgm:presLayoutVars>
          <dgm:bulletEnabled val="1"/>
        </dgm:presLayoutVars>
      </dgm:prSet>
      <dgm:spPr/>
      <dgm:t>
        <a:bodyPr/>
        <a:lstStyle/>
        <a:p>
          <a:endParaRPr lang="ru-RU"/>
        </a:p>
      </dgm:t>
    </dgm:pt>
    <dgm:pt modelId="{3D364FF4-46FB-4E9A-924A-24696A6B5BEC}" type="pres">
      <dgm:prSet presAssocID="{0B48D1B7-9173-498F-9EFB-758CBF30FBC7}" presName="childShp" presStyleLbl="bgAccFollowNode1" presStyleIdx="0" presStyleCnt="2">
        <dgm:presLayoutVars>
          <dgm:bulletEnabled val="1"/>
        </dgm:presLayoutVars>
      </dgm:prSet>
      <dgm:spPr/>
      <dgm:t>
        <a:bodyPr/>
        <a:lstStyle/>
        <a:p>
          <a:endParaRPr lang="ru-RU"/>
        </a:p>
      </dgm:t>
    </dgm:pt>
    <dgm:pt modelId="{8CBEB79A-D884-4F21-8B10-A54497260D9C}" type="pres">
      <dgm:prSet presAssocID="{8F9AEC60-6F90-4761-85A1-78096BC4AB22}" presName="spacing" presStyleCnt="0"/>
      <dgm:spPr/>
    </dgm:pt>
    <dgm:pt modelId="{651F2A4C-DE90-41B7-8390-A629D87EDA47}" type="pres">
      <dgm:prSet presAssocID="{EFA76DBA-5D03-451B-9272-5B58FD18B592}" presName="linNode" presStyleCnt="0"/>
      <dgm:spPr/>
    </dgm:pt>
    <dgm:pt modelId="{C203AECF-73A8-4ED8-8224-A6ACBA5F6FA1}" type="pres">
      <dgm:prSet presAssocID="{EFA76DBA-5D03-451B-9272-5B58FD18B592}" presName="parentShp" presStyleLbl="node1" presStyleIdx="1" presStyleCnt="2">
        <dgm:presLayoutVars>
          <dgm:bulletEnabled val="1"/>
        </dgm:presLayoutVars>
      </dgm:prSet>
      <dgm:spPr/>
      <dgm:t>
        <a:bodyPr/>
        <a:lstStyle/>
        <a:p>
          <a:endParaRPr lang="ru-RU"/>
        </a:p>
      </dgm:t>
    </dgm:pt>
    <dgm:pt modelId="{2526C8D9-C107-445F-B9DB-C516526D76E4}" type="pres">
      <dgm:prSet presAssocID="{EFA76DBA-5D03-451B-9272-5B58FD18B592}" presName="childShp" presStyleLbl="bgAccFollowNode1" presStyleIdx="1" presStyleCnt="2" custLinFactNeighborX="1924" custLinFactNeighborY="-391">
        <dgm:presLayoutVars>
          <dgm:bulletEnabled val="1"/>
        </dgm:presLayoutVars>
      </dgm:prSet>
      <dgm:spPr/>
      <dgm:t>
        <a:bodyPr/>
        <a:lstStyle/>
        <a:p>
          <a:endParaRPr lang="ru-RU"/>
        </a:p>
      </dgm:t>
    </dgm:pt>
  </dgm:ptLst>
  <dgm:cxnLst>
    <dgm:cxn modelId="{CE21A600-FBDD-4ACD-896E-5BE9393CD496}" type="presOf" srcId="{485A4FA1-AA31-4325-BC9F-042D7C4489CE}" destId="{2526C8D9-C107-445F-B9DB-C516526D76E4}" srcOrd="0" destOrd="1" presId="urn:microsoft.com/office/officeart/2005/8/layout/vList6"/>
    <dgm:cxn modelId="{E17A18D0-6001-4010-868E-8EC4991BB11C}" type="presOf" srcId="{DC3A293E-B3A0-4AE0-A07D-A4C146838540}" destId="{2526C8D9-C107-445F-B9DB-C516526D76E4}" srcOrd="0" destOrd="0" presId="urn:microsoft.com/office/officeart/2005/8/layout/vList6"/>
    <dgm:cxn modelId="{3E447D0C-DD64-46F7-BBCE-99B80BD5F7A7}" type="presOf" srcId="{0B48D1B7-9173-498F-9EFB-758CBF30FBC7}" destId="{97A9C564-B249-41C7-AE8C-29BBA181626F}" srcOrd="0" destOrd="0" presId="urn:microsoft.com/office/officeart/2005/8/layout/vList6"/>
    <dgm:cxn modelId="{8B569A8D-14BA-4976-B820-BB8F1681E928}" srcId="{79E0339D-6E56-4040-8065-B29496AF9587}" destId="{0B48D1B7-9173-498F-9EFB-758CBF30FBC7}" srcOrd="0" destOrd="0" parTransId="{C440EA76-168F-4ADC-9B40-F0D34C0CCE8C}" sibTransId="{8F9AEC60-6F90-4761-85A1-78096BC4AB22}"/>
    <dgm:cxn modelId="{8F93764A-7008-435B-9AD4-7098230354F3}" type="presOf" srcId="{4ED1D111-4456-44A3-A09A-115EC2EB0FCC}" destId="{3D364FF4-46FB-4E9A-924A-24696A6B5BEC}" srcOrd="0" destOrd="0" presId="urn:microsoft.com/office/officeart/2005/8/layout/vList6"/>
    <dgm:cxn modelId="{86A327AD-04CF-4EB5-BBEA-B4877A64DF66}" srcId="{79E0339D-6E56-4040-8065-B29496AF9587}" destId="{EFA76DBA-5D03-451B-9272-5B58FD18B592}" srcOrd="1" destOrd="0" parTransId="{B9221DA8-094C-42A1-B31C-BCF490912724}" sibTransId="{950EB4FE-6320-41C9-8631-0CE7CCED54C7}"/>
    <dgm:cxn modelId="{BF32530C-DAC7-4B76-8163-22BAF4C3B1F2}" type="presOf" srcId="{79E0339D-6E56-4040-8065-B29496AF9587}" destId="{5C9408A4-6BE3-4A08-9F9C-88888BCF09D8}" srcOrd="0" destOrd="0" presId="urn:microsoft.com/office/officeart/2005/8/layout/vList6"/>
    <dgm:cxn modelId="{AA235C09-6E36-4BAB-A566-D33654BBE493}" srcId="{0B48D1B7-9173-498F-9EFB-758CBF30FBC7}" destId="{4ED1D111-4456-44A3-A09A-115EC2EB0FCC}" srcOrd="0" destOrd="0" parTransId="{CED6A482-8903-4146-97E0-5E6F0710DADD}" sibTransId="{AD6BD0BF-1F37-40E2-B824-156CD50EE12F}"/>
    <dgm:cxn modelId="{6AF68FB2-635F-452E-9053-0CBC4F3CB672}" srcId="{EFA76DBA-5D03-451B-9272-5B58FD18B592}" destId="{DC3A293E-B3A0-4AE0-A07D-A4C146838540}" srcOrd="0" destOrd="0" parTransId="{D31C736E-6F93-4820-B8E0-399CC3EAC5F6}" sibTransId="{38154C34-C2C2-4CB3-891B-8736BAF8C6BE}"/>
    <dgm:cxn modelId="{E0AC9B4C-1398-4902-BEC8-D262A20689EA}" srcId="{EFA76DBA-5D03-451B-9272-5B58FD18B592}" destId="{485A4FA1-AA31-4325-BC9F-042D7C4489CE}" srcOrd="1" destOrd="0" parTransId="{F8691C06-6D58-4F4A-8F68-4C1B1DDA9680}" sibTransId="{48023E3E-E039-4DA2-85AF-C9932F8FC05A}"/>
    <dgm:cxn modelId="{C02B72D5-2944-47A2-9BD7-B4147E5A1665}" type="presOf" srcId="{EFA76DBA-5D03-451B-9272-5B58FD18B592}" destId="{C203AECF-73A8-4ED8-8224-A6ACBA5F6FA1}" srcOrd="0" destOrd="0" presId="urn:microsoft.com/office/officeart/2005/8/layout/vList6"/>
    <dgm:cxn modelId="{FC7AFEBD-2A44-421D-9AC4-6E1B0BB97918}" type="presParOf" srcId="{5C9408A4-6BE3-4A08-9F9C-88888BCF09D8}" destId="{B8E993A7-C436-4633-97A3-5A5D7CC41313}" srcOrd="0" destOrd="0" presId="urn:microsoft.com/office/officeart/2005/8/layout/vList6"/>
    <dgm:cxn modelId="{FEFC7740-56EB-4C13-A640-AC27A8CEF751}" type="presParOf" srcId="{B8E993A7-C436-4633-97A3-5A5D7CC41313}" destId="{97A9C564-B249-41C7-AE8C-29BBA181626F}" srcOrd="0" destOrd="0" presId="urn:microsoft.com/office/officeart/2005/8/layout/vList6"/>
    <dgm:cxn modelId="{1068843F-007A-495E-8B6F-45DBC088DF0E}" type="presParOf" srcId="{B8E993A7-C436-4633-97A3-5A5D7CC41313}" destId="{3D364FF4-46FB-4E9A-924A-24696A6B5BEC}" srcOrd="1" destOrd="0" presId="urn:microsoft.com/office/officeart/2005/8/layout/vList6"/>
    <dgm:cxn modelId="{E59E321B-E852-4684-834D-A3466F6C5646}" type="presParOf" srcId="{5C9408A4-6BE3-4A08-9F9C-88888BCF09D8}" destId="{8CBEB79A-D884-4F21-8B10-A54497260D9C}" srcOrd="1" destOrd="0" presId="urn:microsoft.com/office/officeart/2005/8/layout/vList6"/>
    <dgm:cxn modelId="{53736E5A-E4E5-46A7-A923-E88C8F5A5D76}" type="presParOf" srcId="{5C9408A4-6BE3-4A08-9F9C-88888BCF09D8}" destId="{651F2A4C-DE90-41B7-8390-A629D87EDA47}" srcOrd="2" destOrd="0" presId="urn:microsoft.com/office/officeart/2005/8/layout/vList6"/>
    <dgm:cxn modelId="{9A0AFACF-C511-482C-9051-B6ED9F2ECED4}" type="presParOf" srcId="{651F2A4C-DE90-41B7-8390-A629D87EDA47}" destId="{C203AECF-73A8-4ED8-8224-A6ACBA5F6FA1}" srcOrd="0" destOrd="0" presId="urn:microsoft.com/office/officeart/2005/8/layout/vList6"/>
    <dgm:cxn modelId="{9935FBD6-C56F-4CFD-A822-498C6C29ED9A}" type="presParOf" srcId="{651F2A4C-DE90-41B7-8390-A629D87EDA47}" destId="{2526C8D9-C107-445F-B9DB-C516526D76E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96779C7-1656-44B0-BEBD-65962587E109}"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2841758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6779C7-1656-44B0-BEBD-65962587E109}"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1138388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6779C7-1656-44B0-BEBD-65962587E109}"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204089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6779C7-1656-44B0-BEBD-65962587E109}"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21847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6779C7-1656-44B0-BEBD-65962587E109}"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3707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96779C7-1656-44B0-BEBD-65962587E109}" type="datetimeFigureOut">
              <a:rPr lang="ru-RU" smtClean="0"/>
              <a:t>20.01.2022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264835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96779C7-1656-44B0-BEBD-65962587E109}" type="datetimeFigureOut">
              <a:rPr lang="ru-RU" smtClean="0"/>
              <a:t>20.01.2022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402919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96779C7-1656-44B0-BEBD-65962587E109}" type="datetimeFigureOut">
              <a:rPr lang="ru-RU" smtClean="0"/>
              <a:t>20.01.2022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149933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779C7-1656-44B0-BEBD-65962587E109}" type="datetimeFigureOut">
              <a:rPr lang="ru-RU" smtClean="0"/>
              <a:t>20.01.2022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236432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6779C7-1656-44B0-BEBD-65962587E109}" type="datetimeFigureOut">
              <a:rPr lang="ru-RU" smtClean="0"/>
              <a:t>20.01.2022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415717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6779C7-1656-44B0-BEBD-65962587E109}" type="datetimeFigureOut">
              <a:rPr lang="ru-RU" smtClean="0"/>
              <a:t>20.01.2022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1451883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779C7-1656-44B0-BEBD-65962587E109}" type="datetimeFigureOut">
              <a:rPr lang="ru-RU" smtClean="0"/>
              <a:t>20.01.2022</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D30A2-0E4E-4392-99C2-ED9226714F17}" type="slidenum">
              <a:rPr lang="ru-RU" smtClean="0"/>
              <a:t>‹#›</a:t>
            </a:fld>
            <a:endParaRPr lang="ru-RU"/>
          </a:p>
        </p:txBody>
      </p:sp>
    </p:spTree>
    <p:extLst>
      <p:ext uri="{BB962C8B-B14F-4D97-AF65-F5344CB8AC3E}">
        <p14:creationId xmlns:p14="http://schemas.microsoft.com/office/powerpoint/2010/main" val="157801238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9.jpeg"/><Relationship Id="rId5" Type="http://schemas.openxmlformats.org/officeDocument/2006/relationships/image" Target="../media/image37.emf"/><Relationship Id="rId4" Type="http://schemas.openxmlformats.org/officeDocument/2006/relationships/package" Target="../embeddings/_____Microsoft_Excel3.xlsx"/></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Layout" Target="../diagrams/layout3.xml"/><Relationship Id="rId7" Type="http://schemas.openxmlformats.org/officeDocument/2006/relationships/image" Target="../media/image4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45.png"/><Relationship Id="rId4" Type="http://schemas.openxmlformats.org/officeDocument/2006/relationships/diagramQuickStyle" Target="../diagrams/quickStyle3.xml"/><Relationship Id="rId9"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png"/><Relationship Id="rId7" Type="http://schemas.openxmlformats.org/officeDocument/2006/relationships/image" Target="../media/image49.jpeg"/><Relationship Id="rId2" Type="http://schemas.openxmlformats.org/officeDocument/2006/relationships/image" Target="../media/image46.jfif"/><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microsoft.com/office/2007/relationships/hdphoto" Target="../media/hdphoto1.wdp"/><Relationship Id="rId9"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516999"/>
            <a:ext cx="9144000" cy="2387600"/>
          </a:xfrm>
        </p:spPr>
        <p:txBody>
          <a:bodyPr/>
          <a:lstStyle/>
          <a:p>
            <a:r>
              <a:rPr lang="ru-RU" b="1" dirty="0" smtClean="0">
                <a:latin typeface="Times New Roman" panose="02020603050405020304" pitchFamily="18" charset="0"/>
                <a:cs typeface="Times New Roman" panose="02020603050405020304" pitchFamily="18" charset="0"/>
              </a:rPr>
              <a:t>ПУБЛИЧНЫЙ ОТЧЕТ </a:t>
            </a:r>
            <a:br>
              <a:rPr lang="ru-RU" b="1" dirty="0" smtClean="0">
                <a:latin typeface="Times New Roman" panose="02020603050405020304" pitchFamily="18" charset="0"/>
                <a:cs typeface="Times New Roman" panose="02020603050405020304" pitchFamily="18" charset="0"/>
              </a:rPr>
            </a:br>
            <a:r>
              <a:rPr lang="ru-RU" sz="4800" b="1" dirty="0" smtClean="0">
                <a:latin typeface="Times New Roman" panose="02020603050405020304" pitchFamily="18" charset="0"/>
                <a:cs typeface="Times New Roman" panose="02020603050405020304" pitchFamily="18" charset="0"/>
              </a:rPr>
              <a:t>ЗА 2021 ГОД</a:t>
            </a:r>
            <a:endParaRPr lang="ru-RU" sz="48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614534" y="4295533"/>
            <a:ext cx="9144000" cy="1655762"/>
          </a:xfrm>
        </p:spPr>
        <p:txBody>
          <a:bodyPr/>
          <a:lstStyle/>
          <a:p>
            <a:r>
              <a:rPr lang="ru-RU" dirty="0" smtClean="0">
                <a:latin typeface="Times New Roman" panose="02020603050405020304" pitchFamily="18" charset="0"/>
                <a:cs typeface="Times New Roman" panose="02020603050405020304" pitchFamily="18" charset="0"/>
              </a:rPr>
              <a:t>Государственное бюджетное профессиональное образовательное учреждение Республики Саха (Якутия) «Центр подготовки рабочих кадров «Арктика»</a:t>
            </a:r>
            <a:endParaRPr lang="ru-RU" dirty="0">
              <a:latin typeface="Times New Roman" panose="02020603050405020304" pitchFamily="18" charset="0"/>
              <a:cs typeface="Times New Roman" panose="02020603050405020304" pitchFamily="18" charset="0"/>
            </a:endParaRPr>
          </a:p>
        </p:txBody>
      </p:sp>
      <p:pic>
        <p:nvPicPr>
          <p:cNvPr id="4" name="Picture 4"/>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2250" b="94750" l="3158" r="97263">
                        <a14:foregroundMark x1="47789" y1="37250" x2="47789" y2="37250"/>
                        <a14:foregroundMark x1="49895" y1="33000" x2="49895" y2="33000"/>
                        <a14:foregroundMark x1="49895" y1="33000" x2="37684" y2="38000"/>
                        <a14:foregroundMark x1="47368" y1="48250" x2="40211" y2="34250"/>
                      </a14:backgroundRemoval>
                    </a14:imgEffect>
                  </a14:imgLayer>
                </a14:imgProps>
              </a:ext>
              <a:ext uri="{28A0092B-C50C-407E-A947-70E740481C1C}">
                <a14:useLocalDpi xmlns:a14="http://schemas.microsoft.com/office/drawing/2010/main" val="0"/>
              </a:ext>
            </a:extLst>
          </a:blip>
          <a:stretch>
            <a:fillRect/>
          </a:stretch>
        </p:blipFill>
        <p:spPr bwMode="auto">
          <a:xfrm>
            <a:off x="10237217" y="-147870"/>
            <a:ext cx="1976360" cy="1664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893" y="53192"/>
            <a:ext cx="1340768" cy="13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586274" y="188258"/>
            <a:ext cx="6829330" cy="646331"/>
          </a:xfrm>
          <a:prstGeom prst="rect">
            <a:avLst/>
          </a:prstGeom>
        </p:spPr>
        <p:txBody>
          <a:bodyPr wrap="square">
            <a:spAutoFit/>
          </a:bodyPr>
          <a:lstStyle/>
          <a:p>
            <a:pPr algn="ctr"/>
            <a:r>
              <a:rPr lang="ru-RU" dirty="0">
                <a:latin typeface="Times New Roman" pitchFamily="18" charset="0"/>
                <a:cs typeface="Times New Roman" pitchFamily="18" charset="0"/>
              </a:rPr>
              <a:t>Министерство образования и науки Республики  Саха (Якутия)</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937382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826" y="53974"/>
            <a:ext cx="10515600" cy="1325563"/>
          </a:xfrm>
        </p:spPr>
        <p:txBody>
          <a:bodyPr>
            <a:normAutofit fontScale="90000"/>
          </a:bodyPr>
          <a:lstStyle/>
          <a:p>
            <a:pPr algn="ctr"/>
            <a:r>
              <a:rPr lang="ru-RU" sz="3200" b="1" dirty="0">
                <a:solidFill>
                  <a:srgbClr val="FFCC00"/>
                </a:solidFill>
              </a:rPr>
              <a:t>Программы </a:t>
            </a:r>
            <a:r>
              <a:rPr lang="ru-RU" sz="3200" b="1" dirty="0" smtClean="0">
                <a:solidFill>
                  <a:srgbClr val="FFCC00"/>
                </a:solidFill>
              </a:rPr>
              <a:t> профессионального обучения </a:t>
            </a:r>
            <a:br>
              <a:rPr lang="ru-RU" sz="3200" b="1" dirty="0" smtClean="0">
                <a:solidFill>
                  <a:srgbClr val="FFCC00"/>
                </a:solidFill>
              </a:rPr>
            </a:br>
            <a:r>
              <a:rPr lang="ru-RU" sz="3200" b="1" dirty="0" smtClean="0">
                <a:solidFill>
                  <a:srgbClr val="FFCC00"/>
                </a:solidFill>
              </a:rPr>
              <a:t>реализуемые </a:t>
            </a:r>
            <a:r>
              <a:rPr lang="ru-RU" sz="3200" b="1" dirty="0">
                <a:solidFill>
                  <a:srgbClr val="FFCC00"/>
                </a:solidFill>
              </a:rPr>
              <a:t>в  2021-2022 </a:t>
            </a:r>
            <a:r>
              <a:rPr lang="ru-RU" sz="3200" b="1" dirty="0" err="1" smtClean="0">
                <a:solidFill>
                  <a:srgbClr val="FFCC00"/>
                </a:solidFill>
              </a:rPr>
              <a:t>уч.году</a:t>
            </a:r>
            <a:r>
              <a:rPr lang="ru-RU" sz="3200" b="1" dirty="0" smtClean="0">
                <a:solidFill>
                  <a:srgbClr val="FFCC00"/>
                </a:solidFill>
              </a:rPr>
              <a:t> по КЦП</a:t>
            </a:r>
            <a:r>
              <a:rPr lang="ru-RU" sz="3200" dirty="0"/>
              <a:t/>
            </a:r>
            <a:br>
              <a:rPr lang="ru-RU" sz="3200" dirty="0"/>
            </a:br>
            <a:endParaRPr lang="ru-RU" sz="32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2242810931"/>
              </p:ext>
            </p:extLst>
          </p:nvPr>
        </p:nvGraphicFramePr>
        <p:xfrm>
          <a:off x="774826" y="933440"/>
          <a:ext cx="10270402" cy="5912096"/>
        </p:xfrm>
        <a:graphic>
          <a:graphicData uri="http://schemas.openxmlformats.org/drawingml/2006/table">
            <a:tbl>
              <a:tblPr firstRow="1" firstCol="1" bandRow="1">
                <a:tableStyleId>{5C22544A-7EE6-4342-B048-85BDC9FD1C3A}</a:tableStyleId>
              </a:tblPr>
              <a:tblGrid>
                <a:gridCol w="1093506"/>
                <a:gridCol w="2622187"/>
                <a:gridCol w="1419508"/>
                <a:gridCol w="2322519"/>
                <a:gridCol w="1542440"/>
                <a:gridCol w="1270242"/>
              </a:tblGrid>
              <a:tr h="222633">
                <a:tc gridSpan="6">
                  <a:txBody>
                    <a:bodyPr/>
                    <a:lstStyle/>
                    <a:p>
                      <a:pPr algn="ctr">
                        <a:lnSpc>
                          <a:spcPct val="115000"/>
                        </a:lnSpc>
                        <a:spcAft>
                          <a:spcPts val="0"/>
                        </a:spcAft>
                      </a:pPr>
                      <a:r>
                        <a:rPr lang="ru-RU" sz="1400" dirty="0">
                          <a:solidFill>
                            <a:srgbClr val="FFFF00"/>
                          </a:solidFill>
                          <a:effectLst/>
                        </a:rPr>
                        <a:t>ВЕРХОЯНСК</a:t>
                      </a:r>
                      <a:endParaRPr lang="ru-RU"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2633">
                <a:tc rowSpan="2">
                  <a:txBody>
                    <a:bodyPr/>
                    <a:lstStyle/>
                    <a:p>
                      <a:pPr algn="ctr">
                        <a:lnSpc>
                          <a:spcPct val="115000"/>
                        </a:lnSpc>
                        <a:spcAft>
                          <a:spcPts val="0"/>
                        </a:spcAft>
                      </a:pPr>
                      <a:r>
                        <a:rPr lang="ru-RU" sz="1200" dirty="0">
                          <a:effectLst/>
                        </a:rPr>
                        <a:t>код</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400" dirty="0">
                          <a:effectLst/>
                        </a:rPr>
                        <a:t>ПО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400" dirty="0">
                          <a:effectLst/>
                        </a:rPr>
                        <a:t>срок обучения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400">
                          <a:effectLst/>
                        </a:rPr>
                        <a:t>сроки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gridSpan="2">
                  <a:txBody>
                    <a:bodyPr/>
                    <a:lstStyle/>
                    <a:p>
                      <a:pPr algn="ctr">
                        <a:lnSpc>
                          <a:spcPct val="115000"/>
                        </a:lnSpc>
                        <a:spcAft>
                          <a:spcPts val="0"/>
                        </a:spcAft>
                      </a:pPr>
                      <a:r>
                        <a:rPr lang="ru-RU" sz="1400" dirty="0">
                          <a:effectLst/>
                        </a:rPr>
                        <a:t>контингент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r>
              <a:tr h="20849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400" dirty="0">
                          <a:effectLst/>
                        </a:rPr>
                        <a:t>КЦП</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факт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437182">
                <a:tc>
                  <a:txBody>
                    <a:bodyPr/>
                    <a:lstStyle/>
                    <a:p>
                      <a:pPr algn="ctr">
                        <a:lnSpc>
                          <a:spcPct val="115000"/>
                        </a:lnSpc>
                        <a:spcAft>
                          <a:spcPts val="0"/>
                        </a:spcAft>
                      </a:pPr>
                      <a:r>
                        <a:rPr lang="ru-RU" sz="1200">
                          <a:effectLst/>
                        </a:rPr>
                        <a:t>17353.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dirty="0">
                          <a:effectLst/>
                        </a:rPr>
                        <a:t>Продавец продовольственных товаров.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3 </a:t>
                      </a:r>
                      <a:r>
                        <a:rPr lang="ru-RU" sz="1400" dirty="0" err="1">
                          <a:effectLst/>
                        </a:rPr>
                        <a:t>мес</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a:effectLst/>
                        </a:rPr>
                        <a:t>18.10.2021- 18.01.2022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2633">
                <a:tc>
                  <a:txBody>
                    <a:bodyPr/>
                    <a:lstStyle/>
                    <a:p>
                      <a:pPr algn="ctr">
                        <a:lnSpc>
                          <a:spcPct val="115000"/>
                        </a:lnSpc>
                        <a:spcAft>
                          <a:spcPts val="0"/>
                        </a:spcAft>
                      </a:pPr>
                      <a:r>
                        <a:rPr lang="ru-RU" sz="1200">
                          <a:effectLst/>
                        </a:rPr>
                        <a:t>26527</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a:effectLst/>
                        </a:rPr>
                        <a:t>Социальный работник</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6 </a:t>
                      </a:r>
                      <a:r>
                        <a:rPr lang="ru-RU" sz="1400" dirty="0" err="1">
                          <a:effectLst/>
                        </a:rPr>
                        <a:t>мес</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11.10.2021-15.04.2022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a:effectLst/>
                        </a:rPr>
                        <a:t>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2633">
                <a:tc>
                  <a:txBody>
                    <a:bodyPr/>
                    <a:lstStyle/>
                    <a:p>
                      <a:pPr algn="ctr">
                        <a:lnSpc>
                          <a:spcPct val="115000"/>
                        </a:lnSpc>
                        <a:spcAft>
                          <a:spcPts val="0"/>
                        </a:spcAft>
                      </a:pPr>
                      <a:r>
                        <a:rPr lang="ru-RU" sz="1200">
                          <a:effectLst/>
                        </a:rPr>
                        <a:t>16675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a:effectLst/>
                        </a:rPr>
                        <a:t>Повар</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6 </a:t>
                      </a:r>
                      <a:r>
                        <a:rPr lang="ru-RU" sz="1400" dirty="0" err="1">
                          <a:effectLst/>
                        </a:rPr>
                        <a:t>мес</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17.01.2022-23.06.2022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r>
                        <a:rPr lang="ru-RU" sz="1400" dirty="0" smtClean="0"/>
                        <a:t>6</a:t>
                      </a:r>
                      <a:endParaRPr lang="ru-RU" sz="1400" dirty="0"/>
                    </a:p>
                  </a:txBody>
                  <a:tcPr marL="5212" marR="5212" marT="3475" marB="3475"/>
                </a:tc>
              </a:tr>
              <a:tr h="222633">
                <a:tc>
                  <a:txBody>
                    <a:bodyPr/>
                    <a:lstStyle/>
                    <a:p>
                      <a:pPr>
                        <a:lnSpc>
                          <a:spcPct val="115000"/>
                        </a:lnSpc>
                      </a:pPr>
                      <a:endParaRPr lang="ru-RU" sz="1200">
                        <a:effectLst/>
                        <a:latin typeface="Calibri" panose="020F0502020204030204" pitchFamily="34" charset="0"/>
                        <a:cs typeface="Times New Roman" panose="02020603050405020304" pitchFamily="18" charset="0"/>
                      </a:endParaRPr>
                    </a:p>
                  </a:txBody>
                  <a:tcPr marL="5212" marR="5212" marT="3475" marB="3475"/>
                </a:tc>
                <a:tc>
                  <a:txBody>
                    <a:bodyPr/>
                    <a:lstStyle/>
                    <a:p>
                      <a:pPr algn="r">
                        <a:lnSpc>
                          <a:spcPct val="115000"/>
                        </a:lnSpc>
                        <a:spcAft>
                          <a:spcPts val="0"/>
                        </a:spcAft>
                      </a:pPr>
                      <a:r>
                        <a:rPr lang="ru-RU" sz="1400">
                          <a:effectLst/>
                        </a:rPr>
                        <a:t>ИТОГО</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endParaRPr lang="ru-RU"/>
                    </a:p>
                  </a:txBody>
                  <a:tcPr marL="5212" marR="5212" marT="3475" marB="3475"/>
                </a:tc>
                <a:tc>
                  <a:txBody>
                    <a:bodyPr/>
                    <a:lstStyle/>
                    <a:p>
                      <a:pPr>
                        <a:lnSpc>
                          <a:spcPct val="115000"/>
                        </a:lnSpc>
                      </a:pPr>
                      <a:endParaRPr lang="ru-RU" sz="1400">
                        <a:effectLst/>
                        <a:latin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18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rPr>
                        <a:t>18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2633">
                <a:tc gridSpan="6">
                  <a:txBody>
                    <a:bodyPr/>
                    <a:lstStyle/>
                    <a:p>
                      <a:pPr algn="ctr">
                        <a:lnSpc>
                          <a:spcPct val="115000"/>
                        </a:lnSpc>
                        <a:spcAft>
                          <a:spcPts val="0"/>
                        </a:spcAft>
                      </a:pPr>
                      <a:r>
                        <a:rPr lang="ru-RU" sz="1400" dirty="0">
                          <a:solidFill>
                            <a:srgbClr val="FFFF00"/>
                          </a:solidFill>
                          <a:effectLst/>
                        </a:rPr>
                        <a:t>ТИКСИ</a:t>
                      </a:r>
                      <a:endParaRPr lang="ru-RU"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2633">
                <a:tc rowSpan="2">
                  <a:txBody>
                    <a:bodyPr/>
                    <a:lstStyle/>
                    <a:p>
                      <a:pPr algn="ctr">
                        <a:lnSpc>
                          <a:spcPct val="115000"/>
                        </a:lnSpc>
                        <a:spcAft>
                          <a:spcPts val="0"/>
                        </a:spcAft>
                      </a:pPr>
                      <a:r>
                        <a:rPr lang="ru-RU" sz="1000" dirty="0">
                          <a:effectLst/>
                        </a:rPr>
                        <a:t>код</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400">
                          <a:effectLst/>
                        </a:rPr>
                        <a:t>ПО</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400" dirty="0">
                          <a:effectLst/>
                        </a:rPr>
                        <a:t>срок обучения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400" dirty="0">
                          <a:effectLst/>
                        </a:rPr>
                        <a:t>сроки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gridSpan="2">
                  <a:txBody>
                    <a:bodyPr/>
                    <a:lstStyle/>
                    <a:p>
                      <a:pPr algn="ctr">
                        <a:lnSpc>
                          <a:spcPct val="115000"/>
                        </a:lnSpc>
                        <a:spcAft>
                          <a:spcPts val="0"/>
                        </a:spcAft>
                      </a:pPr>
                      <a:r>
                        <a:rPr lang="ru-RU" sz="1400" dirty="0">
                          <a:effectLst/>
                        </a:rPr>
                        <a:t>контингент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r>
              <a:tr h="22263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400" dirty="0">
                          <a:effectLst/>
                        </a:rPr>
                        <a:t>КЦП</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факт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2633">
                <a:tc>
                  <a:txBody>
                    <a:bodyPr/>
                    <a:lstStyle/>
                    <a:p>
                      <a:pPr algn="ctr">
                        <a:lnSpc>
                          <a:spcPct val="115000"/>
                        </a:lnSpc>
                        <a:spcAft>
                          <a:spcPts val="0"/>
                        </a:spcAft>
                      </a:pPr>
                      <a:r>
                        <a:rPr lang="ru-RU" sz="1000">
                          <a:effectLst/>
                        </a:rPr>
                        <a:t>38343</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a:effectLst/>
                        </a:rPr>
                        <a:t>Сварщик</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a:effectLst/>
                        </a:rPr>
                        <a:t>6 мес</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a:effectLst/>
                        </a:rPr>
                        <a:t>01.11.2021-31.04.2022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nchor="b"/>
                </a:tc>
                <a:tc>
                  <a:txBody>
                    <a:bodyPr/>
                    <a:lstStyle/>
                    <a:p>
                      <a:pPr algn="ctr">
                        <a:lnSpc>
                          <a:spcPct val="115000"/>
                        </a:lnSpc>
                        <a:spcAft>
                          <a:spcPts val="0"/>
                        </a:spcAft>
                      </a:pPr>
                      <a:r>
                        <a:rPr lang="ru-RU" sz="1400" dirty="0">
                          <a:effectLst/>
                        </a:rPr>
                        <a:t>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mn-lt"/>
                          <a:ea typeface="+mn-ea"/>
                          <a:cs typeface="+mn-cs"/>
                        </a:rPr>
                        <a:t>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2633">
                <a:tc>
                  <a:txBody>
                    <a:bodyPr/>
                    <a:lstStyle/>
                    <a:p>
                      <a:pPr algn="ctr">
                        <a:lnSpc>
                          <a:spcPct val="115000"/>
                        </a:lnSpc>
                        <a:spcAft>
                          <a:spcPts val="0"/>
                        </a:spcAft>
                      </a:pPr>
                      <a:r>
                        <a:rPr lang="ru-RU" sz="1000">
                          <a:effectLst/>
                        </a:rPr>
                        <a:t>16675</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a:effectLst/>
                        </a:rPr>
                        <a:t>Повар</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a:effectLst/>
                        </a:rPr>
                        <a:t>6 мес</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a:effectLst/>
                        </a:rPr>
                        <a:t>01.10.2021-31.03.2022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nchor="b"/>
                </a:tc>
                <a:tc>
                  <a:txBody>
                    <a:bodyPr/>
                    <a:lstStyle/>
                    <a:p>
                      <a:pPr algn="ctr">
                        <a:lnSpc>
                          <a:spcPct val="115000"/>
                        </a:lnSpc>
                        <a:spcAft>
                          <a:spcPts val="0"/>
                        </a:spcAft>
                      </a:pPr>
                      <a:r>
                        <a:rPr lang="ru-RU" sz="1400" dirty="0">
                          <a:effectLst/>
                        </a:rPr>
                        <a:t>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mn-lt"/>
                          <a:ea typeface="+mn-ea"/>
                          <a:cs typeface="+mn-cs"/>
                        </a:rPr>
                        <a:t>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2633">
                <a:tc>
                  <a:txBody>
                    <a:bodyPr/>
                    <a:lstStyle/>
                    <a:p>
                      <a:pPr algn="ctr">
                        <a:lnSpc>
                          <a:spcPct val="115000"/>
                        </a:lnSpc>
                        <a:spcAft>
                          <a:spcPts val="0"/>
                        </a:spcAft>
                      </a:pPr>
                      <a:r>
                        <a:rPr lang="ru-RU" sz="1000">
                          <a:effectLst/>
                        </a:rPr>
                        <a:t>5460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a:effectLst/>
                        </a:rPr>
                        <a:t>Оленевод</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a:effectLst/>
                        </a:rPr>
                        <a:t>6 мес</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a:effectLst/>
                        </a:rPr>
                        <a:t>01.10.2021-31.03.2022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nchor="b"/>
                </a:tc>
                <a:tc>
                  <a:txBody>
                    <a:bodyPr/>
                    <a:lstStyle/>
                    <a:p>
                      <a:pPr algn="ctr">
                        <a:lnSpc>
                          <a:spcPct val="115000"/>
                        </a:lnSpc>
                        <a:spcAft>
                          <a:spcPts val="0"/>
                        </a:spcAft>
                      </a:pPr>
                      <a:r>
                        <a:rPr lang="ru-RU" sz="1400" dirty="0">
                          <a:effectLst/>
                        </a:rPr>
                        <a:t>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a:effectLst/>
                        </a:rPr>
                        <a:t>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2633">
                <a:tc>
                  <a:txBody>
                    <a:bodyPr/>
                    <a:lstStyle/>
                    <a:p>
                      <a:pPr>
                        <a:lnSpc>
                          <a:spcPct val="115000"/>
                        </a:lnSpc>
                      </a:pPr>
                      <a:endParaRPr lang="ru-RU" sz="1000">
                        <a:effectLst/>
                        <a:latin typeface="Calibri" panose="020F0502020204030204" pitchFamily="34" charset="0"/>
                        <a:cs typeface="Times New Roman" panose="02020603050405020304" pitchFamily="18" charset="0"/>
                      </a:endParaRPr>
                    </a:p>
                  </a:txBody>
                  <a:tcPr marL="5212" marR="5212" marT="3475" marB="3475"/>
                </a:tc>
                <a:tc>
                  <a:txBody>
                    <a:bodyPr/>
                    <a:lstStyle/>
                    <a:p>
                      <a:pPr algn="r">
                        <a:lnSpc>
                          <a:spcPct val="115000"/>
                        </a:lnSpc>
                        <a:spcAft>
                          <a:spcPts val="0"/>
                        </a:spcAft>
                      </a:pPr>
                      <a:r>
                        <a:rPr lang="ru-RU" sz="1400">
                          <a:effectLst/>
                        </a:rPr>
                        <a:t>ИТОГО</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endParaRPr lang="ru-RU"/>
                    </a:p>
                  </a:txBody>
                  <a:tcPr marL="5212" marR="5212" marT="3475" marB="3475"/>
                </a:tc>
                <a:tc>
                  <a:txBody>
                    <a:bodyPr/>
                    <a:lstStyle/>
                    <a:p>
                      <a:pPr>
                        <a:lnSpc>
                          <a:spcPct val="115000"/>
                        </a:lnSpc>
                      </a:pPr>
                      <a:endParaRPr lang="ru-RU" sz="1400">
                        <a:effectLst/>
                        <a:latin typeface="Calibri" panose="020F0502020204030204" pitchFamily="34" charset="0"/>
                        <a:cs typeface="Times New Roman" panose="02020603050405020304" pitchFamily="18" charset="0"/>
                      </a:endParaRPr>
                    </a:p>
                  </a:txBody>
                  <a:tcPr marL="5212" marR="5212" marT="3475" marB="3475" anchor="b"/>
                </a:tc>
                <a:tc>
                  <a:txBody>
                    <a:bodyPr/>
                    <a:lstStyle/>
                    <a:p>
                      <a:pPr algn="ctr">
                        <a:lnSpc>
                          <a:spcPct val="115000"/>
                        </a:lnSpc>
                        <a:spcAft>
                          <a:spcPts val="0"/>
                        </a:spcAft>
                      </a:pPr>
                      <a:r>
                        <a:rPr lang="ru-RU" sz="1400" dirty="0">
                          <a:effectLst/>
                        </a:rPr>
                        <a:t>18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mn-lt"/>
                          <a:ea typeface="+mn-ea"/>
                          <a:cs typeface="+mn-cs"/>
                        </a:rPr>
                        <a:t>18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2633">
                <a:tc gridSpan="6">
                  <a:txBody>
                    <a:bodyPr/>
                    <a:lstStyle/>
                    <a:p>
                      <a:pPr algn="ctr">
                        <a:lnSpc>
                          <a:spcPct val="115000"/>
                        </a:lnSpc>
                        <a:spcAft>
                          <a:spcPts val="0"/>
                        </a:spcAft>
                      </a:pPr>
                      <a:r>
                        <a:rPr lang="ru-RU" sz="1400" dirty="0">
                          <a:solidFill>
                            <a:srgbClr val="FFFF00"/>
                          </a:solidFill>
                          <a:effectLst/>
                        </a:rPr>
                        <a:t>ЖИГАНСК</a:t>
                      </a:r>
                      <a:endParaRPr lang="ru-RU"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2633">
                <a:tc rowSpan="2">
                  <a:txBody>
                    <a:bodyPr/>
                    <a:lstStyle/>
                    <a:p>
                      <a:pPr algn="ctr">
                        <a:lnSpc>
                          <a:spcPct val="115000"/>
                        </a:lnSpc>
                        <a:spcAft>
                          <a:spcPts val="0"/>
                        </a:spcAft>
                      </a:pPr>
                      <a:r>
                        <a:rPr lang="ru-RU" sz="1000" dirty="0">
                          <a:effectLst/>
                        </a:rPr>
                        <a:t>код</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400">
                          <a:effectLst/>
                        </a:rPr>
                        <a:t>ПО</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400" dirty="0">
                          <a:effectLst/>
                        </a:rPr>
                        <a:t>срок обучения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pPr>
                      <a:endParaRPr lang="ru-RU" sz="1400">
                        <a:effectLst/>
                        <a:latin typeface="Calibri" panose="020F0502020204030204" pitchFamily="34" charset="0"/>
                        <a:cs typeface="Times New Roman" panose="02020603050405020304" pitchFamily="18" charset="0"/>
                      </a:endParaRPr>
                    </a:p>
                  </a:txBody>
                  <a:tcPr marL="5212" marR="5212" marT="3475" marB="3475"/>
                </a:tc>
                <a:tc gridSpan="2">
                  <a:txBody>
                    <a:bodyPr/>
                    <a:lstStyle/>
                    <a:p>
                      <a:pPr algn="ctr">
                        <a:lnSpc>
                          <a:spcPct val="115000"/>
                        </a:lnSpc>
                        <a:spcAft>
                          <a:spcPts val="0"/>
                        </a:spcAft>
                      </a:pPr>
                      <a:r>
                        <a:rPr lang="ru-RU" sz="1400" dirty="0">
                          <a:effectLst/>
                        </a:rPr>
                        <a:t>контингент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r>
              <a:tr h="22263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pPr>
                      <a:endParaRPr lang="ru-RU" sz="1400">
                        <a:effectLst/>
                        <a:latin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a:effectLst/>
                        </a:rPr>
                        <a:t>КЦП</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dirty="0">
                          <a:effectLst/>
                        </a:rPr>
                        <a:t>факт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2633">
                <a:tc>
                  <a:txBody>
                    <a:bodyPr/>
                    <a:lstStyle/>
                    <a:p>
                      <a:pPr algn="ctr">
                        <a:lnSpc>
                          <a:spcPct val="115000"/>
                        </a:lnSpc>
                        <a:spcAft>
                          <a:spcPts val="0"/>
                        </a:spcAft>
                      </a:pPr>
                      <a:r>
                        <a:rPr lang="ru-RU" sz="1000">
                          <a:effectLst/>
                        </a:rPr>
                        <a:t>16437</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a:effectLst/>
                        </a:rPr>
                        <a:t>Парикмахер</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a:effectLst/>
                        </a:rPr>
                        <a:t>3 мес</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a:effectLst/>
                        </a:rPr>
                        <a:t>01.09.21-30.11.2021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a:effectLst/>
                        </a:rPr>
                        <a:t>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2633">
                <a:tc>
                  <a:txBody>
                    <a:bodyPr/>
                    <a:lstStyle/>
                    <a:p>
                      <a:pPr algn="ctr">
                        <a:lnSpc>
                          <a:spcPct val="115000"/>
                        </a:lnSpc>
                        <a:spcAft>
                          <a:spcPts val="0"/>
                        </a:spcAft>
                      </a:pPr>
                      <a:r>
                        <a:rPr lang="ru-RU" sz="1000">
                          <a:effectLst/>
                        </a:rPr>
                        <a:t>38343</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a:effectLst/>
                        </a:rPr>
                        <a:t>Сварщик</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a:effectLst/>
                        </a:rPr>
                        <a:t>6 мес</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01.09.21-14.02.2022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nchor="b"/>
                </a:tc>
                <a:tc>
                  <a:txBody>
                    <a:bodyPr/>
                    <a:lstStyle/>
                    <a:p>
                      <a:pPr algn="ctr">
                        <a:lnSpc>
                          <a:spcPct val="115000"/>
                        </a:lnSpc>
                        <a:spcAft>
                          <a:spcPts val="0"/>
                        </a:spcAft>
                      </a:pPr>
                      <a:r>
                        <a:rPr lang="ru-RU" sz="1400">
                          <a:effectLst/>
                        </a:rPr>
                        <a:t>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2633">
                <a:tc>
                  <a:txBody>
                    <a:bodyPr/>
                    <a:lstStyle/>
                    <a:p>
                      <a:pPr algn="ctr">
                        <a:lnSpc>
                          <a:spcPct val="115000"/>
                        </a:lnSpc>
                        <a:spcAft>
                          <a:spcPts val="0"/>
                        </a:spcAft>
                      </a:pPr>
                      <a:r>
                        <a:rPr lang="ru-RU" sz="1000">
                          <a:effectLst/>
                        </a:rPr>
                        <a:t>5460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a:effectLst/>
                        </a:rPr>
                        <a:t>Оленевод</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6 </a:t>
                      </a:r>
                      <a:r>
                        <a:rPr lang="ru-RU" sz="1400" dirty="0" err="1">
                          <a:effectLst/>
                        </a:rPr>
                        <a:t>мес</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01.09.21-14.02.2022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2633">
                <a:tc>
                  <a:txBody>
                    <a:bodyPr/>
                    <a:lstStyle/>
                    <a:p>
                      <a:pPr>
                        <a:lnSpc>
                          <a:spcPct val="115000"/>
                        </a:lnSpc>
                      </a:pPr>
                      <a:endParaRPr lang="ru-RU" sz="1000">
                        <a:effectLst/>
                        <a:latin typeface="Calibri" panose="020F0502020204030204" pitchFamily="34" charset="0"/>
                        <a:cs typeface="Times New Roman" panose="02020603050405020304" pitchFamily="18" charset="0"/>
                      </a:endParaRPr>
                    </a:p>
                  </a:txBody>
                  <a:tcPr marL="5212" marR="5212" marT="3475" marB="3475"/>
                </a:tc>
                <a:tc>
                  <a:txBody>
                    <a:bodyPr/>
                    <a:lstStyle/>
                    <a:p>
                      <a:pPr algn="r">
                        <a:lnSpc>
                          <a:spcPct val="115000"/>
                        </a:lnSpc>
                        <a:spcAft>
                          <a:spcPts val="0"/>
                        </a:spcAft>
                      </a:pPr>
                      <a:r>
                        <a:rPr lang="ru-RU" sz="1400">
                          <a:effectLst/>
                        </a:rPr>
                        <a:t>ИТОГО</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endParaRPr lang="ru-RU"/>
                    </a:p>
                  </a:txBody>
                  <a:tcPr marL="5212" marR="5212" marT="3475" marB="3475"/>
                </a:tc>
                <a:tc>
                  <a:txBody>
                    <a:bodyPr/>
                    <a:lstStyle/>
                    <a:p>
                      <a:pPr>
                        <a:lnSpc>
                          <a:spcPct val="115000"/>
                        </a:lnSpc>
                      </a:pPr>
                      <a:endParaRPr lang="ru-RU" sz="1400">
                        <a:effectLst/>
                        <a:latin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18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18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2633">
                <a:tc>
                  <a:txBody>
                    <a:bodyPr/>
                    <a:lstStyle/>
                    <a:p>
                      <a:pPr>
                        <a:lnSpc>
                          <a:spcPct val="115000"/>
                        </a:lnSpc>
                      </a:pPr>
                      <a:endParaRPr lang="ru-RU" sz="1000">
                        <a:effectLst/>
                        <a:latin typeface="Calibri" panose="020F0502020204030204" pitchFamily="34" charset="0"/>
                        <a:cs typeface="Times New Roman" panose="02020603050405020304" pitchFamily="18" charset="0"/>
                      </a:endParaRPr>
                    </a:p>
                  </a:txBody>
                  <a:tcPr marL="5212" marR="5212" marT="3475" marB="3475"/>
                </a:tc>
                <a:tc>
                  <a:txBody>
                    <a:bodyPr/>
                    <a:lstStyle/>
                    <a:p>
                      <a:pPr algn="r">
                        <a:lnSpc>
                          <a:spcPct val="115000"/>
                        </a:lnSpc>
                        <a:spcAft>
                          <a:spcPts val="0"/>
                        </a:spcAft>
                      </a:pPr>
                      <a:r>
                        <a:rPr lang="ru-RU" sz="1400">
                          <a:effectLst/>
                        </a:rPr>
                        <a:t>ОБЩИЙ ИТОГ</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endParaRPr lang="ru-RU"/>
                    </a:p>
                  </a:txBody>
                  <a:tcPr marL="5212" marR="5212" marT="3475" marB="3475"/>
                </a:tc>
                <a:tc>
                  <a:txBody>
                    <a:bodyPr/>
                    <a:lstStyle/>
                    <a:p>
                      <a:pPr>
                        <a:lnSpc>
                          <a:spcPct val="115000"/>
                        </a:lnSpc>
                      </a:pPr>
                      <a:endParaRPr lang="ru-RU" sz="1400">
                        <a:effectLst/>
                        <a:latin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54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rPr>
                        <a:t>54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033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413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smtClean="0">
                <a:solidFill>
                  <a:srgbClr val="FFCC00"/>
                </a:solidFill>
                <a:latin typeface="Times New Roman" panose="02020603050405020304" pitchFamily="18" charset="0"/>
                <a:cs typeface="Times New Roman" panose="02020603050405020304" pitchFamily="18" charset="0"/>
              </a:rPr>
              <a:t>Результаты итоговой аттестации в 2021 году</a:t>
            </a:r>
            <a:endParaRPr lang="ru-RU" sz="3600" dirty="0">
              <a:solidFill>
                <a:srgbClr val="FFCC00"/>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127410800"/>
              </p:ext>
            </p:extLst>
          </p:nvPr>
        </p:nvGraphicFramePr>
        <p:xfrm>
          <a:off x="1662071" y="1626020"/>
          <a:ext cx="9229247" cy="4913881"/>
        </p:xfrm>
        <a:graphic>
          <a:graphicData uri="http://schemas.openxmlformats.org/drawingml/2006/table">
            <a:tbl>
              <a:tblPr firstRow="1" firstCol="1" bandRow="1">
                <a:tableStyleId>{5C22544A-7EE6-4342-B048-85BDC9FD1C3A}</a:tableStyleId>
              </a:tblPr>
              <a:tblGrid>
                <a:gridCol w="438623"/>
                <a:gridCol w="677526"/>
                <a:gridCol w="544695"/>
                <a:gridCol w="947961"/>
                <a:gridCol w="862913"/>
                <a:gridCol w="898271"/>
                <a:gridCol w="947961"/>
                <a:gridCol w="1150550"/>
                <a:gridCol w="746329"/>
                <a:gridCol w="1150550"/>
                <a:gridCol w="863868"/>
              </a:tblGrid>
              <a:tr h="3332065">
                <a:tc>
                  <a:txBody>
                    <a:bodyPr/>
                    <a:lstStyle/>
                    <a:p>
                      <a:pPr algn="ctr">
                        <a:lnSpc>
                          <a:spcPct val="115000"/>
                        </a:lnSpc>
                        <a:spcAft>
                          <a:spcPts val="1000"/>
                        </a:spcAft>
                      </a:pPr>
                      <a:r>
                        <a:rPr lang="ru-RU" sz="1600" dirty="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tx2">
                        <a:lumMod val="25000"/>
                      </a:schemeClr>
                    </a:solidFill>
                  </a:tcPr>
                </a:tc>
                <a:tc>
                  <a:txBody>
                    <a:bodyPr/>
                    <a:lstStyle/>
                    <a:p>
                      <a:pPr algn="ctr">
                        <a:lnSpc>
                          <a:spcPct val="115000"/>
                        </a:lnSpc>
                        <a:spcAft>
                          <a:spcPts val="1000"/>
                        </a:spcAft>
                      </a:pPr>
                      <a:r>
                        <a:rPr lang="ru-RU" sz="1600" dirty="0">
                          <a:effectLst/>
                          <a:latin typeface="Times New Roman" panose="02020603050405020304" pitchFamily="18" charset="0"/>
                          <a:cs typeface="Times New Roman" panose="02020603050405020304" pitchFamily="18" charset="0"/>
                        </a:rPr>
                        <a:t>Год</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tx2">
                        <a:lumMod val="25000"/>
                      </a:schemeClr>
                    </a:solidFill>
                  </a:tcPr>
                </a:tc>
                <a:tc>
                  <a:txBody>
                    <a:bodyPr/>
                    <a:lstStyle/>
                    <a:p>
                      <a:pPr marL="71755" marR="71755" algn="ctr">
                        <a:lnSpc>
                          <a:spcPct val="115000"/>
                        </a:lnSpc>
                        <a:spcAft>
                          <a:spcPts val="1000"/>
                        </a:spcAft>
                      </a:pPr>
                      <a:r>
                        <a:rPr lang="ru-RU" sz="1600" dirty="0">
                          <a:effectLst/>
                          <a:latin typeface="Times New Roman" panose="02020603050405020304" pitchFamily="18" charset="0"/>
                          <a:cs typeface="Times New Roman" panose="02020603050405020304" pitchFamily="18" charset="0"/>
                        </a:rPr>
                        <a:t>Количество выпускников</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vert="vert270" anchor="ctr">
                    <a:solidFill>
                      <a:schemeClr val="tx2">
                        <a:lumMod val="25000"/>
                      </a:schemeClr>
                    </a:solidFill>
                  </a:tcPr>
                </a:tc>
                <a:tc>
                  <a:txBody>
                    <a:bodyPr/>
                    <a:lstStyle/>
                    <a:p>
                      <a:pPr marL="71755" marR="71755" algn="ctr">
                        <a:lnSpc>
                          <a:spcPct val="115000"/>
                        </a:lnSpc>
                        <a:spcAft>
                          <a:spcPts val="1000"/>
                        </a:spcAft>
                      </a:pPr>
                      <a:r>
                        <a:rPr lang="ru-RU" sz="1600" dirty="0">
                          <a:effectLst/>
                          <a:latin typeface="Times New Roman" panose="02020603050405020304" pitchFamily="18" charset="0"/>
                          <a:cs typeface="Times New Roman" panose="02020603050405020304" pitchFamily="18" charset="0"/>
                        </a:rPr>
                        <a:t>в </a:t>
                      </a:r>
                      <a:r>
                        <a:rPr lang="ru-RU" sz="1600" dirty="0" err="1">
                          <a:effectLst/>
                          <a:latin typeface="Times New Roman" panose="02020603050405020304" pitchFamily="18" charset="0"/>
                          <a:cs typeface="Times New Roman" panose="02020603050405020304" pitchFamily="18" charset="0"/>
                        </a:rPr>
                        <a:t>т.ч</a:t>
                      </a:r>
                      <a:r>
                        <a:rPr lang="ru-RU" sz="1600" dirty="0">
                          <a:effectLst/>
                          <a:latin typeface="Times New Roman" panose="02020603050405020304" pitchFamily="18" charset="0"/>
                          <a:cs typeface="Times New Roman" panose="02020603050405020304" pitchFamily="18" charset="0"/>
                        </a:rPr>
                        <a:t>. количество сдавших </a:t>
                      </a:r>
                      <a:r>
                        <a:rPr lang="ru-RU" sz="1600" dirty="0" smtClean="0">
                          <a:effectLst/>
                          <a:latin typeface="Times New Roman" panose="02020603050405020304" pitchFamily="18" charset="0"/>
                          <a:cs typeface="Times New Roman" panose="02020603050405020304" pitchFamily="18" charset="0"/>
                        </a:rPr>
                        <a:t>ГИА ФГОС/ГИА/ПА, в </a:t>
                      </a:r>
                      <a:r>
                        <a:rPr lang="ru-RU" sz="1600" dirty="0" err="1" smtClean="0">
                          <a:effectLst/>
                          <a:latin typeface="Times New Roman" panose="02020603050405020304" pitchFamily="18" charset="0"/>
                          <a:cs typeface="Times New Roman" panose="02020603050405020304" pitchFamily="18" charset="0"/>
                        </a:rPr>
                        <a:t>т.ч</a:t>
                      </a:r>
                      <a:r>
                        <a:rPr lang="ru-RU" sz="1600" dirty="0" smtClean="0">
                          <a:effectLst/>
                          <a:latin typeface="Times New Roman" panose="02020603050405020304" pitchFamily="18" charset="0"/>
                          <a:cs typeface="Times New Roman" panose="02020603050405020304" pitchFamily="18" charset="0"/>
                        </a:rPr>
                        <a:t>. ДЭ</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vert="vert270" anchor="ctr">
                    <a:solidFill>
                      <a:schemeClr val="tx2">
                        <a:lumMod val="25000"/>
                      </a:schemeClr>
                    </a:solidFill>
                  </a:tcPr>
                </a:tc>
                <a:tc>
                  <a:txBody>
                    <a:bodyPr/>
                    <a:lstStyle/>
                    <a:p>
                      <a:pPr marL="71755" marR="71755" algn="ctr">
                        <a:lnSpc>
                          <a:spcPct val="115000"/>
                        </a:lnSpc>
                        <a:spcAft>
                          <a:spcPts val="1000"/>
                        </a:spcAft>
                      </a:pPr>
                      <a:r>
                        <a:rPr lang="ru-RU" sz="1600" dirty="0">
                          <a:effectLst/>
                          <a:latin typeface="Times New Roman" panose="02020603050405020304" pitchFamily="18" charset="0"/>
                          <a:cs typeface="Times New Roman" panose="02020603050405020304" pitchFamily="18" charset="0"/>
                        </a:rPr>
                        <a:t>% успеваемости</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vert="vert270" anchor="ctr">
                    <a:solidFill>
                      <a:schemeClr val="tx2">
                        <a:lumMod val="25000"/>
                      </a:schemeClr>
                    </a:solidFill>
                  </a:tcPr>
                </a:tc>
                <a:tc>
                  <a:txBody>
                    <a:bodyPr/>
                    <a:lstStyle/>
                    <a:p>
                      <a:pPr marL="71755" marR="71755" algn="ctr">
                        <a:lnSpc>
                          <a:spcPct val="115000"/>
                        </a:lnSpc>
                        <a:spcAft>
                          <a:spcPts val="1000"/>
                        </a:spcAft>
                      </a:pPr>
                      <a:r>
                        <a:rPr lang="ru-RU" sz="1600" dirty="0">
                          <a:effectLst/>
                          <a:latin typeface="Times New Roman" panose="02020603050405020304" pitchFamily="18" charset="0"/>
                          <a:cs typeface="Times New Roman" panose="02020603050405020304" pitchFamily="18" charset="0"/>
                        </a:rPr>
                        <a:t>Количество выпускников сдавших ГИА на «хорошо»</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vert="vert270" anchor="ctr">
                    <a:solidFill>
                      <a:schemeClr val="tx2">
                        <a:lumMod val="25000"/>
                      </a:schemeClr>
                    </a:solidFill>
                  </a:tcPr>
                </a:tc>
                <a:tc>
                  <a:txBody>
                    <a:bodyPr/>
                    <a:lstStyle/>
                    <a:p>
                      <a:pPr marL="71755" marR="71755" algn="ctr">
                        <a:lnSpc>
                          <a:spcPct val="115000"/>
                        </a:lnSpc>
                        <a:spcAft>
                          <a:spcPts val="1000"/>
                        </a:spcAft>
                      </a:pPr>
                      <a:r>
                        <a:rPr lang="ru-RU" sz="1600" dirty="0">
                          <a:effectLst/>
                          <a:latin typeface="Times New Roman" panose="02020603050405020304" pitchFamily="18" charset="0"/>
                          <a:cs typeface="Times New Roman" panose="02020603050405020304" pitchFamily="18" charset="0"/>
                        </a:rPr>
                        <a:t>Количество выпускников сдавших ГИА на «отлично»</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vert="vert270" anchor="ctr">
                    <a:solidFill>
                      <a:schemeClr val="tx2">
                        <a:lumMod val="25000"/>
                      </a:schemeClr>
                    </a:solidFill>
                  </a:tcPr>
                </a:tc>
                <a:tc>
                  <a:txBody>
                    <a:bodyPr/>
                    <a:lstStyle/>
                    <a:p>
                      <a:pPr marL="71755" marR="71755" algn="ctr">
                        <a:lnSpc>
                          <a:spcPct val="115000"/>
                        </a:lnSpc>
                        <a:spcAft>
                          <a:spcPts val="1000"/>
                        </a:spcAft>
                      </a:pPr>
                      <a:r>
                        <a:rPr lang="ru-RU" sz="1600" dirty="0">
                          <a:effectLst/>
                          <a:latin typeface="Times New Roman" panose="02020603050405020304" pitchFamily="18" charset="0"/>
                          <a:cs typeface="Times New Roman" panose="02020603050405020304" pitchFamily="18" charset="0"/>
                        </a:rPr>
                        <a:t>Количество выпускников окончивших с красным дипломом</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vert="vert270" anchor="ctr">
                    <a:solidFill>
                      <a:schemeClr val="tx2">
                        <a:lumMod val="25000"/>
                      </a:schemeClr>
                    </a:solidFill>
                  </a:tcPr>
                </a:tc>
                <a:tc>
                  <a:txBody>
                    <a:bodyPr/>
                    <a:lstStyle/>
                    <a:p>
                      <a:pPr marL="71755" marR="71755" algn="ctr">
                        <a:lnSpc>
                          <a:spcPct val="115000"/>
                        </a:lnSpc>
                        <a:spcAft>
                          <a:spcPts val="1000"/>
                        </a:spcAft>
                      </a:pPr>
                      <a:r>
                        <a:rPr lang="ru-RU" sz="1600" dirty="0">
                          <a:effectLst/>
                          <a:latin typeface="Times New Roman" panose="02020603050405020304" pitchFamily="18" charset="0"/>
                          <a:cs typeface="Times New Roman" panose="02020603050405020304" pitchFamily="18" charset="0"/>
                        </a:rPr>
                        <a:t>% качества ГИА</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vert="vert270" anchor="ctr">
                    <a:solidFill>
                      <a:schemeClr val="tx2">
                        <a:lumMod val="25000"/>
                      </a:schemeClr>
                    </a:solidFill>
                  </a:tcPr>
                </a:tc>
                <a:tc>
                  <a:txBody>
                    <a:bodyPr/>
                    <a:lstStyle/>
                    <a:p>
                      <a:pPr marL="71755" marR="71755" algn="ctr">
                        <a:lnSpc>
                          <a:spcPct val="115000"/>
                        </a:lnSpc>
                        <a:spcAft>
                          <a:spcPts val="1000"/>
                        </a:spcAft>
                      </a:pPr>
                      <a:r>
                        <a:rPr lang="ru-RU" sz="1600" dirty="0">
                          <a:effectLst/>
                          <a:latin typeface="Times New Roman" panose="02020603050405020304" pitchFamily="18" charset="0"/>
                          <a:cs typeface="Times New Roman" panose="02020603050405020304" pitchFamily="18" charset="0"/>
                        </a:rPr>
                        <a:t>Количество выпускников, которым присвоены повышенные разряды</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vert="vert270" anchor="ctr">
                    <a:solidFill>
                      <a:schemeClr val="tx2">
                        <a:lumMod val="25000"/>
                      </a:schemeClr>
                    </a:solidFill>
                  </a:tcPr>
                </a:tc>
                <a:tc>
                  <a:txBody>
                    <a:bodyPr/>
                    <a:lstStyle/>
                    <a:p>
                      <a:pPr marL="71755" marR="71755" algn="ctr">
                        <a:lnSpc>
                          <a:spcPct val="115000"/>
                        </a:lnSpc>
                        <a:spcAft>
                          <a:spcPts val="1000"/>
                        </a:spcAft>
                      </a:pPr>
                      <a:r>
                        <a:rPr lang="ru-RU" sz="1600" dirty="0">
                          <a:effectLst/>
                          <a:latin typeface="Times New Roman" panose="02020603050405020304" pitchFamily="18" charset="0"/>
                          <a:cs typeface="Times New Roman" panose="02020603050405020304" pitchFamily="18" charset="0"/>
                        </a:rPr>
                        <a:t>% от общего количества </a:t>
                      </a:r>
                      <a:r>
                        <a:rPr lang="ru-RU" sz="1600" dirty="0" smtClean="0">
                          <a:effectLst/>
                          <a:latin typeface="Times New Roman" panose="02020603050405020304" pitchFamily="18" charset="0"/>
                          <a:cs typeface="Times New Roman" panose="02020603050405020304" pitchFamily="18" charset="0"/>
                        </a:rPr>
                        <a:t>выпускников с повышенными разрядами</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vert="vert270" anchor="ctr">
                    <a:solidFill>
                      <a:schemeClr val="tx2">
                        <a:lumMod val="25000"/>
                      </a:schemeClr>
                    </a:solidFill>
                  </a:tcPr>
                </a:tc>
              </a:tr>
              <a:tr h="740568">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1</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tx2">
                        <a:lumMod val="25000"/>
                      </a:schemeClr>
                    </a:solidFill>
                  </a:tcPr>
                </a:tc>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2019-2020</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108</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108 (ГИА)</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100%</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57</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14</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7</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70%</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18</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r>
                        <a:rPr lang="ru-RU" sz="1600" dirty="0" smtClean="0">
                          <a:latin typeface="Times New Roman" panose="02020603050405020304" pitchFamily="18" charset="0"/>
                          <a:cs typeface="Times New Roman" panose="02020603050405020304" pitchFamily="18" charset="0"/>
                        </a:rPr>
                        <a:t>17%</a:t>
                      </a:r>
                      <a:endParaRPr lang="ru-RU" sz="1600" dirty="0">
                        <a:latin typeface="Times New Roman" panose="02020603050405020304" pitchFamily="18" charset="0"/>
                        <a:cs typeface="Times New Roman" panose="02020603050405020304" pitchFamily="18" charset="0"/>
                      </a:endParaRPr>
                    </a:p>
                  </a:txBody>
                  <a:tcPr marL="68580" marR="68580" marT="0" marB="0" anchor="ctr"/>
                </a:tc>
              </a:tr>
              <a:tr h="475811">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2</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tx2">
                        <a:lumMod val="25000"/>
                      </a:schemeClr>
                    </a:solidFill>
                  </a:tcPr>
                </a:tc>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2020-2021</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91</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88 (79 –ГИА, 9-ДЭ)</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97%</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40</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13</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3</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58%</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26</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29%</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30" y="97442"/>
            <a:ext cx="11033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17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3210" y="307374"/>
            <a:ext cx="10515600" cy="1325563"/>
          </a:xfrm>
        </p:spPr>
        <p:txBody>
          <a:bodyPr>
            <a:normAutofit/>
          </a:bodyPr>
          <a:lstStyle/>
          <a:p>
            <a:pPr algn="ctr"/>
            <a:r>
              <a:rPr lang="ru-RU" sz="3600" b="1" dirty="0" smtClean="0">
                <a:solidFill>
                  <a:srgbClr val="FFCC00"/>
                </a:solidFill>
                <a:latin typeface="Times New Roman" panose="02020603050405020304" pitchFamily="18" charset="0"/>
                <a:cs typeface="Times New Roman" panose="02020603050405020304" pitchFamily="18" charset="0"/>
              </a:rPr>
              <a:t>Социальная карта обучающихся</a:t>
            </a:r>
            <a:endParaRPr lang="ru-RU" sz="3600" b="1" dirty="0">
              <a:solidFill>
                <a:srgbClr val="FFCC00"/>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948362028"/>
              </p:ext>
            </p:extLst>
          </p:nvPr>
        </p:nvGraphicFramePr>
        <p:xfrm>
          <a:off x="1289787" y="1690688"/>
          <a:ext cx="9952522" cy="4732020"/>
        </p:xfrm>
        <a:graphic>
          <a:graphicData uri="http://schemas.openxmlformats.org/drawingml/2006/table">
            <a:tbl>
              <a:tblPr firstRow="1" firstCol="1" bandRow="1">
                <a:tableStyleId>{5C22544A-7EE6-4342-B048-85BDC9FD1C3A}</a:tableStyleId>
              </a:tblPr>
              <a:tblGrid>
                <a:gridCol w="2526140"/>
                <a:gridCol w="958998"/>
                <a:gridCol w="1505477"/>
                <a:gridCol w="973882"/>
                <a:gridCol w="1724494"/>
                <a:gridCol w="1371515"/>
                <a:gridCol w="892016"/>
              </a:tblGrid>
              <a:tr h="1144079">
                <a:tc>
                  <a:txBody>
                    <a:bodyPr/>
                    <a:lstStyle/>
                    <a:p>
                      <a:pPr algn="just">
                        <a:lnSpc>
                          <a:spcPct val="115000"/>
                        </a:lnSpc>
                        <a:spcAft>
                          <a:spcPts val="0"/>
                        </a:spcAft>
                      </a:pPr>
                      <a:r>
                        <a:rPr lang="ru-RU" sz="18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800" dirty="0">
                          <a:effectLst/>
                        </a:rPr>
                        <a:t>ВСЕГО обучающихся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800">
                          <a:effectLst/>
                        </a:rPr>
                        <a:t>Несовершеннолетние</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800" dirty="0">
                          <a:effectLst/>
                        </a:rPr>
                        <a:t>Сироты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800" dirty="0">
                          <a:effectLst/>
                        </a:rPr>
                        <a:t>Обучающиеся с инвалидностью</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800" dirty="0">
                          <a:effectLst/>
                        </a:rPr>
                        <a:t>Обучающиеся из малообеспеченных семей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800" dirty="0">
                          <a:effectLst/>
                        </a:rPr>
                        <a:t>Из числа КМНС</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r>
              <a:tr h="572040">
                <a:tc>
                  <a:txBody>
                    <a:bodyPr/>
                    <a:lstStyle/>
                    <a:p>
                      <a:pPr algn="just">
                        <a:lnSpc>
                          <a:spcPct val="115000"/>
                        </a:lnSpc>
                        <a:spcAft>
                          <a:spcPts val="0"/>
                        </a:spcAft>
                      </a:pPr>
                      <a:r>
                        <a:rPr lang="ru-RU" sz="1800" dirty="0">
                          <a:effectLst/>
                        </a:rPr>
                        <a:t>2 полугодие 2020-2021 учебного года в </a:t>
                      </a:r>
                      <a:r>
                        <a:rPr lang="ru-RU" sz="1800" dirty="0" err="1">
                          <a:effectLst/>
                        </a:rPr>
                        <a:t>т.ч</a:t>
                      </a:r>
                      <a:r>
                        <a:rPr lang="ru-RU" sz="1800" dirty="0">
                          <a:effectLst/>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800">
                          <a:effectLst/>
                        </a:rPr>
                        <a:t>143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19</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9</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dirty="0">
                          <a:effectLst/>
                        </a:rPr>
                        <a:t>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64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42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6020">
                <a:tc>
                  <a:txBody>
                    <a:bodyPr/>
                    <a:lstStyle/>
                    <a:p>
                      <a:pPr algn="ctr">
                        <a:lnSpc>
                          <a:spcPct val="115000"/>
                        </a:lnSpc>
                        <a:spcAft>
                          <a:spcPts val="0"/>
                        </a:spcAft>
                      </a:pPr>
                      <a:r>
                        <a:rPr lang="ru-RU" sz="1800" dirty="0">
                          <a:effectLst/>
                        </a:rPr>
                        <a:t>п. Тикси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ru-RU" sz="1800">
                          <a:effectLst/>
                        </a:rPr>
                        <a:t>50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14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11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6020">
                <a:tc>
                  <a:txBody>
                    <a:bodyPr/>
                    <a:lstStyle/>
                    <a:p>
                      <a:pPr algn="ctr">
                        <a:lnSpc>
                          <a:spcPct val="115000"/>
                        </a:lnSpc>
                        <a:spcAft>
                          <a:spcPts val="0"/>
                        </a:spcAft>
                      </a:pPr>
                      <a:r>
                        <a:rPr lang="ru-RU" sz="1800" dirty="0">
                          <a:effectLst/>
                        </a:rPr>
                        <a:t>ВСП</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ru-RU" sz="1800">
                          <a:effectLst/>
                        </a:rPr>
                        <a:t>60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11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30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6020">
                <a:tc>
                  <a:txBody>
                    <a:bodyPr/>
                    <a:lstStyle/>
                    <a:p>
                      <a:pPr algn="ctr">
                        <a:lnSpc>
                          <a:spcPct val="115000"/>
                        </a:lnSpc>
                        <a:spcAft>
                          <a:spcPts val="0"/>
                        </a:spcAft>
                      </a:pPr>
                      <a:r>
                        <a:rPr lang="ru-RU" sz="1800" dirty="0">
                          <a:effectLst/>
                        </a:rPr>
                        <a:t>ЖСП</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ru-RU" sz="1800">
                          <a:effectLst/>
                        </a:rPr>
                        <a:t>33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20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24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72040">
                <a:tc>
                  <a:txBody>
                    <a:bodyPr/>
                    <a:lstStyle/>
                    <a:p>
                      <a:pPr>
                        <a:lnSpc>
                          <a:spcPct val="115000"/>
                        </a:lnSpc>
                        <a:spcAft>
                          <a:spcPts val="0"/>
                        </a:spcAft>
                      </a:pPr>
                      <a:r>
                        <a:rPr lang="ru-RU" sz="1800" dirty="0">
                          <a:effectLst/>
                        </a:rPr>
                        <a:t>1 полугодие 2021-2022 учебного года в </a:t>
                      </a:r>
                      <a:r>
                        <a:rPr lang="ru-RU" sz="1800" dirty="0" err="1">
                          <a:effectLst/>
                        </a:rPr>
                        <a:t>т.ч</a:t>
                      </a:r>
                      <a:r>
                        <a:rPr lang="ru-RU" sz="1800" dirty="0">
                          <a:effectLst/>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ru-RU" sz="1800">
                          <a:effectLst/>
                        </a:rPr>
                        <a:t>130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23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13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42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64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6020">
                <a:tc>
                  <a:txBody>
                    <a:bodyPr/>
                    <a:lstStyle/>
                    <a:p>
                      <a:pPr algn="ctr">
                        <a:lnSpc>
                          <a:spcPct val="115000"/>
                        </a:lnSpc>
                        <a:spcAft>
                          <a:spcPts val="0"/>
                        </a:spcAft>
                      </a:pPr>
                      <a:r>
                        <a:rPr lang="ru-RU" sz="1800" dirty="0">
                          <a:effectLst/>
                        </a:rPr>
                        <a:t>п. Тикси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ru-RU" sz="1800">
                          <a:effectLst/>
                        </a:rPr>
                        <a:t>36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6020">
                <a:tc>
                  <a:txBody>
                    <a:bodyPr/>
                    <a:lstStyle/>
                    <a:p>
                      <a:pPr algn="ctr">
                        <a:lnSpc>
                          <a:spcPct val="115000"/>
                        </a:lnSpc>
                        <a:spcAft>
                          <a:spcPts val="0"/>
                        </a:spcAft>
                      </a:pPr>
                      <a:r>
                        <a:rPr lang="ru-RU" sz="1800" dirty="0">
                          <a:effectLst/>
                        </a:rPr>
                        <a:t>ВСП</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ru-RU" sz="1800">
                          <a:effectLst/>
                        </a:rPr>
                        <a:t>58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12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13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6020">
                <a:tc>
                  <a:txBody>
                    <a:bodyPr/>
                    <a:lstStyle/>
                    <a:p>
                      <a:pPr algn="ctr">
                        <a:lnSpc>
                          <a:spcPct val="115000"/>
                        </a:lnSpc>
                        <a:spcAft>
                          <a:spcPts val="0"/>
                        </a:spcAft>
                      </a:pPr>
                      <a:r>
                        <a:rPr lang="ru-RU" sz="1800" dirty="0">
                          <a:effectLst/>
                        </a:rPr>
                        <a:t>ЖСП</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ru-RU" sz="1800">
                          <a:effectLst/>
                        </a:rPr>
                        <a:t>36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a:effectLst/>
                        </a:rPr>
                        <a:t>21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dirty="0">
                          <a:effectLst/>
                        </a:rPr>
                        <a:t>27</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75" y="118689"/>
            <a:ext cx="1488416" cy="125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750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0552" y="218485"/>
            <a:ext cx="10515600" cy="460525"/>
          </a:xfrm>
        </p:spPr>
        <p:txBody>
          <a:bodyPr>
            <a:normAutofit fontScale="90000"/>
          </a:bodyPr>
          <a:lstStyle/>
          <a:p>
            <a:pPr algn="ctr"/>
            <a:r>
              <a:rPr lang="ru-RU" b="1" dirty="0" smtClean="0">
                <a:solidFill>
                  <a:srgbClr val="FFCC00"/>
                </a:solidFill>
              </a:rPr>
              <a:t>Трудоустройство выпускников</a:t>
            </a:r>
            <a:endParaRPr lang="ru-RU" b="1" dirty="0">
              <a:solidFill>
                <a:srgbClr val="FFCC00"/>
              </a:solidFill>
            </a:endParaRPr>
          </a:p>
        </p:txBody>
      </p:sp>
      <p:sp>
        <p:nvSpPr>
          <p:cNvPr id="3" name="Объект 2"/>
          <p:cNvSpPr>
            <a:spLocks noGrp="1"/>
          </p:cNvSpPr>
          <p:nvPr>
            <p:ph idx="1"/>
          </p:nvPr>
        </p:nvSpPr>
        <p:spPr>
          <a:xfrm>
            <a:off x="192503" y="1041658"/>
            <a:ext cx="11694695" cy="664143"/>
          </a:xfrm>
        </p:spPr>
        <p:txBody>
          <a:bodyPr/>
          <a:lstStyle/>
          <a:p>
            <a:pPr marL="0" indent="0" algn="just">
              <a:buNone/>
            </a:pPr>
            <a:r>
              <a:rPr lang="ru-RU" sz="2000" dirty="0" smtClean="0"/>
              <a:t>	</a:t>
            </a:r>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2021 году в ЦПРКА количество выпускников </a:t>
            </a:r>
            <a:r>
              <a:rPr lang="ru-RU" sz="2000" dirty="0" smtClean="0">
                <a:latin typeface="Times New Roman" panose="02020603050405020304" pitchFamily="18" charset="0"/>
                <a:cs typeface="Times New Roman" panose="02020603050405020304" pitchFamily="18" charset="0"/>
              </a:rPr>
              <a:t>составило </a:t>
            </a:r>
            <a:r>
              <a:rPr lang="ru-RU" sz="2000" dirty="0">
                <a:latin typeface="Times New Roman" panose="02020603050405020304" pitchFamily="18" charset="0"/>
                <a:cs typeface="Times New Roman" panose="02020603050405020304" pitchFamily="18" charset="0"/>
              </a:rPr>
              <a:t>– </a:t>
            </a:r>
            <a:r>
              <a:rPr lang="ru-RU" sz="2000" dirty="0" smtClean="0">
                <a:solidFill>
                  <a:srgbClr val="FFCC00"/>
                </a:solidFill>
                <a:latin typeface="Times New Roman" panose="02020603050405020304" pitchFamily="18" charset="0"/>
                <a:cs typeface="Times New Roman" panose="02020603050405020304" pitchFamily="18" charset="0"/>
              </a:rPr>
              <a:t>88 </a:t>
            </a:r>
            <a:r>
              <a:rPr lang="ru-RU" sz="2000" dirty="0">
                <a:solidFill>
                  <a:srgbClr val="FFCC00"/>
                </a:solidFill>
                <a:latin typeface="Times New Roman" panose="02020603050405020304" pitchFamily="18" charset="0"/>
                <a:cs typeface="Times New Roman" panose="02020603050405020304" pitchFamily="18" charset="0"/>
              </a:rPr>
              <a:t>человек</a:t>
            </a:r>
            <a:r>
              <a:rPr lang="ru-RU" sz="2000" dirty="0">
                <a:latin typeface="Times New Roman" panose="02020603050405020304" pitchFamily="18" charset="0"/>
                <a:cs typeface="Times New Roman" panose="02020603050405020304" pitchFamily="18" charset="0"/>
              </a:rPr>
              <a:t>. Доля трудоустроенных по состоянию на 01 января 2022 года составила </a:t>
            </a:r>
            <a:r>
              <a:rPr lang="ru-RU" sz="2000" dirty="0">
                <a:solidFill>
                  <a:srgbClr val="FFCC00"/>
                </a:solidFill>
                <a:latin typeface="Times New Roman" panose="02020603050405020304" pitchFamily="18" charset="0"/>
                <a:cs typeface="Times New Roman" panose="02020603050405020304" pitchFamily="18" charset="0"/>
              </a:rPr>
              <a:t>54,2%. </a:t>
            </a:r>
            <a:r>
              <a:rPr lang="ru-RU" sz="2000" dirty="0">
                <a:latin typeface="Times New Roman" panose="02020603050405020304" pitchFamily="18" charset="0"/>
                <a:cs typeface="Times New Roman" panose="02020603050405020304" pitchFamily="18" charset="0"/>
              </a:rPr>
              <a:t>Доля трудоустроенных по специальности – </a:t>
            </a:r>
            <a:r>
              <a:rPr lang="ru-RU" sz="2000" dirty="0">
                <a:solidFill>
                  <a:srgbClr val="FFCC00"/>
                </a:solidFill>
                <a:latin typeface="Times New Roman" panose="02020603050405020304" pitchFamily="18" charset="0"/>
                <a:cs typeface="Times New Roman" panose="02020603050405020304" pitchFamily="18" charset="0"/>
              </a:rPr>
              <a:t>25</a:t>
            </a:r>
            <a:r>
              <a:rPr lang="ru-RU" sz="2000" dirty="0" smtClean="0">
                <a:solidFill>
                  <a:srgbClr val="FFCC00"/>
                </a:solidFill>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p:txBody>
      </p:sp>
      <p:graphicFrame>
        <p:nvGraphicFramePr>
          <p:cNvPr id="7" name="Диаграмма 6"/>
          <p:cNvGraphicFramePr/>
          <p:nvPr>
            <p:extLst>
              <p:ext uri="{D42A27DB-BD31-4B8C-83A1-F6EECF244321}">
                <p14:modId xmlns:p14="http://schemas.microsoft.com/office/powerpoint/2010/main" val="2818537552"/>
              </p:ext>
            </p:extLst>
          </p:nvPr>
        </p:nvGraphicFramePr>
        <p:xfrm>
          <a:off x="6208295" y="1705802"/>
          <a:ext cx="5678903" cy="30319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Диаграмма 10"/>
          <p:cNvGraphicFramePr/>
          <p:nvPr>
            <p:extLst>
              <p:ext uri="{D42A27DB-BD31-4B8C-83A1-F6EECF244321}">
                <p14:modId xmlns:p14="http://schemas.microsoft.com/office/powerpoint/2010/main" val="1033910595"/>
              </p:ext>
            </p:extLst>
          </p:nvPr>
        </p:nvGraphicFramePr>
        <p:xfrm>
          <a:off x="1213854" y="1730078"/>
          <a:ext cx="3435149" cy="3214837"/>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a:xfrm>
            <a:off x="458803" y="4809736"/>
            <a:ext cx="11428395" cy="1813317"/>
          </a:xfrm>
          <a:prstGeom prst="rect">
            <a:avLst/>
          </a:prstGeom>
        </p:spPr>
        <p:txBody>
          <a:bodyPr wrap="square">
            <a:spAutoFit/>
          </a:bodyPr>
          <a:lstStyle/>
          <a:p>
            <a:pPr algn="just">
              <a:lnSpc>
                <a:spcPct val="115000"/>
              </a:lnSpc>
              <a:spcAft>
                <a:spcPts val="10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В </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2021 года начал свою работу </a:t>
            </a:r>
            <a:r>
              <a:rPr lang="ru-RU" dirty="0" smtClean="0">
                <a:solidFill>
                  <a:srgbClr val="FFCC00"/>
                </a:solidFill>
                <a:effectLst/>
                <a:latin typeface="Times New Roman" panose="02020603050405020304" pitchFamily="18" charset="0"/>
                <a:ea typeface="Calibri" panose="020F0502020204030204" pitchFamily="34" charset="0"/>
                <a:cs typeface="Times New Roman" panose="02020603050405020304" pitchFamily="18" charset="0"/>
              </a:rPr>
              <a:t>Центр содействия трудоустройству выпускников </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ГБПОУ РС(Я) «ЦПРКА</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r>
              <a:rPr lang="ru-RU" b="1" u="sng" dirty="0" smtClean="0">
                <a:effectLst/>
                <a:latin typeface="Times New Roman" panose="02020603050405020304" pitchFamily="18" charset="0"/>
                <a:ea typeface="Calibri" panose="020F0502020204030204" pitchFamily="34" charset="0"/>
                <a:cs typeface="Times New Roman" panose="02020603050405020304" pitchFamily="18" charset="0"/>
              </a:rPr>
              <a:t>Цель работы Центра: </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обеспечение содействия в трудоустройстве, путем адресной поддержки каждому обучающемуся, выпускнику ЦПРКА, в том числе выпускников с инвалидностью и ОВЗ. В рамках деятельности Центра, заключено соглашение о сотрудничестве с ГКУ РС(Я) «Центр занятости населения Республики Саха (Якутия).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261" y="192664"/>
            <a:ext cx="11033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39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93110"/>
            <a:ext cx="10515600" cy="639810"/>
          </a:xfrm>
        </p:spPr>
        <p:txBody>
          <a:bodyPr>
            <a:normAutofit/>
          </a:bodyPr>
          <a:lstStyle/>
          <a:p>
            <a:pPr algn="ctr"/>
            <a:r>
              <a:rPr lang="ru-RU" sz="3200" dirty="0">
                <a:solidFill>
                  <a:srgbClr val="FFC000"/>
                </a:solidFill>
                <a:latin typeface="Times New Roman" panose="02020603050405020304" pitchFamily="18" charset="0"/>
                <a:cs typeface="Times New Roman" panose="02020603050405020304" pitchFamily="18" charset="0"/>
              </a:rPr>
              <a:t>Выполнения плана государственного задания за </a:t>
            </a:r>
            <a:r>
              <a:rPr lang="ru-RU" sz="3200" dirty="0" smtClean="0">
                <a:solidFill>
                  <a:srgbClr val="FFC000"/>
                </a:solidFill>
                <a:latin typeface="Times New Roman" panose="02020603050405020304" pitchFamily="18" charset="0"/>
                <a:cs typeface="Times New Roman" panose="02020603050405020304" pitchFamily="18" charset="0"/>
              </a:rPr>
              <a:t>2021 </a:t>
            </a:r>
            <a:r>
              <a:rPr lang="ru-RU" sz="3200" dirty="0">
                <a:solidFill>
                  <a:srgbClr val="FFC000"/>
                </a:solidFill>
                <a:latin typeface="Times New Roman" panose="02020603050405020304" pitchFamily="18" charset="0"/>
                <a:cs typeface="Times New Roman" panose="02020603050405020304" pitchFamily="18" charset="0"/>
              </a:rPr>
              <a:t>год </a:t>
            </a:r>
            <a:endParaRPr lang="ru-RU" sz="3200" dirty="0">
              <a:solidFill>
                <a:srgbClr val="FFC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36841759"/>
              </p:ext>
            </p:extLst>
          </p:nvPr>
        </p:nvGraphicFramePr>
        <p:xfrm>
          <a:off x="838200" y="905348"/>
          <a:ext cx="11021841" cy="5470576"/>
        </p:xfrm>
        <a:graphic>
          <a:graphicData uri="http://schemas.openxmlformats.org/drawingml/2006/table">
            <a:tbl>
              <a:tblPr firstRow="1" firstCol="1" bandRow="1">
                <a:tableStyleId>{5C22544A-7EE6-4342-B048-85BDC9FD1C3A}</a:tableStyleId>
              </a:tblPr>
              <a:tblGrid>
                <a:gridCol w="1280311"/>
                <a:gridCol w="1077362"/>
                <a:gridCol w="2196064"/>
                <a:gridCol w="1867930"/>
                <a:gridCol w="1757121"/>
                <a:gridCol w="1047940"/>
                <a:gridCol w="979344"/>
                <a:gridCol w="815769"/>
              </a:tblGrid>
              <a:tr h="1045199">
                <a:tc rowSpan="6">
                  <a:txBody>
                    <a:bodyPr/>
                    <a:lstStyle/>
                    <a:p>
                      <a:pPr algn="ctr">
                        <a:lnSpc>
                          <a:spcPct val="115000"/>
                        </a:lnSpc>
                        <a:spcAft>
                          <a:spcPts val="0"/>
                        </a:spcAft>
                      </a:pPr>
                      <a:r>
                        <a:rPr lang="ru-RU" sz="1400" dirty="0">
                          <a:effectLst/>
                        </a:rPr>
                        <a:t>ГБПОУ РС(Я)  "Центр подготовки рабочих кадров "Арктика"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tc>
                <a:tc rowSpan="2">
                  <a:txBody>
                    <a:bodyPr/>
                    <a:lstStyle/>
                    <a:p>
                      <a:pPr algn="ctr">
                        <a:lnSpc>
                          <a:spcPct val="115000"/>
                        </a:lnSpc>
                        <a:spcAft>
                          <a:spcPts val="0"/>
                        </a:spcAft>
                      </a:pPr>
                      <a:r>
                        <a:rPr lang="ru-RU" sz="1400" dirty="0">
                          <a:effectLst/>
                        </a:rPr>
                        <a:t>Услуга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rowSpan="2">
                  <a:txBody>
                    <a:bodyPr/>
                    <a:lstStyle/>
                    <a:p>
                      <a:pPr algn="ctr">
                        <a:lnSpc>
                          <a:spcPct val="115000"/>
                        </a:lnSpc>
                        <a:spcAft>
                          <a:spcPts val="0"/>
                        </a:spcAft>
                      </a:pPr>
                      <a:r>
                        <a:rPr lang="ru-RU" sz="1400" dirty="0">
                          <a:effectLst/>
                        </a:rPr>
                        <a:t>Реализация основных профессиональных образовательных программ среднего профессионального образования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gn="ctr">
                        <a:lnSpc>
                          <a:spcPct val="115000"/>
                        </a:lnSpc>
                        <a:spcAft>
                          <a:spcPts val="0"/>
                        </a:spcAft>
                      </a:pPr>
                      <a:r>
                        <a:rPr lang="ru-RU" sz="1400">
                          <a:effectLst/>
                        </a:rPr>
                        <a:t>по программам подготовки квалифицированных рабочих, служащих</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gn="ctr">
                        <a:lnSpc>
                          <a:spcPct val="115000"/>
                        </a:lnSpc>
                        <a:spcAft>
                          <a:spcPts val="0"/>
                        </a:spcAft>
                      </a:pPr>
                      <a:r>
                        <a:rPr lang="ru-RU" sz="1400">
                          <a:effectLst/>
                        </a:rPr>
                        <a:t>Среднегодовое число обучающихся, человек</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a:effectLst/>
                        </a:rPr>
                        <a:t>122,7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a:effectLst/>
                        </a:rPr>
                        <a:t>122,2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gn="ctr">
                        <a:lnSpc>
                          <a:spcPct val="115000"/>
                        </a:lnSpc>
                        <a:spcAft>
                          <a:spcPts val="0"/>
                        </a:spcAft>
                      </a:pPr>
                      <a:r>
                        <a:rPr lang="ru-RU" sz="1400">
                          <a:effectLst/>
                        </a:rPr>
                        <a:t>99,5%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r>
              <a:tr h="78389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400" dirty="0">
                          <a:effectLst/>
                        </a:rPr>
                        <a:t>Итого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gn="ctr">
                        <a:lnSpc>
                          <a:spcPct val="115000"/>
                        </a:lnSpc>
                        <a:spcAft>
                          <a:spcPts val="0"/>
                        </a:spcAft>
                      </a:pPr>
                      <a:r>
                        <a:rPr lang="ru-RU" sz="1400" dirty="0">
                          <a:effectLst/>
                        </a:rPr>
                        <a:t>Среднегодовое число обучающихся, человек</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dirty="0">
                          <a:effectLst/>
                        </a:rPr>
                        <a:t>122,7</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dirty="0">
                          <a:effectLst/>
                        </a:rPr>
                        <a:t>122,2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gn="ctr">
                        <a:lnSpc>
                          <a:spcPct val="115000"/>
                        </a:lnSpc>
                        <a:spcAft>
                          <a:spcPts val="0"/>
                        </a:spcAft>
                      </a:pPr>
                      <a:r>
                        <a:rPr lang="ru-RU" sz="1400" dirty="0">
                          <a:effectLst/>
                        </a:rPr>
                        <a:t>99,5%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r>
              <a:tr h="832619">
                <a:tc vMerge="1">
                  <a:txBody>
                    <a:bodyPr/>
                    <a:lstStyle/>
                    <a:p>
                      <a:endParaRPr lang="ru-RU"/>
                    </a:p>
                  </a:txBody>
                  <a:tcPr/>
                </a:tc>
                <a:tc>
                  <a:txBody>
                    <a:bodyPr/>
                    <a:lstStyle/>
                    <a:p>
                      <a:pPr algn="ctr">
                        <a:lnSpc>
                          <a:spcPct val="115000"/>
                        </a:lnSpc>
                        <a:spcAft>
                          <a:spcPts val="0"/>
                        </a:spcAft>
                      </a:pPr>
                      <a:r>
                        <a:rPr lang="ru-RU" sz="1400">
                          <a:effectLst/>
                        </a:rPr>
                        <a:t>Услуга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gridSpan="2">
                  <a:txBody>
                    <a:bodyPr/>
                    <a:lstStyle/>
                    <a:p>
                      <a:pPr algn="ctr">
                        <a:lnSpc>
                          <a:spcPct val="115000"/>
                        </a:lnSpc>
                        <a:spcAft>
                          <a:spcPts val="0"/>
                        </a:spcAft>
                      </a:pPr>
                      <a:r>
                        <a:rPr lang="ru-RU" sz="1400" dirty="0">
                          <a:effectLst/>
                        </a:rPr>
                        <a:t>Реализация дополнительных общеразвивающих программ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hMerge="1">
                  <a:txBody>
                    <a:bodyPr/>
                    <a:lstStyle/>
                    <a:p>
                      <a:endParaRPr lang="ru-RU"/>
                    </a:p>
                  </a:txBody>
                  <a:tcPr/>
                </a:tc>
                <a:tc>
                  <a:txBody>
                    <a:bodyPr/>
                    <a:lstStyle/>
                    <a:p>
                      <a:pPr algn="ctr">
                        <a:lnSpc>
                          <a:spcPct val="115000"/>
                        </a:lnSpc>
                        <a:spcAft>
                          <a:spcPts val="0"/>
                        </a:spcAft>
                      </a:pPr>
                      <a:r>
                        <a:rPr lang="ru-RU" sz="1400">
                          <a:effectLst/>
                        </a:rPr>
                        <a:t>Количество человеко-часов, человеко-час</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a:effectLst/>
                        </a:rPr>
                        <a:t>20430,00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a:effectLst/>
                        </a:rPr>
                        <a:t>20523,00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gn="ctr">
                        <a:lnSpc>
                          <a:spcPct val="115000"/>
                        </a:lnSpc>
                        <a:spcAft>
                          <a:spcPts val="0"/>
                        </a:spcAft>
                      </a:pPr>
                      <a:r>
                        <a:rPr lang="ru-RU" sz="1400">
                          <a:effectLst/>
                        </a:rPr>
                        <a:t>100,4%</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r>
              <a:tr h="1306499">
                <a:tc vMerge="1">
                  <a:txBody>
                    <a:bodyPr/>
                    <a:lstStyle/>
                    <a:p>
                      <a:endParaRPr lang="ru-RU"/>
                    </a:p>
                  </a:txBody>
                  <a:tcPr/>
                </a:tc>
                <a:tc>
                  <a:txBody>
                    <a:bodyPr/>
                    <a:lstStyle/>
                    <a:p>
                      <a:pPr algn="ctr">
                        <a:lnSpc>
                          <a:spcPct val="115000"/>
                        </a:lnSpc>
                        <a:spcAft>
                          <a:spcPts val="0"/>
                        </a:spcAft>
                      </a:pPr>
                      <a:r>
                        <a:rPr lang="ru-RU" sz="1400">
                          <a:effectLst/>
                        </a:rPr>
                        <a:t>Услуга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gridSpan="2">
                  <a:txBody>
                    <a:bodyPr/>
                    <a:lstStyle/>
                    <a:p>
                      <a:pPr algn="ctr">
                        <a:lnSpc>
                          <a:spcPct val="115000"/>
                        </a:lnSpc>
                        <a:spcAft>
                          <a:spcPts val="0"/>
                        </a:spcAft>
                      </a:pPr>
                      <a:r>
                        <a:rPr lang="ru-RU" sz="1400" dirty="0">
                          <a:effectLst/>
                        </a:rPr>
                        <a:t>Реализация основных профессиональных образовательных программ профессионального обучения - программ профессиональной подготовки по профессиям рабочих,  должностям служащих</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hMerge="1">
                  <a:txBody>
                    <a:bodyPr/>
                    <a:lstStyle/>
                    <a:p>
                      <a:endParaRPr lang="ru-RU"/>
                    </a:p>
                  </a:txBody>
                  <a:tcPr/>
                </a:tc>
                <a:tc>
                  <a:txBody>
                    <a:bodyPr/>
                    <a:lstStyle/>
                    <a:p>
                      <a:pPr algn="ctr">
                        <a:lnSpc>
                          <a:spcPct val="115000"/>
                        </a:lnSpc>
                        <a:spcAft>
                          <a:spcPts val="0"/>
                        </a:spcAft>
                      </a:pPr>
                      <a:r>
                        <a:rPr lang="ru-RU" sz="1400" dirty="0">
                          <a:effectLst/>
                        </a:rPr>
                        <a:t>Количество человеко-часов, человеко-час</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dirty="0">
                          <a:effectLst/>
                        </a:rPr>
                        <a:t>3230,00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a:effectLst/>
                        </a:rPr>
                        <a:t>3230,0%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gn="ctr">
                        <a:lnSpc>
                          <a:spcPct val="115000"/>
                        </a:lnSpc>
                        <a:spcAft>
                          <a:spcPts val="0"/>
                        </a:spcAft>
                      </a:pPr>
                      <a:r>
                        <a:rPr lang="ru-RU" sz="1400">
                          <a:effectLst/>
                        </a:rPr>
                        <a:t>100%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r>
              <a:tr h="751180">
                <a:tc vMerge="1">
                  <a:txBody>
                    <a:bodyPr/>
                    <a:lstStyle/>
                    <a:p>
                      <a:endParaRPr lang="ru-RU"/>
                    </a:p>
                  </a:txBody>
                  <a:tcPr/>
                </a:tc>
                <a:tc>
                  <a:txBody>
                    <a:bodyPr/>
                    <a:lstStyle/>
                    <a:p>
                      <a:pPr algn="ctr">
                        <a:lnSpc>
                          <a:spcPct val="115000"/>
                        </a:lnSpc>
                        <a:spcAft>
                          <a:spcPts val="0"/>
                        </a:spcAft>
                      </a:pPr>
                      <a:r>
                        <a:rPr lang="ru-RU" sz="1400">
                          <a:effectLst/>
                        </a:rPr>
                        <a:t>Работа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gridSpan="2">
                  <a:txBody>
                    <a:bodyPr/>
                    <a:lstStyle/>
                    <a:p>
                      <a:pPr algn="ctr">
                        <a:lnSpc>
                          <a:spcPct val="115000"/>
                        </a:lnSpc>
                        <a:spcAft>
                          <a:spcPts val="0"/>
                        </a:spcAft>
                      </a:pPr>
                      <a:r>
                        <a:rPr lang="ru-RU" sz="1400">
                          <a:effectLst/>
                        </a:rPr>
                        <a:t>Обеспечение жилыми помещениями в общежитиях</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hMerge="1">
                  <a:txBody>
                    <a:bodyPr/>
                    <a:lstStyle/>
                    <a:p>
                      <a:endParaRPr lang="ru-RU"/>
                    </a:p>
                  </a:txBody>
                  <a:tcPr/>
                </a:tc>
                <a:tc>
                  <a:txBody>
                    <a:bodyPr/>
                    <a:lstStyle/>
                    <a:p>
                      <a:pPr algn="ctr">
                        <a:lnSpc>
                          <a:spcPct val="115000"/>
                        </a:lnSpc>
                        <a:spcAft>
                          <a:spcPts val="0"/>
                        </a:spcAft>
                      </a:pPr>
                      <a:r>
                        <a:rPr lang="ru-RU" sz="1400">
                          <a:effectLst/>
                        </a:rPr>
                        <a:t>Число обучающихся, человек</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dirty="0">
                          <a:effectLst/>
                        </a:rPr>
                        <a:t>33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a:effectLst/>
                        </a:rPr>
                        <a:t>24</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gn="ctr">
                        <a:lnSpc>
                          <a:spcPct val="115000"/>
                        </a:lnSpc>
                        <a:spcAft>
                          <a:spcPts val="0"/>
                        </a:spcAft>
                      </a:pPr>
                      <a:r>
                        <a:rPr lang="ru-RU" sz="1400">
                          <a:effectLst/>
                        </a:rPr>
                        <a:t>72,7%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r>
              <a:tr h="751180">
                <a:tc vMerge="1">
                  <a:txBody>
                    <a:bodyPr/>
                    <a:lstStyle/>
                    <a:p>
                      <a:endParaRPr lang="ru-RU"/>
                    </a:p>
                  </a:txBody>
                  <a:tcPr/>
                </a:tc>
                <a:tc>
                  <a:txBody>
                    <a:bodyPr/>
                    <a:lstStyle/>
                    <a:p>
                      <a:pPr algn="ctr">
                        <a:lnSpc>
                          <a:spcPct val="115000"/>
                        </a:lnSpc>
                        <a:spcAft>
                          <a:spcPts val="0"/>
                        </a:spcAft>
                      </a:pPr>
                      <a:r>
                        <a:rPr lang="ru-RU" sz="1400">
                          <a:effectLst/>
                        </a:rPr>
                        <a:t>Работа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gridSpan="2">
                  <a:txBody>
                    <a:bodyPr/>
                    <a:lstStyle/>
                    <a:p>
                      <a:pPr algn="ctr">
                        <a:lnSpc>
                          <a:spcPct val="115000"/>
                        </a:lnSpc>
                        <a:spcAft>
                          <a:spcPts val="0"/>
                        </a:spcAft>
                      </a:pPr>
                      <a:r>
                        <a:rPr lang="ru-RU" sz="1400">
                          <a:effectLst/>
                        </a:rPr>
                        <a:t>Организация питания обучающихся</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tc>
                <a:tc hMerge="1">
                  <a:txBody>
                    <a:bodyPr/>
                    <a:lstStyle/>
                    <a:p>
                      <a:endParaRPr lang="ru-RU"/>
                    </a:p>
                  </a:txBody>
                  <a:tcPr/>
                </a:tc>
                <a:tc>
                  <a:txBody>
                    <a:bodyPr/>
                    <a:lstStyle/>
                    <a:p>
                      <a:pPr algn="ctr">
                        <a:lnSpc>
                          <a:spcPct val="115000"/>
                        </a:lnSpc>
                        <a:spcAft>
                          <a:spcPts val="0"/>
                        </a:spcAft>
                      </a:pPr>
                      <a:r>
                        <a:rPr lang="ru-RU" sz="1400">
                          <a:effectLst/>
                        </a:rPr>
                        <a:t>Число обучающихся, человек</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dirty="0">
                          <a:effectLst/>
                        </a:rPr>
                        <a:t>41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dirty="0">
                          <a:effectLst/>
                        </a:rPr>
                        <a:t>41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c>
                  <a:txBody>
                    <a:bodyPr/>
                    <a:lstStyle/>
                    <a:p>
                      <a:pPr algn="ctr">
                        <a:lnSpc>
                          <a:spcPct val="115000"/>
                        </a:lnSpc>
                        <a:spcAft>
                          <a:spcPts val="0"/>
                        </a:spcAft>
                      </a:pPr>
                      <a:r>
                        <a:rPr lang="ru-RU" sz="1400" dirty="0">
                          <a:effectLst/>
                        </a:rPr>
                        <a:t>100%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381" marR="68381" marT="0" marB="0" anchor="ctr"/>
                </a:tc>
              </a:tr>
            </a:tbl>
          </a:graphicData>
        </a:graphic>
      </p:graphicFrame>
    </p:spTree>
    <p:extLst>
      <p:ext uri="{BB962C8B-B14F-4D97-AF65-F5344CB8AC3E}">
        <p14:creationId xmlns:p14="http://schemas.microsoft.com/office/powerpoint/2010/main" val="1079651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7025" y="309159"/>
            <a:ext cx="10554655" cy="664779"/>
          </a:xfrm>
        </p:spPr>
        <p:txBody>
          <a:bodyPr>
            <a:noAutofit/>
          </a:bodyPr>
          <a:lstStyle/>
          <a:p>
            <a:pPr algn="just">
              <a:lnSpc>
                <a:spcPct val="150000"/>
              </a:lnSpc>
            </a:pPr>
            <a:r>
              <a:rPr lang="ru-RU" sz="2000" b="1" spc="86" dirty="0" smtClean="0">
                <a:solidFill>
                  <a:srgbClr val="FFCC00"/>
                </a:solidFill>
                <a:latin typeface="Podkova Regular"/>
              </a:rPr>
              <a:t>РАБОТА 1.Обеспечение </a:t>
            </a:r>
            <a:r>
              <a:rPr lang="ru-RU" sz="2000" b="1" spc="86" dirty="0">
                <a:solidFill>
                  <a:srgbClr val="FFCC00"/>
                </a:solidFill>
                <a:latin typeface="Podkova Regular"/>
              </a:rPr>
              <a:t>жилыми помещениями в общежитиях</a:t>
            </a:r>
            <a:endParaRPr lang="en-US" sz="2000" b="1" spc="86" dirty="0">
              <a:solidFill>
                <a:srgbClr val="FFCC00"/>
              </a:solidFill>
              <a:latin typeface="Podkova Regular"/>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441924434"/>
              </p:ext>
            </p:extLst>
          </p:nvPr>
        </p:nvGraphicFramePr>
        <p:xfrm>
          <a:off x="567891" y="1439009"/>
          <a:ext cx="9808143" cy="1567123"/>
        </p:xfrm>
        <a:graphic>
          <a:graphicData uri="http://schemas.openxmlformats.org/drawingml/2006/table">
            <a:tbl>
              <a:tblPr firstRow="1" firstCol="1" bandRow="1">
                <a:tableStyleId>{69012ECD-51FC-41F1-AA8D-1B2483CD663E}</a:tableStyleId>
              </a:tblPr>
              <a:tblGrid>
                <a:gridCol w="4747617"/>
                <a:gridCol w="1748286"/>
                <a:gridCol w="3312240"/>
              </a:tblGrid>
              <a:tr h="379876">
                <a:tc>
                  <a:txBody>
                    <a:bodyPr/>
                    <a:lstStyle/>
                    <a:p>
                      <a:pPr algn="ctr">
                        <a:lnSpc>
                          <a:spcPct val="107000"/>
                        </a:lnSpc>
                        <a:spcAft>
                          <a:spcPts val="0"/>
                        </a:spcAft>
                      </a:pPr>
                      <a:r>
                        <a:rPr lang="ru-RU" sz="2000" dirty="0">
                          <a:solidFill>
                            <a:schemeClr val="tx1"/>
                          </a:solidFill>
                          <a:effectLst/>
                        </a:rPr>
                        <a:t>Структурное подразделение</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07000"/>
                        </a:lnSpc>
                        <a:spcAft>
                          <a:spcPts val="0"/>
                        </a:spcAft>
                      </a:pPr>
                      <a:r>
                        <a:rPr lang="ru-RU" sz="2000" dirty="0">
                          <a:solidFill>
                            <a:schemeClr val="tx1"/>
                          </a:solidFill>
                          <a:effectLst/>
                        </a:rPr>
                        <a:t>Задано ГЗ</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07000"/>
                        </a:lnSpc>
                        <a:spcAft>
                          <a:spcPts val="0"/>
                        </a:spcAft>
                      </a:pPr>
                      <a:r>
                        <a:rPr lang="ru-RU" sz="2000" dirty="0">
                          <a:solidFill>
                            <a:schemeClr val="tx1"/>
                          </a:solidFill>
                          <a:effectLst/>
                        </a:rPr>
                        <a:t>Исполнено</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r>
              <a:tr h="395749">
                <a:tc>
                  <a:txBody>
                    <a:bodyPr/>
                    <a:lstStyle/>
                    <a:p>
                      <a:pPr algn="ctr">
                        <a:lnSpc>
                          <a:spcPct val="107000"/>
                        </a:lnSpc>
                        <a:spcAft>
                          <a:spcPts val="0"/>
                        </a:spcAft>
                      </a:pPr>
                      <a:r>
                        <a:rPr lang="ru-RU" sz="2000" b="0" dirty="0">
                          <a:effectLst/>
                        </a:rPr>
                        <a:t>Верхоянское СП</a:t>
                      </a:r>
                      <a:endParaRPr lang="ru-RU"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smtClean="0">
                          <a:effectLst/>
                          <a:latin typeface="Calibri" panose="020F0502020204030204" pitchFamily="34" charset="0"/>
                          <a:ea typeface="Calibri" panose="020F0502020204030204" pitchFamily="34" charset="0"/>
                          <a:cs typeface="Times New Roman" panose="02020603050405020304" pitchFamily="18" charset="0"/>
                        </a:rPr>
                        <a:t>25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smtClean="0">
                          <a:effectLst/>
                          <a:latin typeface="Calibri" panose="020F0502020204030204" pitchFamily="34" charset="0"/>
                          <a:ea typeface="Calibri" panose="020F0502020204030204" pitchFamily="34" charset="0"/>
                          <a:cs typeface="Times New Roman" panose="02020603050405020304" pitchFamily="18" charset="0"/>
                        </a:rPr>
                        <a:t>16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5749">
                <a:tc>
                  <a:txBody>
                    <a:bodyPr/>
                    <a:lstStyle/>
                    <a:p>
                      <a:pPr algn="ctr">
                        <a:lnSpc>
                          <a:spcPct val="107000"/>
                        </a:lnSpc>
                        <a:spcAft>
                          <a:spcPts val="0"/>
                        </a:spcAft>
                      </a:pPr>
                      <a:r>
                        <a:rPr lang="ru-RU" sz="2000" b="0" dirty="0">
                          <a:effectLst/>
                        </a:rPr>
                        <a:t>Жиганское СП</a:t>
                      </a:r>
                      <a:endParaRPr lang="ru-RU"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smtClean="0">
                          <a:effectLst/>
                          <a:latin typeface="Calibri" panose="020F0502020204030204" pitchFamily="34" charset="0"/>
                          <a:ea typeface="Calibri" panose="020F0502020204030204" pitchFamily="34" charset="0"/>
                          <a:cs typeface="Times New Roman" panose="02020603050405020304" pitchFamily="18" charset="0"/>
                        </a:rPr>
                        <a:t>8</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smtClean="0">
                          <a:effectLst/>
                          <a:latin typeface="Calibri" panose="020F0502020204030204" pitchFamily="34" charset="0"/>
                          <a:ea typeface="Calibri" panose="020F0502020204030204" pitchFamily="34" charset="0"/>
                          <a:cs typeface="Times New Roman" panose="02020603050405020304" pitchFamily="18" charset="0"/>
                        </a:rPr>
                        <a:t>8</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5749">
                <a:tc>
                  <a:txBody>
                    <a:bodyPr/>
                    <a:lstStyle/>
                    <a:p>
                      <a:pPr algn="ctr">
                        <a:lnSpc>
                          <a:spcPct val="107000"/>
                        </a:lnSpc>
                        <a:spcAft>
                          <a:spcPts val="0"/>
                        </a:spcAft>
                      </a:pPr>
                      <a:r>
                        <a:rPr lang="ru-RU" sz="2000" b="0" dirty="0">
                          <a:effectLst/>
                        </a:rPr>
                        <a:t> </a:t>
                      </a:r>
                      <a:r>
                        <a:rPr lang="ru-RU" sz="2000" b="0" dirty="0" smtClean="0">
                          <a:effectLst/>
                        </a:rPr>
                        <a:t>ИТОГО:</a:t>
                      </a:r>
                      <a:endParaRPr lang="ru-RU"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smtClean="0">
                          <a:effectLst/>
                          <a:latin typeface="Calibri" panose="020F0502020204030204" pitchFamily="34" charset="0"/>
                          <a:ea typeface="Calibri" panose="020F0502020204030204" pitchFamily="34" charset="0"/>
                          <a:cs typeface="Times New Roman" panose="02020603050405020304" pitchFamily="18" charset="0"/>
                        </a:rPr>
                        <a:t>33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smtClean="0">
                          <a:effectLst/>
                          <a:latin typeface="Calibri" panose="020F0502020204030204" pitchFamily="34" charset="0"/>
                          <a:ea typeface="Calibri" panose="020F0502020204030204" pitchFamily="34" charset="0"/>
                          <a:cs typeface="Times New Roman" panose="02020603050405020304" pitchFamily="18" charset="0"/>
                        </a:rPr>
                        <a:t>24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Прямоугольник 6"/>
          <p:cNvSpPr/>
          <p:nvPr/>
        </p:nvSpPr>
        <p:spPr>
          <a:xfrm>
            <a:off x="489781" y="973938"/>
            <a:ext cx="11184556" cy="369332"/>
          </a:xfrm>
          <a:prstGeom prst="rect">
            <a:avLst/>
          </a:prstGeom>
        </p:spPr>
        <p:txBody>
          <a:bodyPr wrap="square">
            <a:spAutoFit/>
          </a:bodyPr>
          <a:lstStyle/>
          <a:p>
            <a:r>
              <a:rPr lang="ru-RU" b="1" spc="86" dirty="0" smtClean="0">
                <a:latin typeface="Podkova Regular"/>
              </a:rPr>
              <a:t>Наименование показателя: </a:t>
            </a:r>
            <a:r>
              <a:rPr lang="ru-RU" dirty="0" smtClean="0"/>
              <a:t>Число проживающих</a:t>
            </a:r>
            <a:endParaRPr lang="ru-RU" dirty="0"/>
          </a:p>
        </p:txBody>
      </p:sp>
      <p:sp>
        <p:nvSpPr>
          <p:cNvPr id="8" name="Прямоугольник 7"/>
          <p:cNvSpPr/>
          <p:nvPr/>
        </p:nvSpPr>
        <p:spPr>
          <a:xfrm>
            <a:off x="601579" y="3164681"/>
            <a:ext cx="11184556" cy="3693319"/>
          </a:xfrm>
          <a:prstGeom prst="rect">
            <a:avLst/>
          </a:prstGeom>
        </p:spPr>
        <p:txBody>
          <a:bodyPr wrap="square">
            <a:spAutoFit/>
          </a:bodyPr>
          <a:lstStyle/>
          <a:p>
            <a:r>
              <a:rPr lang="ru-RU" b="1" spc="86" dirty="0" smtClean="0">
                <a:latin typeface="Podkova Regular"/>
              </a:rPr>
              <a:t>Причина отклонения в Верхоянском СП</a:t>
            </a:r>
          </a:p>
          <a:p>
            <a:pPr algn="just"/>
            <a:r>
              <a:rPr lang="ru-RU" dirty="0" smtClean="0"/>
              <a:t>С 01.12.2020 года по 01.03.2021 года на базе общежития </a:t>
            </a:r>
            <a:r>
              <a:rPr lang="ru-RU" dirty="0" err="1" smtClean="0"/>
              <a:t>Верхоянского</a:t>
            </a:r>
            <a:r>
              <a:rPr lang="ru-RU" dirty="0" smtClean="0"/>
              <a:t> СП по адресу </a:t>
            </a:r>
            <a:r>
              <a:rPr lang="ru-RU" dirty="0" err="1" smtClean="0"/>
              <a:t>п.Батагай</a:t>
            </a:r>
            <a:r>
              <a:rPr lang="ru-RU" dirty="0" smtClean="0"/>
              <a:t>, ул. </a:t>
            </a:r>
            <a:r>
              <a:rPr lang="ru-RU" dirty="0" err="1" smtClean="0"/>
              <a:t>Трохачева</a:t>
            </a:r>
            <a:r>
              <a:rPr lang="ru-RU" dirty="0" smtClean="0"/>
              <a:t>, 22»а» был развернут </a:t>
            </a:r>
            <a:r>
              <a:rPr lang="ru-RU" dirty="0" err="1" smtClean="0"/>
              <a:t>обсерватор</a:t>
            </a:r>
            <a:r>
              <a:rPr lang="ru-RU" dirty="0" smtClean="0"/>
              <a:t> на основании следующих документов:</a:t>
            </a:r>
          </a:p>
          <a:p>
            <a:pPr algn="just"/>
            <a:r>
              <a:rPr lang="ru-RU" dirty="0" smtClean="0"/>
              <a:t>1.	П.8.1. протокола №39 от 19.11.2020 Оперативного штаба </a:t>
            </a:r>
            <a:r>
              <a:rPr lang="ru-RU" dirty="0" err="1" smtClean="0"/>
              <a:t>Верхоянского</a:t>
            </a:r>
            <a:r>
              <a:rPr lang="ru-RU" dirty="0" smtClean="0"/>
              <a:t> района по недопущению завоза и распространения короновирусной инфекции (COVID-19) о приведении в готовность помещения общежития </a:t>
            </a:r>
            <a:r>
              <a:rPr lang="ru-RU" dirty="0" err="1" smtClean="0"/>
              <a:t>Верхоянского</a:t>
            </a:r>
            <a:r>
              <a:rPr lang="ru-RU" dirty="0" smtClean="0"/>
              <a:t> структурного подразделения ГБПОУ РС(Я) «ЦПРКА» для развёртывания </a:t>
            </a:r>
            <a:r>
              <a:rPr lang="ru-RU" dirty="0" err="1" smtClean="0"/>
              <a:t>обсерватора</a:t>
            </a:r>
            <a:r>
              <a:rPr lang="ru-RU" dirty="0" smtClean="0"/>
              <a:t> ГБУ РС(Я) «</a:t>
            </a:r>
            <a:r>
              <a:rPr lang="ru-RU" dirty="0" err="1" smtClean="0"/>
              <a:t>Верхоянская</a:t>
            </a:r>
            <a:r>
              <a:rPr lang="ru-RU" dirty="0" smtClean="0"/>
              <a:t> центральная районная больница»; </a:t>
            </a:r>
          </a:p>
          <a:p>
            <a:pPr algn="just"/>
            <a:r>
              <a:rPr lang="ru-RU" dirty="0" smtClean="0"/>
              <a:t>2.	Письма </a:t>
            </a:r>
            <a:r>
              <a:rPr lang="ru-RU" dirty="0" err="1" smtClean="0"/>
              <a:t>Минобрнауки</a:t>
            </a:r>
            <a:r>
              <a:rPr lang="ru-RU" dirty="0" smtClean="0"/>
              <a:t> РС(Я) б/н от 27.11.2020 г. о разрешении на развертывания </a:t>
            </a:r>
            <a:r>
              <a:rPr lang="ru-RU" dirty="0" err="1" smtClean="0"/>
              <a:t>обсерватора</a:t>
            </a:r>
            <a:r>
              <a:rPr lang="ru-RU" dirty="0" smtClean="0"/>
              <a:t> на базе общежития </a:t>
            </a:r>
            <a:r>
              <a:rPr lang="ru-RU" dirty="0" err="1" smtClean="0"/>
              <a:t>Верхоянского</a:t>
            </a:r>
            <a:r>
              <a:rPr lang="ru-RU" dirty="0" smtClean="0"/>
              <a:t> структурного подразделения ГБПОУ РС(Я) «ЦПРКА» при условии проведения заключительных дезинфицирующих мероприятий в помещениях общежития за счет ГБУ РС(Я) «</a:t>
            </a:r>
            <a:r>
              <a:rPr lang="ru-RU" dirty="0" err="1" smtClean="0"/>
              <a:t>Верхоянскоая</a:t>
            </a:r>
            <a:r>
              <a:rPr lang="ru-RU" dirty="0" smtClean="0"/>
              <a:t> центральная районная больница» или иных источников муниципального района, также возмещения затрат при нанесении материально-технического ущерба. </a:t>
            </a:r>
          </a:p>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78" y="225154"/>
            <a:ext cx="11033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40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1696" y="113500"/>
            <a:ext cx="9622104" cy="654830"/>
          </a:xfrm>
        </p:spPr>
        <p:txBody>
          <a:bodyPr>
            <a:normAutofit/>
          </a:bodyPr>
          <a:lstStyle/>
          <a:p>
            <a:pPr algn="ctr"/>
            <a:r>
              <a:rPr lang="ru-RU" sz="3200" b="1" dirty="0" smtClean="0">
                <a:solidFill>
                  <a:srgbClr val="FFCC00"/>
                </a:solidFill>
              </a:rPr>
              <a:t>Финансово-экономическая деятельность</a:t>
            </a:r>
            <a:endParaRPr lang="ru-RU" sz="3200" b="1" dirty="0">
              <a:solidFill>
                <a:srgbClr val="FFCC00"/>
              </a:solidFill>
            </a:endParaRPr>
          </a:p>
        </p:txBody>
      </p:sp>
      <p:sp>
        <p:nvSpPr>
          <p:cNvPr id="3" name="Объект 2"/>
          <p:cNvSpPr>
            <a:spLocks noGrp="1"/>
          </p:cNvSpPr>
          <p:nvPr>
            <p:ph idx="1"/>
          </p:nvPr>
        </p:nvSpPr>
        <p:spPr>
          <a:xfrm>
            <a:off x="1039272" y="303289"/>
            <a:ext cx="10515600" cy="588475"/>
          </a:xfrm>
        </p:spPr>
        <p:txBody>
          <a:bodyPr/>
          <a:lstStyle/>
          <a:p>
            <a:pPr marL="0" indent="0">
              <a:buNone/>
            </a:pP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03" y="62067"/>
            <a:ext cx="1506538"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469271" y="1015198"/>
            <a:ext cx="11488847" cy="5632311"/>
          </a:xfrm>
          <a:prstGeom prst="rect">
            <a:avLst/>
          </a:prstGeom>
        </p:spPr>
        <p:txBody>
          <a:bodyPr wrap="square">
            <a:spAutoFit/>
          </a:bodyPr>
          <a:lstStyle/>
          <a:p>
            <a:pPr algn="just">
              <a:lnSpc>
                <a:spcPct val="150000"/>
              </a:lnSpc>
              <a:spcAft>
                <a:spcPts val="0"/>
              </a:spcAft>
            </a:pPr>
            <a:r>
              <a:rPr lang="ru-RU" sz="2000" dirty="0" smtClean="0">
                <a:latin typeface="Times New Roman" panose="02020603050405020304" pitchFamily="18" charset="0"/>
                <a:ea typeface="Times New Roman" panose="02020603050405020304" pitchFamily="18" charset="0"/>
              </a:rPr>
              <a:t>	Годовой бюджет в 2021г составил 151 090,4 </a:t>
            </a:r>
            <a:r>
              <a:rPr lang="ru-RU" sz="2000" dirty="0">
                <a:latin typeface="Times New Roman" panose="02020603050405020304" pitchFamily="18" charset="0"/>
                <a:ea typeface="Times New Roman" panose="02020603050405020304" pitchFamily="18" charset="0"/>
              </a:rPr>
              <a:t>тыс. руб. в том числе: </a:t>
            </a:r>
            <a:r>
              <a:rPr lang="ru-RU" sz="2000" dirty="0" smtClean="0">
                <a:latin typeface="Times New Roman" panose="02020603050405020304" pitchFamily="18" charset="0"/>
                <a:ea typeface="Times New Roman" panose="02020603050405020304" pitchFamily="18" charset="0"/>
              </a:rPr>
              <a:t>за </a:t>
            </a:r>
            <a:r>
              <a:rPr lang="ru-RU" sz="2000" dirty="0">
                <a:latin typeface="Times New Roman" panose="02020603050405020304" pitchFamily="18" charset="0"/>
                <a:ea typeface="Times New Roman" panose="02020603050405020304" pitchFamily="18" charset="0"/>
              </a:rPr>
              <a:t>счет </a:t>
            </a:r>
            <a:r>
              <a:rPr lang="ru-RU" sz="2000" dirty="0" err="1">
                <a:latin typeface="Times New Roman" panose="02020603050405020304" pitchFamily="18" charset="0"/>
                <a:ea typeface="Times New Roman" panose="02020603050405020304" pitchFamily="18" charset="0"/>
              </a:rPr>
              <a:t>госзадания</a:t>
            </a:r>
            <a:r>
              <a:rPr lang="ru-RU" sz="2000" dirty="0">
                <a:latin typeface="Times New Roman" panose="02020603050405020304" pitchFamily="18" charset="0"/>
                <a:ea typeface="Times New Roman" panose="02020603050405020304" pitchFamily="18" charset="0"/>
              </a:rPr>
              <a:t> -133 081,1 </a:t>
            </a:r>
            <a:r>
              <a:rPr lang="ru-RU" sz="2000" dirty="0" err="1">
                <a:latin typeface="Times New Roman" panose="02020603050405020304" pitchFamily="18" charset="0"/>
                <a:ea typeface="Times New Roman" panose="02020603050405020304" pitchFamily="18" charset="0"/>
              </a:rPr>
              <a:t>тыс.руб</a:t>
            </a:r>
            <a:r>
              <a:rPr lang="ru-RU" sz="2000" dirty="0">
                <a:latin typeface="Times New Roman" panose="02020603050405020304" pitchFamily="18" charset="0"/>
                <a:ea typeface="Times New Roman" panose="02020603050405020304" pitchFamily="18" charset="0"/>
              </a:rPr>
              <a:t>.</a:t>
            </a:r>
          </a:p>
          <a:p>
            <a:pPr indent="449580" algn="just">
              <a:lnSpc>
                <a:spcPct val="150000"/>
              </a:lnSpc>
              <a:spcAft>
                <a:spcPts val="0"/>
              </a:spcAft>
            </a:pPr>
            <a:r>
              <a:rPr lang="ru-RU" sz="2000" dirty="0">
                <a:latin typeface="Times New Roman" panose="02020603050405020304" pitchFamily="18" charset="0"/>
                <a:ea typeface="Times New Roman" panose="02020603050405020304" pitchFamily="18" charset="0"/>
              </a:rPr>
              <a:t>компенсационные выплаты студентам- 6 049,5 </a:t>
            </a:r>
            <a:r>
              <a:rPr lang="ru-RU" sz="2000" dirty="0" err="1">
                <a:latin typeface="Times New Roman" panose="02020603050405020304" pitchFamily="18" charset="0"/>
                <a:ea typeface="Times New Roman" panose="02020603050405020304" pitchFamily="18" charset="0"/>
              </a:rPr>
              <a:t>тыс.руб</a:t>
            </a:r>
            <a:r>
              <a:rPr lang="ru-RU" sz="2000" dirty="0">
                <a:latin typeface="Times New Roman" panose="02020603050405020304" pitchFamily="18" charset="0"/>
                <a:ea typeface="Times New Roman" panose="02020603050405020304" pitchFamily="18" charset="0"/>
              </a:rPr>
              <a:t>., в том числе: питание студентам -1691,4 </a:t>
            </a:r>
            <a:r>
              <a:rPr lang="ru-RU" sz="2000" dirty="0" err="1">
                <a:latin typeface="Times New Roman" panose="02020603050405020304" pitchFamily="18" charset="0"/>
                <a:ea typeface="Times New Roman" panose="02020603050405020304" pitchFamily="18" charset="0"/>
              </a:rPr>
              <a:t>тыс.руб</a:t>
            </a:r>
            <a:r>
              <a:rPr lang="ru-RU" sz="2000" dirty="0">
                <a:latin typeface="Times New Roman" panose="02020603050405020304" pitchFamily="18" charset="0"/>
                <a:ea typeface="Times New Roman" panose="02020603050405020304" pitchFamily="18" charset="0"/>
              </a:rPr>
              <a:t>., выплаты детям сиротам и детям оставшимся без попечения родителям-4358,1 </a:t>
            </a:r>
            <a:r>
              <a:rPr lang="ru-RU" sz="2000" dirty="0" err="1">
                <a:latin typeface="Times New Roman" panose="02020603050405020304" pitchFamily="18" charset="0"/>
                <a:ea typeface="Times New Roman" panose="02020603050405020304" pitchFamily="18" charset="0"/>
              </a:rPr>
              <a:t>тыс.руб</a:t>
            </a:r>
            <a:r>
              <a:rPr lang="ru-RU" sz="2000" dirty="0">
                <a:latin typeface="Times New Roman" panose="02020603050405020304" pitchFamily="18" charset="0"/>
                <a:ea typeface="Times New Roman" panose="02020603050405020304" pitchFamily="18" charset="0"/>
              </a:rPr>
              <a:t>.</a:t>
            </a:r>
          </a:p>
          <a:p>
            <a:pPr indent="449580" algn="just">
              <a:lnSpc>
                <a:spcPct val="150000"/>
              </a:lnSpc>
              <a:spcAft>
                <a:spcPts val="0"/>
              </a:spcAft>
            </a:pPr>
            <a:r>
              <a:rPr lang="ru-RU" sz="2000" dirty="0">
                <a:latin typeface="Times New Roman" panose="02020603050405020304" pitchFamily="18" charset="0"/>
                <a:ea typeface="Times New Roman" panose="02020603050405020304" pitchFamily="18" charset="0"/>
              </a:rPr>
              <a:t> за счет целевых субсидий- 11 959,8 </a:t>
            </a:r>
            <a:r>
              <a:rPr lang="ru-RU" sz="2000" dirty="0" err="1">
                <a:latin typeface="Times New Roman" panose="02020603050405020304" pitchFamily="18" charset="0"/>
                <a:ea typeface="Times New Roman" panose="02020603050405020304" pitchFamily="18" charset="0"/>
              </a:rPr>
              <a:t>тыс.руб</a:t>
            </a:r>
            <a:r>
              <a:rPr lang="ru-RU" sz="2000" dirty="0">
                <a:latin typeface="Times New Roman" panose="02020603050405020304" pitchFamily="18" charset="0"/>
                <a:ea typeface="Times New Roman" panose="02020603050405020304" pitchFamily="18" charset="0"/>
              </a:rPr>
              <a:t>, в том, числе: стипендиальный фонд – 4 358,2 тыс. руб., денежные компенсации по оплате жилого помещения, отопления и освещения педагогическим работникам – 366,5 тыс</a:t>
            </a:r>
            <a:r>
              <a:rPr lang="ru-RU" sz="2000" dirty="0">
                <a:solidFill>
                  <a:srgbClr val="FF0000"/>
                </a:solidFill>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руб., на выплаты стимулирующего характера за особые условия труда и дополнительную нагрузку –  656,1 </a:t>
            </a:r>
            <a:r>
              <a:rPr lang="ru-RU" sz="2000" dirty="0" err="1">
                <a:latin typeface="Times New Roman" panose="02020603050405020304" pitchFamily="18" charset="0"/>
                <a:ea typeface="Times New Roman" panose="02020603050405020304" pitchFamily="18" charset="0"/>
              </a:rPr>
              <a:t>тыс.руб</a:t>
            </a:r>
            <a:r>
              <a:rPr lang="ru-RU" sz="2000" dirty="0">
                <a:latin typeface="Times New Roman" panose="02020603050405020304" pitchFamily="18" charset="0"/>
                <a:ea typeface="Times New Roman" panose="02020603050405020304" pitchFamily="18" charset="0"/>
              </a:rPr>
              <a:t>., реабилитация и </a:t>
            </a:r>
            <a:r>
              <a:rPr lang="ru-RU" sz="2000" dirty="0" err="1">
                <a:latin typeface="Times New Roman" panose="02020603050405020304" pitchFamily="18" charset="0"/>
                <a:ea typeface="Times New Roman" panose="02020603050405020304" pitchFamily="18" charset="0"/>
              </a:rPr>
              <a:t>абилитация</a:t>
            </a:r>
            <a:r>
              <a:rPr lang="ru-RU" sz="2000" dirty="0">
                <a:latin typeface="Times New Roman" panose="02020603050405020304" pitchFamily="18" charset="0"/>
                <a:ea typeface="Times New Roman" panose="02020603050405020304" pitchFamily="18" charset="0"/>
              </a:rPr>
              <a:t>  инвалидов- 1 343,9 </a:t>
            </a:r>
            <a:r>
              <a:rPr lang="ru-RU" sz="2000" dirty="0" err="1">
                <a:latin typeface="Times New Roman" panose="02020603050405020304" pitchFamily="18" charset="0"/>
                <a:ea typeface="Times New Roman" panose="02020603050405020304" pitchFamily="18" charset="0"/>
              </a:rPr>
              <a:t>тыс.руб</a:t>
            </a:r>
            <a:r>
              <a:rPr lang="ru-RU" sz="2000" dirty="0">
                <a:latin typeface="Times New Roman" panose="02020603050405020304" pitchFamily="18" charset="0"/>
                <a:ea typeface="Times New Roman" panose="02020603050405020304" pitchFamily="18" charset="0"/>
              </a:rPr>
              <a:t>.</a:t>
            </a:r>
          </a:p>
          <a:p>
            <a:pPr indent="449580" algn="just">
              <a:lnSpc>
                <a:spcPct val="150000"/>
              </a:lnSpc>
              <a:spcAft>
                <a:spcPts val="0"/>
              </a:spcAft>
            </a:pPr>
            <a:r>
              <a:rPr lang="ru-RU" sz="2000" dirty="0">
                <a:latin typeface="Times New Roman" panose="02020603050405020304" pitchFamily="18" charset="0"/>
                <a:ea typeface="Times New Roman" panose="02020603050405020304" pitchFamily="18" charset="0"/>
              </a:rPr>
              <a:t>На 01.01.2022г. остатки составляют 1 768,9 </a:t>
            </a:r>
            <a:r>
              <a:rPr lang="ru-RU" sz="2000" dirty="0" err="1">
                <a:latin typeface="Times New Roman" panose="02020603050405020304" pitchFamily="18" charset="0"/>
                <a:ea typeface="Times New Roman" panose="02020603050405020304" pitchFamily="18" charset="0"/>
              </a:rPr>
              <a:t>тыс.руб</a:t>
            </a:r>
            <a:r>
              <a:rPr lang="ru-RU" sz="2000" dirty="0">
                <a:latin typeface="Times New Roman" panose="02020603050405020304" pitchFamily="18" charset="0"/>
                <a:ea typeface="Times New Roman" panose="02020603050405020304" pitchFamily="18" charset="0"/>
              </a:rPr>
              <a:t>. в том числе по </a:t>
            </a:r>
            <a:r>
              <a:rPr lang="ru-RU" sz="2000" dirty="0" err="1">
                <a:latin typeface="Times New Roman" panose="02020603050405020304" pitchFamily="18" charset="0"/>
                <a:ea typeface="Times New Roman" panose="02020603050405020304" pitchFamily="18" charset="0"/>
              </a:rPr>
              <a:t>госзаданию</a:t>
            </a:r>
            <a:r>
              <a:rPr lang="ru-RU" sz="2000" dirty="0">
                <a:latin typeface="Times New Roman" panose="02020603050405020304" pitchFamily="18" charset="0"/>
                <a:ea typeface="Times New Roman" panose="02020603050405020304" pitchFamily="18" charset="0"/>
              </a:rPr>
              <a:t> –      1 689,9 </a:t>
            </a:r>
            <a:r>
              <a:rPr lang="ru-RU" sz="2000" dirty="0" err="1">
                <a:latin typeface="Times New Roman" panose="02020603050405020304" pitchFamily="18" charset="0"/>
                <a:ea typeface="Times New Roman" panose="02020603050405020304" pitchFamily="18" charset="0"/>
              </a:rPr>
              <a:t>тыс.руб</a:t>
            </a:r>
            <a:r>
              <a:rPr lang="ru-RU" sz="2000" dirty="0">
                <a:latin typeface="Times New Roman" panose="02020603050405020304" pitchFamily="18" charset="0"/>
                <a:ea typeface="Times New Roman" panose="02020603050405020304" pitchFamily="18" charset="0"/>
              </a:rPr>
              <a:t>., по целевым средствам – 79,0 </a:t>
            </a:r>
            <a:r>
              <a:rPr lang="ru-RU" sz="2000" dirty="0" err="1">
                <a:latin typeface="Times New Roman" panose="02020603050405020304" pitchFamily="18" charset="0"/>
                <a:ea typeface="Times New Roman" panose="02020603050405020304" pitchFamily="18" charset="0"/>
              </a:rPr>
              <a:t>тыс</a:t>
            </a:r>
            <a:r>
              <a:rPr lang="ru-RU" sz="2000" dirty="0" err="1">
                <a:solidFill>
                  <a:srgbClr val="FF0000"/>
                </a:solidFill>
                <a:latin typeface="Times New Roman" panose="02020603050405020304" pitchFamily="18" charset="0"/>
                <a:ea typeface="Times New Roman" panose="02020603050405020304" pitchFamily="18" charset="0"/>
              </a:rPr>
              <a:t>.</a:t>
            </a:r>
            <a:r>
              <a:rPr lang="ru-RU" sz="2000" dirty="0" err="1">
                <a:latin typeface="Times New Roman" panose="02020603050405020304" pitchFamily="18" charset="0"/>
                <a:ea typeface="Times New Roman" panose="02020603050405020304" pitchFamily="18" charset="0"/>
              </a:rPr>
              <a:t>руб</a:t>
            </a:r>
            <a:r>
              <a:rPr lang="ru-RU" sz="2000" dirty="0">
                <a:latin typeface="Times New Roman" panose="02020603050405020304" pitchFamily="18" charset="0"/>
                <a:ea typeface="Times New Roman" panose="02020603050405020304" pitchFamily="18" charset="0"/>
              </a:rPr>
              <a:t>..</a:t>
            </a:r>
          </a:p>
          <a:p>
            <a:pPr indent="449580" algn="just">
              <a:lnSpc>
                <a:spcPct val="150000"/>
              </a:lnSpc>
              <a:spcAft>
                <a:spcPts val="0"/>
              </a:spcAft>
            </a:pPr>
            <a:r>
              <a:rPr lang="ru-RU" sz="2000" dirty="0">
                <a:latin typeface="Times New Roman" panose="02020603050405020304" pitchFamily="18" charset="0"/>
                <a:ea typeface="Times New Roman" panose="02020603050405020304" pitchFamily="18" charset="0"/>
              </a:rPr>
              <a:t>Таким, образом по результатам 2021 года финансовая деятельность учреждения является эффективным.</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0109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8" descr="никита2.jpg"/>
          <p:cNvPicPr>
            <a:picLocks noGrp="1" noChangeAspect="1"/>
          </p:cNvPicPr>
          <p:nvPr>
            <p:ph idx="1"/>
          </p:nvPr>
        </p:nvPicPr>
        <p:blipFill>
          <a:blip r:embed="rId2" cstate="print"/>
          <a:stretch>
            <a:fillRect/>
          </a:stretch>
        </p:blipFill>
        <p:spPr>
          <a:xfrm>
            <a:off x="507800" y="1348965"/>
            <a:ext cx="2681017" cy="4953125"/>
          </a:xfrm>
          <a:prstGeom prst="rect">
            <a:avLst/>
          </a:prstGeom>
          <a:ln>
            <a:noFill/>
          </a:ln>
          <a:effectLst>
            <a:softEdge rad="112500"/>
          </a:effectLst>
        </p:spPr>
      </p:pic>
      <p:sp>
        <p:nvSpPr>
          <p:cNvPr id="5" name="Прямоугольник 4"/>
          <p:cNvSpPr/>
          <p:nvPr/>
        </p:nvSpPr>
        <p:spPr>
          <a:xfrm>
            <a:off x="3090505" y="859166"/>
            <a:ext cx="3228814" cy="6247864"/>
          </a:xfrm>
          <a:prstGeom prst="rect">
            <a:avLst/>
          </a:prstGeom>
        </p:spPr>
        <p:txBody>
          <a:bodyPr wrap="square">
            <a:spAutoFit/>
          </a:bodyPr>
          <a:lstStyle/>
          <a:p>
            <a:pPr marL="137160" algn="just">
              <a:defRPr/>
            </a:pPr>
            <a:r>
              <a:rPr lang="ru-RU" sz="1600" b="1" dirty="0" smtClean="0">
                <a:solidFill>
                  <a:srgbClr val="FFCC00"/>
                </a:solidFill>
                <a:latin typeface="Times New Roman" pitchFamily="18" charset="0"/>
                <a:cs typeface="Times New Roman" pitchFamily="18" charset="0"/>
              </a:rPr>
              <a:t>Перевёртанный </a:t>
            </a:r>
            <a:r>
              <a:rPr lang="ru-RU" sz="1600" b="1" dirty="0">
                <a:solidFill>
                  <a:srgbClr val="FFCC00"/>
                </a:solidFill>
                <a:latin typeface="Times New Roman" pitchFamily="18" charset="0"/>
                <a:cs typeface="Times New Roman" pitchFamily="18" charset="0"/>
              </a:rPr>
              <a:t>Никита</a:t>
            </a:r>
            <a:r>
              <a:rPr lang="ru-RU" sz="1600" b="1" dirty="0" smtClean="0">
                <a:solidFill>
                  <a:srgbClr val="FFCC00"/>
                </a:solidFill>
                <a:latin typeface="Times New Roman" pitchFamily="18" charset="0"/>
                <a:cs typeface="Times New Roman" pitchFamily="18" charset="0"/>
              </a:rPr>
              <a:t>,  группа </a:t>
            </a:r>
            <a:r>
              <a:rPr lang="ru-RU" sz="1600" b="1" dirty="0">
                <a:solidFill>
                  <a:srgbClr val="FFCC00"/>
                </a:solidFill>
                <a:latin typeface="Times New Roman" pitchFamily="18" charset="0"/>
                <a:cs typeface="Times New Roman" pitchFamily="18" charset="0"/>
              </a:rPr>
              <a:t>«Наладчик аппаратного и программного обеспечения</a:t>
            </a:r>
            <a:r>
              <a:rPr lang="ru-RU" sz="1600" b="1" dirty="0" smtClean="0">
                <a:solidFill>
                  <a:srgbClr val="FFCC00"/>
                </a:solidFill>
                <a:latin typeface="Times New Roman" pitchFamily="18" charset="0"/>
                <a:cs typeface="Times New Roman" pitchFamily="18" charset="0"/>
              </a:rPr>
              <a:t>»:</a:t>
            </a:r>
          </a:p>
          <a:p>
            <a:pPr marL="480060" indent="-342900" algn="just">
              <a:buAutoNum type="arabicPeriod"/>
              <a:defRPr/>
            </a:pPr>
            <a:r>
              <a:rPr lang="ru-RU" sz="1600" dirty="0" smtClean="0"/>
              <a:t>IX </a:t>
            </a:r>
            <a:r>
              <a:rPr lang="ru-RU" sz="1600" dirty="0"/>
              <a:t>Открытый региональный чемпионат </a:t>
            </a:r>
            <a:r>
              <a:rPr lang="ru-RU" sz="1600" dirty="0">
                <a:solidFill>
                  <a:srgbClr val="FFCC00"/>
                </a:solidFill>
              </a:rPr>
              <a:t>«Молодые профессионалы» (</a:t>
            </a:r>
            <a:r>
              <a:rPr lang="ru-RU" sz="1600" dirty="0" err="1">
                <a:solidFill>
                  <a:srgbClr val="FFCC00"/>
                </a:solidFill>
              </a:rPr>
              <a:t>Ворлдскиллс</a:t>
            </a:r>
            <a:r>
              <a:rPr lang="ru-RU" sz="1600" dirty="0">
                <a:solidFill>
                  <a:srgbClr val="FFCC00"/>
                </a:solidFill>
              </a:rPr>
              <a:t> Россия) </a:t>
            </a:r>
            <a:r>
              <a:rPr lang="ru-RU" sz="1600" dirty="0"/>
              <a:t>РС (Я) по компетенции «Ремонт и обслуживание легковых автомобилей», 2 </a:t>
            </a:r>
            <a:r>
              <a:rPr lang="ru-RU" sz="1600" dirty="0" smtClean="0"/>
              <a:t>место (январь 2021г.);</a:t>
            </a:r>
          </a:p>
          <a:p>
            <a:pPr marL="480060" indent="-342900" algn="just">
              <a:buAutoNum type="arabicPeriod"/>
              <a:defRPr/>
            </a:pPr>
            <a:r>
              <a:rPr lang="ru-RU" sz="1600" dirty="0" smtClean="0"/>
              <a:t>Финалист </a:t>
            </a:r>
            <a:r>
              <a:rPr lang="ru-RU" sz="1600" dirty="0"/>
              <a:t>республиканского конкурса научно-технологических проектов </a:t>
            </a:r>
            <a:r>
              <a:rPr lang="ru-RU" sz="1600" dirty="0">
                <a:solidFill>
                  <a:srgbClr val="FFCC00"/>
                </a:solidFill>
              </a:rPr>
              <a:t>«Большие вызовы</a:t>
            </a:r>
            <a:r>
              <a:rPr lang="ru-RU" sz="1600" dirty="0" smtClean="0">
                <a:solidFill>
                  <a:srgbClr val="FFCC00"/>
                </a:solidFill>
              </a:rPr>
              <a:t>»</a:t>
            </a:r>
            <a:r>
              <a:rPr lang="ru-RU" sz="1600" dirty="0" smtClean="0"/>
              <a:t>;</a:t>
            </a:r>
          </a:p>
          <a:p>
            <a:pPr marL="480060" indent="-342900" algn="just">
              <a:buAutoNum type="arabicPeriod"/>
              <a:defRPr/>
            </a:pPr>
            <a:r>
              <a:rPr lang="ru-RU" sz="1600" dirty="0" smtClean="0"/>
              <a:t>Х </a:t>
            </a:r>
            <a:r>
              <a:rPr lang="ru-RU" sz="1600" dirty="0"/>
              <a:t>Открытый региональный Чемпионат </a:t>
            </a:r>
            <a:r>
              <a:rPr lang="ru-RU" sz="1600" dirty="0">
                <a:solidFill>
                  <a:srgbClr val="FFCC00"/>
                </a:solidFill>
              </a:rPr>
              <a:t>«Молодые профессионалы»  (</a:t>
            </a:r>
            <a:r>
              <a:rPr lang="ru-RU" sz="1600" dirty="0" err="1">
                <a:solidFill>
                  <a:srgbClr val="FFCC00"/>
                </a:solidFill>
              </a:rPr>
              <a:t>Ворлдскиллс</a:t>
            </a:r>
            <a:r>
              <a:rPr lang="ru-RU" sz="1600" dirty="0">
                <a:solidFill>
                  <a:srgbClr val="FFCC00"/>
                </a:solidFill>
              </a:rPr>
              <a:t> Россия) </a:t>
            </a:r>
            <a:r>
              <a:rPr lang="ru-RU" sz="1600" dirty="0"/>
              <a:t>РС (Я), компетенция «Ремонт и обслуживание легковых автомобилей», г. Нерюнгри, 1 место.</a:t>
            </a:r>
          </a:p>
          <a:p>
            <a:pPr marL="137160">
              <a:defRPr/>
            </a:pPr>
            <a:endParaRPr lang="ru-RU" sz="1600" dirty="0">
              <a:solidFill>
                <a:prstClr val="black"/>
              </a:solidFill>
            </a:endParaRPr>
          </a:p>
        </p:txBody>
      </p:sp>
      <p:sp>
        <p:nvSpPr>
          <p:cNvPr id="2" name="Прямоугольник 1"/>
          <p:cNvSpPr/>
          <p:nvPr/>
        </p:nvSpPr>
        <p:spPr>
          <a:xfrm>
            <a:off x="1683945" y="93728"/>
            <a:ext cx="7921782" cy="584775"/>
          </a:xfrm>
          <a:prstGeom prst="rect">
            <a:avLst/>
          </a:prstGeom>
        </p:spPr>
        <p:txBody>
          <a:bodyPr wrap="square">
            <a:spAutoFit/>
          </a:bodyPr>
          <a:lstStyle/>
          <a:p>
            <a:pPr algn="ctr"/>
            <a:r>
              <a:rPr lang="ru-RU" sz="3200" b="1" dirty="0" smtClean="0">
                <a:solidFill>
                  <a:srgbClr val="FFCC00"/>
                </a:solidFill>
              </a:rPr>
              <a:t> </a:t>
            </a:r>
            <a:r>
              <a:rPr lang="ru-RU" sz="3200" b="1" dirty="0" smtClean="0">
                <a:solidFill>
                  <a:srgbClr val="FFCC00"/>
                </a:solidFill>
                <a:latin typeface="Times New Roman" panose="02020603050405020304" pitchFamily="18" charset="0"/>
                <a:cs typeface="Times New Roman" panose="02020603050405020304" pitchFamily="18" charset="0"/>
              </a:rPr>
              <a:t>Достижения  студентов Центра </a:t>
            </a:r>
            <a:endParaRPr lang="ru-RU" sz="3200" dirty="0">
              <a:latin typeface="Times New Roman" panose="02020603050405020304" pitchFamily="18" charset="0"/>
              <a:cs typeface="Times New Roman" panose="02020603050405020304" pitchFamily="18" charset="0"/>
            </a:endParaRPr>
          </a:p>
        </p:txBody>
      </p:sp>
      <p:pic>
        <p:nvPicPr>
          <p:cNvPr id="6" name="Содержимое 4" descr="Донцов.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7524" y="859166"/>
            <a:ext cx="3648999" cy="27367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6692977" y="3825527"/>
            <a:ext cx="5221383" cy="2800767"/>
          </a:xfrm>
          <a:prstGeom prst="rect">
            <a:avLst/>
          </a:prstGeom>
        </p:spPr>
        <p:txBody>
          <a:bodyPr wrap="square">
            <a:spAutoFit/>
          </a:bodyPr>
          <a:lstStyle/>
          <a:p>
            <a:pPr algn="ctr" fontAlgn="base">
              <a:spcBef>
                <a:spcPct val="0"/>
              </a:spcBef>
              <a:spcAft>
                <a:spcPct val="0"/>
              </a:spcAft>
            </a:pPr>
            <a:r>
              <a:rPr lang="ru-RU" sz="1600" b="1" dirty="0">
                <a:solidFill>
                  <a:srgbClr val="FFCC00"/>
                </a:solidFill>
                <a:latin typeface="Times New Roman" panose="02020603050405020304" pitchFamily="18" charset="0"/>
                <a:cs typeface="Times New Roman" panose="02020603050405020304" pitchFamily="18" charset="0"/>
              </a:rPr>
              <a:t>Донцов Иван, группа «Электромонтер по ремонту и обслуживанию электрооборудования»:</a:t>
            </a:r>
            <a:endParaRPr lang="en-US" sz="1600" b="1" dirty="0">
              <a:solidFill>
                <a:srgbClr val="FFCC00"/>
              </a:solidFill>
              <a:latin typeface="Times New Roman" panose="02020603050405020304" pitchFamily="18" charset="0"/>
              <a:cs typeface="Times New Roman" panose="02020603050405020304" pitchFamily="18" charset="0"/>
            </a:endParaRPr>
          </a:p>
          <a:p>
            <a:pPr marL="342900" indent="-342900" algn="just">
              <a:buAutoNum type="arabicPeriod"/>
              <a:defRPr/>
            </a:pPr>
            <a:r>
              <a:rPr lang="ru-RU" sz="1600" dirty="0">
                <a:latin typeface="Times New Roman" pitchFamily="18" charset="0"/>
                <a:cs typeface="Times New Roman" pitchFamily="18" charset="0"/>
              </a:rPr>
              <a:t>2 место во Всероссийском конкурсе проектно-исследовательских работ </a:t>
            </a:r>
            <a:r>
              <a:rPr lang="ru-RU" sz="1600" dirty="0">
                <a:solidFill>
                  <a:srgbClr val="FFCC00"/>
                </a:solidFill>
                <a:latin typeface="Times New Roman" pitchFamily="18" charset="0"/>
                <a:cs typeface="Times New Roman" pitchFamily="18" charset="0"/>
              </a:rPr>
              <a:t>«Грани науки».</a:t>
            </a:r>
          </a:p>
          <a:p>
            <a:pPr marL="342900" indent="-342900" algn="just">
              <a:buAutoNum type="arabicPeriod"/>
              <a:defRPr/>
            </a:pPr>
            <a:r>
              <a:rPr lang="ru-RU" sz="1600" dirty="0">
                <a:latin typeface="Times New Roman" pitchFamily="18" charset="0"/>
                <a:cs typeface="Times New Roman" pitchFamily="18" charset="0"/>
              </a:rPr>
              <a:t>Финалист </a:t>
            </a:r>
            <a:r>
              <a:rPr lang="en-US" sz="1600" dirty="0">
                <a:latin typeface="Times New Roman" pitchFamily="18" charset="0"/>
                <a:cs typeface="Times New Roman" pitchFamily="18" charset="0"/>
              </a:rPr>
              <a:t>XV</a:t>
            </a:r>
            <a:r>
              <a:rPr lang="sah-RU" sz="1600" dirty="0">
                <a:latin typeface="Times New Roman" pitchFamily="18" charset="0"/>
                <a:cs typeface="Times New Roman" pitchFamily="18" charset="0"/>
              </a:rPr>
              <a:t> Республиканск</a:t>
            </a:r>
            <a:r>
              <a:rPr lang="ru-RU" sz="1600" dirty="0">
                <a:latin typeface="Times New Roman" pitchFamily="18" charset="0"/>
                <a:cs typeface="Times New Roman" pitchFamily="18" charset="0"/>
              </a:rPr>
              <a:t>ого</a:t>
            </a:r>
            <a:r>
              <a:rPr lang="sah-RU" sz="1600" dirty="0">
                <a:latin typeface="Times New Roman" pitchFamily="18" charset="0"/>
                <a:cs typeface="Times New Roman" pitchFamily="18" charset="0"/>
              </a:rPr>
              <a:t> форум амолодых исследователей </a:t>
            </a:r>
            <a:r>
              <a:rPr lang="sah-RU" sz="1600" dirty="0">
                <a:solidFill>
                  <a:srgbClr val="FFCC00"/>
                </a:solidFill>
                <a:latin typeface="Times New Roman" pitchFamily="18" charset="0"/>
                <a:cs typeface="Times New Roman" pitchFamily="18" charset="0"/>
              </a:rPr>
              <a:t>“Ш</a:t>
            </a:r>
            <a:r>
              <a:rPr lang="ru-RU" sz="1600" dirty="0" err="1">
                <a:solidFill>
                  <a:srgbClr val="FFCC00"/>
                </a:solidFill>
                <a:latin typeface="Times New Roman" pitchFamily="18" charset="0"/>
                <a:cs typeface="Times New Roman" pitchFamily="18" charset="0"/>
              </a:rPr>
              <a:t>аг</a:t>
            </a:r>
            <a:r>
              <a:rPr lang="ru-RU" sz="1600" dirty="0">
                <a:solidFill>
                  <a:srgbClr val="FFCC00"/>
                </a:solidFill>
                <a:latin typeface="Times New Roman" pitchFamily="18" charset="0"/>
                <a:cs typeface="Times New Roman" pitchFamily="18" charset="0"/>
              </a:rPr>
              <a:t> </a:t>
            </a:r>
            <a:r>
              <a:rPr lang="sah-RU" sz="1600" dirty="0">
                <a:solidFill>
                  <a:srgbClr val="FFCC00"/>
                </a:solidFill>
                <a:latin typeface="Times New Roman" pitchFamily="18" charset="0"/>
                <a:cs typeface="Times New Roman" pitchFamily="18" charset="0"/>
              </a:rPr>
              <a:t>в Будущую Профессию”, </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sah-RU" sz="1600" dirty="0">
                <a:latin typeface="Times New Roman" pitchFamily="18" charset="0"/>
                <a:cs typeface="Times New Roman" pitchFamily="18" charset="0"/>
              </a:rPr>
              <a:t>посвещенного Году науки и технологий в РФ</a:t>
            </a:r>
            <a:r>
              <a:rPr lang="ru-RU" sz="1600" dirty="0">
                <a:latin typeface="Times New Roman" pitchFamily="18" charset="0"/>
                <a:cs typeface="Times New Roman" pitchFamily="18" charset="0"/>
              </a:rPr>
              <a:t>;</a:t>
            </a:r>
          </a:p>
          <a:p>
            <a:pPr marL="342900" indent="-342900" algn="just">
              <a:buAutoNum type="arabicPeriod"/>
              <a:defRPr/>
            </a:pPr>
            <a:r>
              <a:rPr lang="ru-RU" sz="1600" dirty="0">
                <a:latin typeface="Times New Roman" pitchFamily="18" charset="0"/>
                <a:cs typeface="Times New Roman" pitchFamily="18" charset="0"/>
              </a:rPr>
              <a:t>Лауреат </a:t>
            </a:r>
            <a:r>
              <a:rPr lang="en-US" sz="1600" dirty="0">
                <a:latin typeface="Times New Roman" pitchFamily="18" charset="0"/>
                <a:cs typeface="Times New Roman" pitchFamily="18" charset="0"/>
              </a:rPr>
              <a:t>XXVI</a:t>
            </a:r>
            <a:r>
              <a:rPr lang="sah-RU" sz="1600" dirty="0">
                <a:latin typeface="Times New Roman" pitchFamily="18" charset="0"/>
                <a:cs typeface="Times New Roman" pitchFamily="18" charset="0"/>
              </a:rPr>
              <a:t> Региональной научно-практической конференции школьников по Верхоянскому району</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sah-RU" sz="1600" dirty="0">
                <a:solidFill>
                  <a:srgbClr val="FFCC00"/>
                </a:solidFill>
                <a:latin typeface="Times New Roman" pitchFamily="18" charset="0"/>
                <a:cs typeface="Times New Roman" pitchFamily="18" charset="0"/>
              </a:rPr>
              <a:t>“Шаг в будущее – 2021</a:t>
            </a:r>
            <a:r>
              <a:rPr lang="ru-RU" sz="1600" dirty="0">
                <a:solidFill>
                  <a:srgbClr val="FFCC00"/>
                </a:solidFill>
                <a:latin typeface="Times New Roman" pitchFamily="18" charset="0"/>
                <a:cs typeface="Times New Roman" pitchFamily="18" charset="0"/>
              </a:rPr>
              <a:t>».</a:t>
            </a:r>
            <a:r>
              <a:rPr lang="ru-RU" sz="1600" dirty="0">
                <a:solidFill>
                  <a:prstClr val="black"/>
                </a:solidFill>
              </a:rPr>
              <a:t/>
            </a:r>
            <a:br>
              <a:rPr lang="ru-RU" sz="1600" dirty="0">
                <a:solidFill>
                  <a:prstClr val="black"/>
                </a:solidFill>
              </a:rPr>
            </a:br>
            <a:endParaRPr lang="ru-RU" sz="1600"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85" y="-74284"/>
            <a:ext cx="11033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02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4" descr="серебрякова.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40414" y="1029905"/>
            <a:ext cx="3253818" cy="244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4270409" y="869027"/>
            <a:ext cx="7472412" cy="1631216"/>
          </a:xfrm>
          <a:prstGeom prst="rect">
            <a:avLst/>
          </a:prstGeom>
        </p:spPr>
        <p:txBody>
          <a:bodyPr wrap="square">
            <a:spAutoFit/>
          </a:bodyPr>
          <a:lstStyle/>
          <a:p>
            <a:pPr algn="just"/>
            <a:r>
              <a:rPr lang="ru-RU" sz="2000" dirty="0">
                <a:solidFill>
                  <a:srgbClr val="FFCC00"/>
                </a:solidFill>
              </a:rPr>
              <a:t>Серебрякова Валерия,  группа «Электромонтер по ремонту и обслуживанию электрооборудования» :</a:t>
            </a:r>
          </a:p>
          <a:p>
            <a:pPr marL="457200" indent="-457200" algn="just">
              <a:buFont typeface="+mj-lt"/>
              <a:buAutoNum type="arabicPeriod"/>
            </a:pPr>
            <a:r>
              <a:rPr lang="ru-RU" sz="2000" dirty="0"/>
              <a:t>Диплом 2 степени на </a:t>
            </a:r>
            <a:r>
              <a:rPr lang="en-US" sz="2000" dirty="0"/>
              <a:t>XV</a:t>
            </a:r>
            <a:r>
              <a:rPr lang="sah-RU" sz="2000" dirty="0"/>
              <a:t> Республиканском форуме молодых исследователей </a:t>
            </a:r>
            <a:r>
              <a:rPr lang="sah-RU" sz="2000" dirty="0" smtClean="0"/>
              <a:t>“ Ш</a:t>
            </a:r>
            <a:r>
              <a:rPr lang="ru-RU" sz="2000" dirty="0" err="1" smtClean="0"/>
              <a:t>аг</a:t>
            </a:r>
            <a:r>
              <a:rPr lang="ru-RU" sz="2000" dirty="0" smtClean="0"/>
              <a:t> </a:t>
            </a:r>
            <a:r>
              <a:rPr lang="sah-RU" sz="2000" dirty="0"/>
              <a:t>в Будущую Профессию”, </a:t>
            </a:r>
            <a:r>
              <a:rPr lang="ru-RU" sz="2000" dirty="0"/>
              <a:t/>
            </a:r>
            <a:br>
              <a:rPr lang="ru-RU" sz="2000" dirty="0"/>
            </a:br>
            <a:r>
              <a:rPr lang="sah-RU" sz="2000" dirty="0"/>
              <a:t>посвещенного Году науки и технологий в РФ.</a:t>
            </a:r>
            <a:endParaRPr lang="ru-RU" sz="2000" dirty="0"/>
          </a:p>
        </p:txBody>
      </p:sp>
      <p:pic>
        <p:nvPicPr>
          <p:cNvPr id="6" name="Рисунок 11" descr="конский волос 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6435" y="3672222"/>
            <a:ext cx="4038699" cy="251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869482" y="3971829"/>
            <a:ext cx="6096000" cy="2215991"/>
          </a:xfrm>
          <a:prstGeom prst="rect">
            <a:avLst/>
          </a:prstGeom>
        </p:spPr>
        <p:txBody>
          <a:bodyPr>
            <a:spAutoFit/>
          </a:bodyPr>
          <a:lstStyle/>
          <a:p>
            <a:pPr algn="just" fontAlgn="base">
              <a:spcBef>
                <a:spcPct val="0"/>
              </a:spcBef>
              <a:spcAft>
                <a:spcPct val="0"/>
              </a:spcAft>
            </a:pPr>
            <a:r>
              <a:rPr lang="sah-RU" sz="2000" b="1" dirty="0">
                <a:solidFill>
                  <a:srgbClr val="FFCC00"/>
                </a:solidFill>
                <a:cs typeface="Times New Roman" panose="02020603050405020304" pitchFamily="18" charset="0"/>
              </a:rPr>
              <a:t>Салихянова Александра, </a:t>
            </a:r>
            <a:r>
              <a:rPr lang="sah-RU" sz="2000" b="1" dirty="0" smtClean="0">
                <a:solidFill>
                  <a:srgbClr val="FFCC00"/>
                </a:solidFill>
                <a:cs typeface="Times New Roman" panose="02020603050405020304" pitchFamily="18" charset="0"/>
              </a:rPr>
              <a:t>группа </a:t>
            </a:r>
            <a:r>
              <a:rPr lang="sah-RU" sz="2000" b="1" dirty="0">
                <a:solidFill>
                  <a:srgbClr val="FFCC00"/>
                </a:solidFill>
                <a:cs typeface="Times New Roman" panose="02020603050405020304" pitchFamily="18" charset="0"/>
              </a:rPr>
              <a:t>Машинист на открытый горных </a:t>
            </a:r>
            <a:r>
              <a:rPr lang="sah-RU" sz="2000" b="1" dirty="0" smtClean="0">
                <a:solidFill>
                  <a:srgbClr val="FFCC00"/>
                </a:solidFill>
                <a:cs typeface="Times New Roman" panose="02020603050405020304" pitchFamily="18" charset="0"/>
              </a:rPr>
              <a:t>работах и </a:t>
            </a:r>
            <a:r>
              <a:rPr lang="sah-RU" sz="2000" b="1" dirty="0">
                <a:solidFill>
                  <a:srgbClr val="FFCC00"/>
                </a:solidFill>
                <a:cs typeface="Times New Roman" panose="02020603050405020304" pitchFamily="18" charset="0"/>
              </a:rPr>
              <a:t>Антонова </a:t>
            </a:r>
            <a:r>
              <a:rPr lang="sah-RU" sz="2000" b="1" dirty="0" smtClean="0">
                <a:solidFill>
                  <a:srgbClr val="FFCC00"/>
                </a:solidFill>
                <a:cs typeface="Times New Roman" panose="02020603050405020304" pitchFamily="18" charset="0"/>
              </a:rPr>
              <a:t>Галина  </a:t>
            </a:r>
            <a:r>
              <a:rPr lang="sah-RU" sz="2000" b="1" dirty="0">
                <a:solidFill>
                  <a:srgbClr val="FFCC00"/>
                </a:solidFill>
                <a:cs typeface="Times New Roman" panose="02020603050405020304" pitchFamily="18" charset="0"/>
              </a:rPr>
              <a:t>группа Электромонтер по техническому обслуживанию электростанций и сетей</a:t>
            </a:r>
            <a:r>
              <a:rPr lang="sah-RU" sz="2000" b="1" dirty="0" smtClean="0">
                <a:solidFill>
                  <a:srgbClr val="FFCC00"/>
                </a:solidFill>
                <a:cs typeface="Times New Roman" panose="02020603050405020304" pitchFamily="18" charset="0"/>
              </a:rPr>
              <a:t>”:</a:t>
            </a:r>
          </a:p>
          <a:p>
            <a:pPr algn="just" fontAlgn="base">
              <a:spcBef>
                <a:spcPct val="0"/>
              </a:spcBef>
              <a:spcAft>
                <a:spcPct val="0"/>
              </a:spcAft>
            </a:pPr>
            <a:r>
              <a:rPr lang="ru-RU" sz="2000" b="1" dirty="0" smtClean="0">
                <a:cs typeface="Times New Roman" panose="02020603050405020304" pitchFamily="18" charset="0"/>
              </a:rPr>
              <a:t>1. Финалисты </a:t>
            </a:r>
            <a:r>
              <a:rPr lang="ru-RU" sz="2000" b="1" dirty="0">
                <a:cs typeface="Times New Roman" panose="02020603050405020304" pitchFamily="18" charset="0"/>
              </a:rPr>
              <a:t>Республиканской деловой игры “Марафон бизнес-идей”</a:t>
            </a:r>
          </a:p>
          <a:p>
            <a:pPr algn="ctr" fontAlgn="base">
              <a:spcBef>
                <a:spcPct val="0"/>
              </a:spcBef>
              <a:spcAft>
                <a:spcPct val="0"/>
              </a:spcAft>
            </a:pPr>
            <a:endParaRPr lang="ru-RU" b="1" dirty="0">
              <a:solidFill>
                <a:prstClr val="black"/>
              </a:solidFill>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4" y="96455"/>
            <a:ext cx="11033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42608" y="248915"/>
            <a:ext cx="6055760" cy="584775"/>
          </a:xfrm>
          <a:prstGeom prst="rect">
            <a:avLst/>
          </a:prstGeom>
        </p:spPr>
        <p:txBody>
          <a:bodyPr wrap="none">
            <a:spAutoFit/>
          </a:bodyPr>
          <a:lstStyle/>
          <a:p>
            <a:pPr algn="ctr"/>
            <a:r>
              <a:rPr lang="ru-RU" sz="3200" b="1" dirty="0">
                <a:solidFill>
                  <a:srgbClr val="FFCC00"/>
                </a:solidFill>
                <a:latin typeface="Times New Roman" panose="02020603050405020304" pitchFamily="18" charset="0"/>
                <a:cs typeface="Times New Roman" panose="02020603050405020304" pitchFamily="18" charset="0"/>
              </a:rPr>
              <a:t>Достижения  студентов Центра </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421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4" descr="FOAR788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7770" y="1249321"/>
            <a:ext cx="2809702" cy="210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3721768" y="997903"/>
            <a:ext cx="7664918" cy="1908215"/>
          </a:xfrm>
          <a:prstGeom prst="rect">
            <a:avLst/>
          </a:prstGeom>
        </p:spPr>
        <p:txBody>
          <a:bodyPr wrap="square">
            <a:spAutoFit/>
          </a:bodyPr>
          <a:lstStyle/>
          <a:p>
            <a:pPr algn="just" fontAlgn="base">
              <a:spcBef>
                <a:spcPct val="0"/>
              </a:spcBef>
              <a:spcAft>
                <a:spcPct val="0"/>
              </a:spcAft>
            </a:pPr>
            <a:r>
              <a:rPr lang="ru-RU" sz="2000" b="1" dirty="0">
                <a:solidFill>
                  <a:srgbClr val="FFCC00"/>
                </a:solidFill>
                <a:cs typeface="Times New Roman" panose="02020603050405020304" pitchFamily="18" charset="0"/>
              </a:rPr>
              <a:t>Карташов Максим, группа «Электромонтер по ремонту и обслуживанию электрооборудования</a:t>
            </a:r>
            <a:r>
              <a:rPr lang="ru-RU" sz="2000" b="1" dirty="0" smtClean="0">
                <a:solidFill>
                  <a:srgbClr val="FFCC00"/>
                </a:solidFill>
                <a:cs typeface="Times New Roman" panose="02020603050405020304" pitchFamily="18" charset="0"/>
              </a:rPr>
              <a:t>»</a:t>
            </a:r>
            <a:r>
              <a:rPr lang="ru-RU" sz="2000" dirty="0" smtClean="0">
                <a:solidFill>
                  <a:srgbClr val="FFCC00"/>
                </a:solidFill>
                <a:cs typeface="Times New Roman" panose="02020603050405020304" pitchFamily="18" charset="0"/>
              </a:rPr>
              <a:t>:</a:t>
            </a:r>
          </a:p>
          <a:p>
            <a:pPr algn="just" fontAlgn="base">
              <a:spcBef>
                <a:spcPct val="0"/>
              </a:spcBef>
              <a:spcAft>
                <a:spcPct val="0"/>
              </a:spcAft>
            </a:pPr>
            <a:r>
              <a:rPr lang="ru-RU" sz="2000" dirty="0" smtClean="0">
                <a:cs typeface="Times New Roman" panose="02020603050405020304" pitchFamily="18" charset="0"/>
              </a:rPr>
              <a:t>1. Диплом </a:t>
            </a:r>
            <a:r>
              <a:rPr lang="ru-RU" sz="2000" dirty="0">
                <a:cs typeface="Times New Roman" panose="02020603050405020304" pitchFamily="18" charset="0"/>
              </a:rPr>
              <a:t>1 степени в Республиканской молодежной НПК «Вклад </a:t>
            </a:r>
            <a:r>
              <a:rPr lang="ru-RU" sz="2000" dirty="0" err="1">
                <a:cs typeface="Times New Roman" panose="02020603050405020304" pitchFamily="18" charset="0"/>
              </a:rPr>
              <a:t>Верхоянья</a:t>
            </a:r>
            <a:r>
              <a:rPr lang="ru-RU" sz="2000" dirty="0">
                <a:cs typeface="Times New Roman" panose="02020603050405020304" pitchFamily="18" charset="0"/>
              </a:rPr>
              <a:t> в становление государственности Якутии», </a:t>
            </a:r>
            <a:r>
              <a:rPr lang="ru-RU" sz="2000" dirty="0" err="1">
                <a:cs typeface="Times New Roman" panose="02020603050405020304" pitchFamily="18" charset="0"/>
              </a:rPr>
              <a:t>посв</a:t>
            </a:r>
            <a:r>
              <a:rPr lang="ru-RU" sz="2000" dirty="0">
                <a:cs typeface="Times New Roman" panose="02020603050405020304" pitchFamily="18" charset="0"/>
              </a:rPr>
              <a:t>. 100-летию образования Якутской АССР и Году науки и технологий в РФ .</a:t>
            </a:r>
          </a:p>
          <a:p>
            <a:pPr algn="ctr" fontAlgn="base">
              <a:spcBef>
                <a:spcPct val="0"/>
              </a:spcBef>
              <a:spcAft>
                <a:spcPct val="0"/>
              </a:spcAft>
            </a:pPr>
            <a:endParaRPr lang="ru-RU" dirty="0">
              <a:solidFill>
                <a:prstClr val="black"/>
              </a:solidFill>
              <a:latin typeface="Times New Roman" panose="02020603050405020304" pitchFamily="18" charset="0"/>
              <a:cs typeface="Times New Roman" panose="02020603050405020304" pitchFamily="18" charset="0"/>
            </a:endParaRPr>
          </a:p>
        </p:txBody>
      </p:sp>
      <p:pic>
        <p:nvPicPr>
          <p:cNvPr id="6" name="Содержимое 4" descr="ваильев.jpg"/>
          <p:cNvPicPr>
            <a:picLocks noChangeAspect="1"/>
          </p:cNvPicPr>
          <p:nvPr/>
        </p:nvPicPr>
        <p:blipFill rotWithShape="1">
          <a:blip r:embed="rId3" cstate="print">
            <a:extLst>
              <a:ext uri="{28A0092B-C50C-407E-A947-70E740481C1C}">
                <a14:useLocalDpi xmlns:a14="http://schemas.microsoft.com/office/drawing/2010/main" val="0"/>
              </a:ext>
            </a:extLst>
          </a:blip>
          <a:srcRect t="24546"/>
          <a:stretch/>
        </p:blipFill>
        <p:spPr bwMode="auto">
          <a:xfrm>
            <a:off x="8218388" y="3137836"/>
            <a:ext cx="2571750" cy="344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882316" y="4047105"/>
            <a:ext cx="6324242" cy="1631216"/>
          </a:xfrm>
          <a:prstGeom prst="rect">
            <a:avLst/>
          </a:prstGeom>
        </p:spPr>
        <p:txBody>
          <a:bodyPr wrap="square">
            <a:spAutoFit/>
          </a:bodyPr>
          <a:lstStyle/>
          <a:p>
            <a:pPr algn="just" fontAlgn="base">
              <a:spcBef>
                <a:spcPct val="0"/>
              </a:spcBef>
              <a:spcAft>
                <a:spcPct val="0"/>
              </a:spcAft>
            </a:pPr>
            <a:r>
              <a:rPr lang="ru-RU" sz="2000" b="1" dirty="0">
                <a:solidFill>
                  <a:srgbClr val="FFCC00"/>
                </a:solidFill>
                <a:cs typeface="Times New Roman" panose="02020603050405020304" pitchFamily="18" charset="0"/>
              </a:rPr>
              <a:t>Васильев Петр </a:t>
            </a:r>
            <a:r>
              <a:rPr lang="ru-RU" sz="2000" b="1" dirty="0" smtClean="0">
                <a:solidFill>
                  <a:srgbClr val="FFCC00"/>
                </a:solidFill>
                <a:cs typeface="Times New Roman" panose="02020603050405020304" pitchFamily="18" charset="0"/>
              </a:rPr>
              <a:t>группа </a:t>
            </a:r>
            <a:r>
              <a:rPr lang="ru-RU" sz="2000" b="1" dirty="0">
                <a:solidFill>
                  <a:srgbClr val="FFCC00"/>
                </a:solidFill>
                <a:cs typeface="Times New Roman" panose="02020603050405020304" pitchFamily="18" charset="0"/>
              </a:rPr>
              <a:t>«Электромонтер по ремонту и обслуживанию электрооборудования</a:t>
            </a:r>
            <a:r>
              <a:rPr lang="ru-RU" sz="2000" b="1" dirty="0" smtClean="0">
                <a:solidFill>
                  <a:srgbClr val="FFCC00"/>
                </a:solidFill>
                <a:cs typeface="Times New Roman" panose="02020603050405020304" pitchFamily="18" charset="0"/>
              </a:rPr>
              <a:t>»:</a:t>
            </a:r>
          </a:p>
          <a:p>
            <a:pPr algn="just" fontAlgn="base">
              <a:spcBef>
                <a:spcPct val="0"/>
              </a:spcBef>
              <a:spcAft>
                <a:spcPct val="0"/>
              </a:spcAft>
            </a:pPr>
            <a:r>
              <a:rPr lang="ru-RU" sz="2000" dirty="0">
                <a:cs typeface="Times New Roman" pitchFamily="18" charset="0"/>
              </a:rPr>
              <a:t>3 место </a:t>
            </a:r>
            <a:r>
              <a:rPr lang="en-US" sz="2000" dirty="0">
                <a:cs typeface="Times New Roman" pitchFamily="18" charset="0"/>
              </a:rPr>
              <a:t>IX</a:t>
            </a:r>
            <a:r>
              <a:rPr lang="ru-RU" sz="2000" dirty="0">
                <a:cs typeface="Times New Roman" pitchFamily="18" charset="0"/>
              </a:rPr>
              <a:t> Открытого регионального чемпионата «Молодые профессионалы» (</a:t>
            </a:r>
            <a:r>
              <a:rPr lang="ru-RU" sz="2000" dirty="0" err="1">
                <a:cs typeface="Times New Roman" pitchFamily="18" charset="0"/>
              </a:rPr>
              <a:t>Ворлдскилс</a:t>
            </a:r>
            <a:r>
              <a:rPr lang="ru-RU" sz="2000" dirty="0">
                <a:cs typeface="Times New Roman" pitchFamily="18" charset="0"/>
              </a:rPr>
              <a:t> Россия) РС(Я) по компетенции «Электромонтаж</a:t>
            </a:r>
            <a:r>
              <a:rPr lang="ru-RU" sz="2000" dirty="0" smtClean="0">
                <a:cs typeface="Times New Roman" pitchFamily="18" charset="0"/>
              </a:rPr>
              <a:t>», январь 2021г.</a:t>
            </a:r>
            <a:endParaRPr lang="ru-RU" sz="2000" b="1" dirty="0">
              <a:cs typeface="Times New Roman" panose="02020603050405020304"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14" y="64453"/>
            <a:ext cx="11033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5258" y="181410"/>
            <a:ext cx="6779100" cy="646331"/>
          </a:xfrm>
          <a:prstGeom prst="rect">
            <a:avLst/>
          </a:prstGeom>
        </p:spPr>
        <p:txBody>
          <a:bodyPr wrap="none">
            <a:spAutoFit/>
          </a:bodyPr>
          <a:lstStyle/>
          <a:p>
            <a:pPr algn="ctr"/>
            <a:r>
              <a:rPr lang="ru-RU" sz="3600" b="1" dirty="0">
                <a:solidFill>
                  <a:srgbClr val="FFCC00"/>
                </a:solidFill>
                <a:latin typeface="Times New Roman" panose="02020603050405020304" pitchFamily="18" charset="0"/>
                <a:cs typeface="Times New Roman" panose="02020603050405020304" pitchFamily="18" charset="0"/>
              </a:rPr>
              <a:t>Достижения  студентов Центра </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339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51406"/>
          </a:xfrm>
        </p:spPr>
        <p:txBody>
          <a:bodyPr>
            <a:normAutofit/>
          </a:bodyPr>
          <a:lstStyle/>
          <a:p>
            <a:pPr algn="ctr"/>
            <a:r>
              <a:rPr lang="ru-RU" sz="3200" b="1" dirty="0" smtClean="0">
                <a:solidFill>
                  <a:srgbClr val="FFCC00"/>
                </a:solidFill>
                <a:latin typeface="Times New Roman" panose="02020603050405020304" pitchFamily="18" charset="0"/>
                <a:cs typeface="Times New Roman" panose="02020603050405020304" pitchFamily="18" charset="0"/>
              </a:rPr>
              <a:t>Краткая история учреждения</a:t>
            </a:r>
            <a:endParaRPr lang="ru-RU" sz="3200" b="1" dirty="0">
              <a:solidFill>
                <a:srgbClr val="FFCC00"/>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1078030" y="1424539"/>
            <a:ext cx="2512193" cy="12609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E305D"/>
                </a:solidFill>
                <a:latin typeface="Open Sans Light Bold"/>
              </a:rPr>
              <a:t>ГБПОУ РС(Я) «Тиксинский многопрофильный лицей» </a:t>
            </a:r>
          </a:p>
        </p:txBody>
      </p:sp>
      <p:sp>
        <p:nvSpPr>
          <p:cNvPr id="5" name="Скругленный прямоугольник 4"/>
          <p:cNvSpPr/>
          <p:nvPr/>
        </p:nvSpPr>
        <p:spPr>
          <a:xfrm>
            <a:off x="4835892" y="1424539"/>
            <a:ext cx="2512193" cy="12609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E305D"/>
                </a:solidFill>
                <a:latin typeface="Open Sans Light Bold"/>
              </a:rPr>
              <a:t>ГБПОУ РС(Я) «</a:t>
            </a:r>
            <a:r>
              <a:rPr lang="ru-RU" dirty="0" smtClean="0">
                <a:solidFill>
                  <a:srgbClr val="0E305D"/>
                </a:solidFill>
                <a:latin typeface="Open Sans Light Bold"/>
              </a:rPr>
              <a:t>Верхоянский </a:t>
            </a:r>
            <a:r>
              <a:rPr lang="en-US" dirty="0" smtClean="0">
                <a:solidFill>
                  <a:srgbClr val="0E305D"/>
                </a:solidFill>
                <a:latin typeface="Open Sans Light Bold"/>
              </a:rPr>
              <a:t>многопрофильный лицей» </a:t>
            </a:r>
          </a:p>
        </p:txBody>
      </p:sp>
      <p:sp>
        <p:nvSpPr>
          <p:cNvPr id="6" name="Скругленный прямоугольник 5"/>
          <p:cNvSpPr/>
          <p:nvPr/>
        </p:nvSpPr>
        <p:spPr>
          <a:xfrm>
            <a:off x="8487878" y="1453415"/>
            <a:ext cx="2512193" cy="12609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E305D"/>
                </a:solidFill>
                <a:latin typeface="Open Sans Light Bold"/>
              </a:rPr>
              <a:t>ГБПОУ РС(Я) «</a:t>
            </a:r>
            <a:r>
              <a:rPr lang="ru-RU" dirty="0" smtClean="0">
                <a:solidFill>
                  <a:srgbClr val="0E305D"/>
                </a:solidFill>
                <a:latin typeface="Open Sans Light Bold"/>
              </a:rPr>
              <a:t>Жиганский</a:t>
            </a:r>
            <a:r>
              <a:rPr lang="en-US" dirty="0" smtClean="0">
                <a:solidFill>
                  <a:srgbClr val="0E305D"/>
                </a:solidFill>
                <a:latin typeface="Open Sans Light Bold"/>
              </a:rPr>
              <a:t> многопрофильный лицей» </a:t>
            </a:r>
          </a:p>
        </p:txBody>
      </p:sp>
      <p:sp>
        <p:nvSpPr>
          <p:cNvPr id="7" name="Скругленный прямоугольник 6"/>
          <p:cNvSpPr/>
          <p:nvPr/>
        </p:nvSpPr>
        <p:spPr>
          <a:xfrm>
            <a:off x="1078029" y="3208414"/>
            <a:ext cx="10027920" cy="9047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02060"/>
                </a:solidFill>
                <a:latin typeface="Open Sans"/>
              </a:rPr>
              <a:t>Распоряжение Правительства РС (Я) </a:t>
            </a:r>
            <a:r>
              <a:rPr lang="en-US" dirty="0" err="1" smtClean="0">
                <a:solidFill>
                  <a:srgbClr val="002060"/>
                </a:solidFill>
                <a:latin typeface="Open Sans"/>
              </a:rPr>
              <a:t>от</a:t>
            </a:r>
            <a:r>
              <a:rPr lang="en-US" dirty="0" smtClean="0">
                <a:solidFill>
                  <a:srgbClr val="002060"/>
                </a:solidFill>
                <a:latin typeface="Open Sans"/>
              </a:rPr>
              <a:t> 17.03.2020 г. №259-р "О создании ГБПОУ РС </a:t>
            </a:r>
            <a:r>
              <a:rPr lang="ru-RU" dirty="0" smtClean="0">
                <a:solidFill>
                  <a:srgbClr val="002060"/>
                </a:solidFill>
                <a:latin typeface="Open Sans"/>
              </a:rPr>
              <a:t>(Я) ЦПРКА»</a:t>
            </a:r>
            <a:endParaRPr lang="en-US" dirty="0">
              <a:solidFill>
                <a:srgbClr val="002060"/>
              </a:solidFill>
              <a:latin typeface="Open Sans"/>
            </a:endParaRPr>
          </a:p>
        </p:txBody>
      </p:sp>
      <p:sp>
        <p:nvSpPr>
          <p:cNvPr id="8" name="Скругленный прямоугольник 7"/>
          <p:cNvSpPr/>
          <p:nvPr/>
        </p:nvSpPr>
        <p:spPr>
          <a:xfrm>
            <a:off x="4119612" y="4485369"/>
            <a:ext cx="3944754" cy="6721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02060"/>
                </a:solidFill>
                <a:latin typeface="Open Sans"/>
              </a:rPr>
              <a:t>ГБПОУ РС </a:t>
            </a:r>
            <a:r>
              <a:rPr lang="ru-RU" dirty="0" smtClean="0">
                <a:solidFill>
                  <a:srgbClr val="002060"/>
                </a:solidFill>
                <a:latin typeface="Open Sans"/>
              </a:rPr>
              <a:t>(Я) ЦПРКА»</a:t>
            </a:r>
          </a:p>
          <a:p>
            <a:pPr algn="ctr"/>
            <a:r>
              <a:rPr lang="ru-RU" dirty="0" smtClean="0">
                <a:solidFill>
                  <a:srgbClr val="002060"/>
                </a:solidFill>
                <a:latin typeface="Open Sans"/>
              </a:rPr>
              <a:t>30.07.2020г.</a:t>
            </a:r>
            <a:endParaRPr lang="en-US" dirty="0">
              <a:solidFill>
                <a:srgbClr val="002060"/>
              </a:solidFill>
              <a:latin typeface="Open Sans"/>
            </a:endParaRPr>
          </a:p>
        </p:txBody>
      </p:sp>
      <p:sp>
        <p:nvSpPr>
          <p:cNvPr id="9" name="Скругленный прямоугольник 8"/>
          <p:cNvSpPr/>
          <p:nvPr/>
        </p:nvSpPr>
        <p:spPr>
          <a:xfrm>
            <a:off x="1078029" y="5645221"/>
            <a:ext cx="2512193" cy="8710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E305D"/>
                </a:solidFill>
                <a:latin typeface="Open Sans Light Bold"/>
              </a:rPr>
              <a:t>ГБПОУ РС(Я)</a:t>
            </a:r>
            <a:r>
              <a:rPr lang="ru-RU" dirty="0" smtClean="0">
                <a:solidFill>
                  <a:srgbClr val="0E305D"/>
                </a:solidFill>
                <a:latin typeface="Open Sans Light Bold"/>
              </a:rPr>
              <a:t> «ЦПРКА « (</a:t>
            </a:r>
            <a:r>
              <a:rPr lang="ru-RU" dirty="0" err="1" smtClean="0">
                <a:solidFill>
                  <a:srgbClr val="0E305D"/>
                </a:solidFill>
                <a:latin typeface="Open Sans Light Bold"/>
              </a:rPr>
              <a:t>п.Тикси</a:t>
            </a:r>
            <a:r>
              <a:rPr lang="ru-RU" dirty="0" smtClean="0">
                <a:solidFill>
                  <a:srgbClr val="0E305D"/>
                </a:solidFill>
                <a:latin typeface="Open Sans Light Bold"/>
              </a:rPr>
              <a:t>)</a:t>
            </a:r>
            <a:endParaRPr lang="en-US" dirty="0" smtClean="0">
              <a:solidFill>
                <a:srgbClr val="0E305D"/>
              </a:solidFill>
              <a:latin typeface="Open Sans Light Bold"/>
            </a:endParaRPr>
          </a:p>
        </p:txBody>
      </p:sp>
      <p:sp>
        <p:nvSpPr>
          <p:cNvPr id="10" name="Скругленный прямоугольник 9"/>
          <p:cNvSpPr/>
          <p:nvPr/>
        </p:nvSpPr>
        <p:spPr>
          <a:xfrm>
            <a:off x="5022783" y="5645221"/>
            <a:ext cx="2512193" cy="8694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err="1" smtClean="0">
                <a:solidFill>
                  <a:srgbClr val="0E305D"/>
                </a:solidFill>
                <a:latin typeface="Open Sans Light Bold"/>
              </a:rPr>
              <a:t>Верхоянское</a:t>
            </a:r>
            <a:r>
              <a:rPr lang="ru-RU" dirty="0" smtClean="0">
                <a:solidFill>
                  <a:srgbClr val="0E305D"/>
                </a:solidFill>
                <a:latin typeface="Open Sans Light Bold"/>
              </a:rPr>
              <a:t> СП</a:t>
            </a:r>
            <a:endParaRPr lang="en-US" dirty="0" smtClean="0">
              <a:solidFill>
                <a:srgbClr val="0E305D"/>
              </a:solidFill>
              <a:latin typeface="Open Sans Light Bold"/>
            </a:endParaRPr>
          </a:p>
        </p:txBody>
      </p:sp>
      <p:sp>
        <p:nvSpPr>
          <p:cNvPr id="11" name="Скругленный прямоугольник 10"/>
          <p:cNvSpPr/>
          <p:nvPr/>
        </p:nvSpPr>
        <p:spPr>
          <a:xfrm>
            <a:off x="8728510" y="5645221"/>
            <a:ext cx="2512193" cy="8694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solidFill>
                  <a:srgbClr val="0E305D"/>
                </a:solidFill>
                <a:latin typeface="Open Sans Light Bold"/>
              </a:rPr>
              <a:t>Жиганское СП</a:t>
            </a:r>
            <a:endParaRPr lang="en-US" dirty="0" smtClean="0">
              <a:solidFill>
                <a:srgbClr val="0E305D"/>
              </a:solidFill>
              <a:latin typeface="Open Sans Light Bold"/>
            </a:endParaRPr>
          </a:p>
        </p:txBody>
      </p:sp>
      <p:cxnSp>
        <p:nvCxnSpPr>
          <p:cNvPr id="13" name="Прямая со стрелкой 12"/>
          <p:cNvCxnSpPr>
            <a:stCxn id="4" idx="2"/>
            <a:endCxn id="7" idx="0"/>
          </p:cNvCxnSpPr>
          <p:nvPr/>
        </p:nvCxnSpPr>
        <p:spPr>
          <a:xfrm>
            <a:off x="2334127" y="2685449"/>
            <a:ext cx="3757862" cy="5229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6" idx="2"/>
            <a:endCxn id="7" idx="0"/>
          </p:cNvCxnSpPr>
          <p:nvPr/>
        </p:nvCxnSpPr>
        <p:spPr>
          <a:xfrm flipH="1">
            <a:off x="6091989" y="2714325"/>
            <a:ext cx="3651986" cy="4940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5" idx="2"/>
            <a:endCxn id="7" idx="0"/>
          </p:cNvCxnSpPr>
          <p:nvPr/>
        </p:nvCxnSpPr>
        <p:spPr>
          <a:xfrm>
            <a:off x="6091989" y="2685449"/>
            <a:ext cx="0" cy="52296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7" idx="2"/>
            <a:endCxn id="8" idx="0"/>
          </p:cNvCxnSpPr>
          <p:nvPr/>
        </p:nvCxnSpPr>
        <p:spPr>
          <a:xfrm>
            <a:off x="6091989" y="4113190"/>
            <a:ext cx="0" cy="3721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8" idx="2"/>
          </p:cNvCxnSpPr>
          <p:nvPr/>
        </p:nvCxnSpPr>
        <p:spPr>
          <a:xfrm flipH="1">
            <a:off x="6091988" y="5157536"/>
            <a:ext cx="1" cy="487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8" idx="2"/>
            <a:endCxn id="9" idx="0"/>
          </p:cNvCxnSpPr>
          <p:nvPr/>
        </p:nvCxnSpPr>
        <p:spPr>
          <a:xfrm flipH="1">
            <a:off x="2334126" y="5157536"/>
            <a:ext cx="3757863" cy="487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8" idx="2"/>
            <a:endCxn id="11" idx="0"/>
          </p:cNvCxnSpPr>
          <p:nvPr/>
        </p:nvCxnSpPr>
        <p:spPr>
          <a:xfrm>
            <a:off x="6091989" y="5157536"/>
            <a:ext cx="3892618" cy="487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250" b="94750" l="3158" r="97263">
                        <a14:foregroundMark x1="47789" y1="37250" x2="47789" y2="37250"/>
                        <a14:foregroundMark x1="49895" y1="33000" x2="49895" y2="33000"/>
                        <a14:foregroundMark x1="49895" y1="33000" x2="37684" y2="38000"/>
                        <a14:foregroundMark x1="47368" y1="48250" x2="40211" y2="34250"/>
                      </a14:backgroundRemoval>
                    </a14:imgEffect>
                  </a14:imgLayer>
                </a14:imgProps>
              </a:ext>
              <a:ext uri="{28A0092B-C50C-407E-A947-70E740481C1C}">
                <a14:useLocalDpi xmlns:a14="http://schemas.microsoft.com/office/drawing/2010/main" val="0"/>
              </a:ext>
            </a:extLst>
          </a:blip>
          <a:stretch>
            <a:fillRect/>
          </a:stretch>
        </p:blipFill>
        <p:spPr bwMode="auto">
          <a:xfrm>
            <a:off x="0" y="905"/>
            <a:ext cx="1507175" cy="126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25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53877"/>
          </a:xfrm>
        </p:spPr>
        <p:txBody>
          <a:bodyPr>
            <a:normAutofit/>
          </a:bodyPr>
          <a:lstStyle/>
          <a:p>
            <a:pPr algn="ctr"/>
            <a:r>
              <a:rPr lang="ru-RU" sz="3600" b="1" dirty="0" smtClean="0">
                <a:solidFill>
                  <a:srgbClr val="FFC000"/>
                </a:solidFill>
                <a:latin typeface="Times New Roman" panose="02020603050405020304" pitchFamily="18" charset="0"/>
                <a:cs typeface="Times New Roman" panose="02020603050405020304" pitchFamily="18" charset="0"/>
              </a:rPr>
              <a:t>Демонстрационный экзамен </a:t>
            </a:r>
            <a:endParaRPr lang="ru-RU" sz="3600" b="1" dirty="0">
              <a:solidFill>
                <a:srgbClr val="FFC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77911" y="1569855"/>
            <a:ext cx="7029197" cy="4874145"/>
          </a:xfrm>
        </p:spPr>
        <p:txBody>
          <a:bodyPr>
            <a:normAutofit fontScale="77500" lnSpcReduction="20000"/>
          </a:bodyPr>
          <a:lstStyle/>
          <a:p>
            <a:pPr marL="0" indent="0" algn="just">
              <a:buNone/>
            </a:pPr>
            <a:r>
              <a:rPr lang="ru-RU" dirty="0"/>
              <a:t> </a:t>
            </a:r>
            <a:r>
              <a:rPr lang="ru-RU" dirty="0" smtClean="0"/>
              <a:t>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2021 году в </a:t>
            </a:r>
            <a:r>
              <a:rPr lang="ru-RU" dirty="0" err="1">
                <a:latin typeface="Times New Roman" panose="02020603050405020304" pitchFamily="18" charset="0"/>
                <a:cs typeface="Times New Roman" panose="02020603050405020304" pitchFamily="18" charset="0"/>
              </a:rPr>
              <a:t>Жиганском</a:t>
            </a:r>
            <a:r>
              <a:rPr lang="ru-RU" dirty="0">
                <a:latin typeface="Times New Roman" panose="02020603050405020304" pitchFamily="18" charset="0"/>
                <a:cs typeface="Times New Roman" panose="02020603050405020304" pitchFamily="18" charset="0"/>
              </a:rPr>
              <a:t> структурном подразделении провели </a:t>
            </a:r>
            <a:r>
              <a:rPr lang="ru-RU" dirty="0" smtClean="0">
                <a:latin typeface="Times New Roman" panose="02020603050405020304" pitchFamily="18" charset="0"/>
                <a:cs typeface="Times New Roman" panose="02020603050405020304" pitchFamily="18" charset="0"/>
              </a:rPr>
              <a:t>демонстрационный </a:t>
            </a:r>
            <a:r>
              <a:rPr lang="ru-RU" dirty="0">
                <a:latin typeface="Times New Roman" panose="02020603050405020304" pitchFamily="18" charset="0"/>
                <a:cs typeface="Times New Roman" panose="02020603050405020304" pitchFamily="18" charset="0"/>
              </a:rPr>
              <a:t>экзамен по  компетенции </a:t>
            </a:r>
            <a:r>
              <a:rPr lang="ru-RU" dirty="0">
                <a:solidFill>
                  <a:srgbClr val="FFCC00"/>
                </a:solidFill>
                <a:latin typeface="Times New Roman" panose="02020603050405020304" pitchFamily="18" charset="0"/>
                <a:cs typeface="Times New Roman" panose="02020603050405020304" pitchFamily="18" charset="0"/>
              </a:rPr>
              <a:t>«Сварочные технологии», </a:t>
            </a:r>
            <a:r>
              <a:rPr lang="ru-RU" dirty="0">
                <a:latin typeface="Times New Roman" panose="02020603050405020304" pitchFamily="18" charset="0"/>
                <a:cs typeface="Times New Roman" panose="02020603050405020304" pitchFamily="18" charset="0"/>
              </a:rPr>
              <a:t>в связи с чем для получения статуса центра проведения демонстрационного экзамена было проведено оснащение площадки и закуплены оборудования на сумму 1 029 334,00 (один миллион двадцать девять тысяч триста тридцать четыре рубля), все расходы были осуществлены за счет внебюджетных средств образовательной организации в том числе:</a:t>
            </a:r>
          </a:p>
          <a:p>
            <a:pPr algn="just"/>
            <a:r>
              <a:rPr lang="ru-RU" dirty="0" smtClean="0">
                <a:latin typeface="Times New Roman" panose="02020603050405020304" pitchFamily="18" charset="0"/>
                <a:cs typeface="Times New Roman" panose="02020603050405020304" pitchFamily="18" charset="0"/>
              </a:rPr>
              <a:t>закупки </a:t>
            </a:r>
            <a:r>
              <a:rPr lang="ru-RU" dirty="0">
                <a:latin typeface="Times New Roman" panose="02020603050405020304" pitchFamily="18" charset="0"/>
                <a:cs typeface="Times New Roman" panose="02020603050405020304" pitchFamily="18" charset="0"/>
              </a:rPr>
              <a:t>расходных материалов для проведения ДЭ 94290,00,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оплата </a:t>
            </a:r>
            <a:r>
              <a:rPr lang="ru-RU" dirty="0">
                <a:latin typeface="Times New Roman" panose="02020603050405020304" pitchFamily="18" charset="0"/>
                <a:cs typeface="Times New Roman" panose="02020603050405020304" pitchFamily="18" charset="0"/>
              </a:rPr>
              <a:t>работы государственных экспертов за проведение ДЭ 28250,00,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оплата  </a:t>
            </a:r>
            <a:r>
              <a:rPr lang="ru-RU" dirty="0">
                <a:latin typeface="Times New Roman" panose="02020603050405020304" pitchFamily="18" charset="0"/>
                <a:cs typeface="Times New Roman" panose="02020603050405020304" pitchFamily="18" charset="0"/>
              </a:rPr>
              <a:t>работы группы ЛЭ за проведение ДЭ 30 510,00,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иные </a:t>
            </a:r>
            <a:r>
              <a:rPr lang="ru-RU" dirty="0">
                <a:latin typeface="Times New Roman" panose="02020603050405020304" pitchFamily="18" charset="0"/>
                <a:cs typeface="Times New Roman" panose="02020603050405020304" pitchFamily="18" charset="0"/>
              </a:rPr>
              <a:t>расходы 85155,00</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11" y="245472"/>
            <a:ext cx="1371181" cy="115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descr="C:\Users\АДС\Desktop\УПР метод работа\публичный отчет\демо.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8206449" y="1130105"/>
            <a:ext cx="3153973" cy="447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570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9269" y="72539"/>
            <a:ext cx="10515600" cy="531168"/>
          </a:xfrm>
        </p:spPr>
        <p:txBody>
          <a:bodyPr>
            <a:normAutofit/>
          </a:bodyPr>
          <a:lstStyle/>
          <a:p>
            <a:pPr algn="ctr"/>
            <a:r>
              <a:rPr lang="ru-RU" sz="3200" dirty="0" smtClean="0">
                <a:solidFill>
                  <a:srgbClr val="FFC000"/>
                </a:solidFill>
                <a:latin typeface="Times New Roman" panose="02020603050405020304" pitchFamily="18" charset="0"/>
                <a:cs typeface="Times New Roman" panose="02020603050405020304" pitchFamily="18" charset="0"/>
              </a:rPr>
              <a:t>25 –летний юбилей Центра </a:t>
            </a:r>
            <a:r>
              <a:rPr lang="ru-RU" sz="3200" dirty="0" err="1" smtClean="0">
                <a:solidFill>
                  <a:srgbClr val="FFC000"/>
                </a:solidFill>
                <a:latin typeface="Times New Roman" panose="02020603050405020304" pitchFamily="18" charset="0"/>
                <a:cs typeface="Times New Roman" panose="02020603050405020304" pitchFamily="18" charset="0"/>
              </a:rPr>
              <a:t>п.Тикси</a:t>
            </a:r>
            <a:r>
              <a:rPr lang="ru-RU" sz="3200" dirty="0" smtClean="0">
                <a:solidFill>
                  <a:srgbClr val="FFC000"/>
                </a:solidFill>
                <a:latin typeface="Times New Roman" panose="02020603050405020304" pitchFamily="18" charset="0"/>
                <a:cs typeface="Times New Roman" panose="02020603050405020304" pitchFamily="18" charset="0"/>
              </a:rPr>
              <a:t> </a:t>
            </a:r>
            <a:r>
              <a:rPr lang="ru-RU" sz="3200" dirty="0" err="1" smtClean="0">
                <a:solidFill>
                  <a:srgbClr val="FFC000"/>
                </a:solidFill>
                <a:latin typeface="Times New Roman" panose="02020603050405020304" pitchFamily="18" charset="0"/>
                <a:cs typeface="Times New Roman" panose="02020603050405020304" pitchFamily="18" charset="0"/>
              </a:rPr>
              <a:t>Булунский</a:t>
            </a:r>
            <a:r>
              <a:rPr lang="ru-RU" sz="3200" dirty="0" smtClean="0">
                <a:solidFill>
                  <a:srgbClr val="FFC000"/>
                </a:solidFill>
                <a:latin typeface="Times New Roman" panose="02020603050405020304" pitchFamily="18" charset="0"/>
                <a:cs typeface="Times New Roman" panose="02020603050405020304" pitchFamily="18" charset="0"/>
              </a:rPr>
              <a:t> район </a:t>
            </a:r>
            <a:endParaRPr lang="ru-RU" sz="3200" dirty="0">
              <a:solidFill>
                <a:srgbClr val="FFC00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695" y="1142140"/>
            <a:ext cx="8084744" cy="4973527"/>
          </a:xfr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482"/>
            <a:ext cx="1371181" cy="115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521" y="649764"/>
            <a:ext cx="2857877" cy="2631860"/>
          </a:xfrm>
          <a:prstGeom prst="rect">
            <a:avLst/>
          </a:prstGeom>
        </p:spPr>
      </p:pic>
      <p:pic>
        <p:nvPicPr>
          <p:cNvPr id="8" name="Рисунок 7"/>
          <p:cNvPicPr>
            <a:picLocks noChangeAspect="1"/>
          </p:cNvPicPr>
          <p:nvPr/>
        </p:nvPicPr>
        <p:blipFill rotWithShape="1">
          <a:blip r:embed="rId5">
            <a:extLst>
              <a:ext uri="{28A0092B-C50C-407E-A947-70E740481C1C}">
                <a14:useLocalDpi xmlns:a14="http://schemas.microsoft.com/office/drawing/2010/main" val="0"/>
              </a:ext>
            </a:extLst>
          </a:blip>
          <a:srcRect l="14441" r="7834"/>
          <a:stretch/>
        </p:blipFill>
        <p:spPr>
          <a:xfrm>
            <a:off x="8120958" y="3281624"/>
            <a:ext cx="3956365" cy="3476787"/>
          </a:xfrm>
          <a:prstGeom prst="rect">
            <a:avLst/>
          </a:prstGeom>
        </p:spPr>
      </p:pic>
    </p:spTree>
    <p:extLst>
      <p:ext uri="{BB962C8B-B14F-4D97-AF65-F5344CB8AC3E}">
        <p14:creationId xmlns:p14="http://schemas.microsoft.com/office/powerpoint/2010/main" val="2876838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5360" y="273437"/>
            <a:ext cx="10515600" cy="331992"/>
          </a:xfrm>
        </p:spPr>
        <p:txBody>
          <a:bodyPr>
            <a:noAutofit/>
          </a:bodyPr>
          <a:lstStyle/>
          <a:p>
            <a:pPr algn="ctr"/>
            <a:r>
              <a:rPr lang="ru-RU" sz="2800" dirty="0" smtClean="0">
                <a:solidFill>
                  <a:srgbClr val="FFC000"/>
                </a:solidFill>
                <a:latin typeface="Times New Roman" panose="02020603050405020304" pitchFamily="18" charset="0"/>
                <a:cs typeface="Times New Roman" panose="02020603050405020304" pitchFamily="18" charset="0"/>
              </a:rPr>
              <a:t>Организация мероприятий республиканского уровня</a:t>
            </a:r>
            <a:endParaRPr lang="ru-RU" sz="2800" dirty="0">
              <a:solidFill>
                <a:srgbClr val="FFC000"/>
              </a:solidFill>
              <a:latin typeface="Times New Roman" panose="02020603050405020304" pitchFamily="18" charset="0"/>
              <a:cs typeface="Times New Roman" panose="02020603050405020304" pitchFamily="18" charset="0"/>
            </a:endParaRPr>
          </a:p>
        </p:txBody>
      </p:sp>
      <p:pic>
        <p:nvPicPr>
          <p:cNvPr id="27650" name="Picture 2" descr="https://cprkarktika.siteedu.ru/media/sub/1817/uploads/fon-foruma.jpe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7017"/>
          <a:stretch/>
        </p:blipFill>
        <p:spPr bwMode="auto">
          <a:xfrm>
            <a:off x="2119502" y="712048"/>
            <a:ext cx="7735712" cy="309040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37995" y="4080817"/>
            <a:ext cx="11570329" cy="2585323"/>
          </a:xfrm>
          <a:prstGeom prst="rect">
            <a:avLst/>
          </a:prstGeom>
        </p:spPr>
        <p:txBody>
          <a:bodyPr wrap="square">
            <a:spAutoFit/>
          </a:bodyPr>
          <a:lstStyle/>
          <a:p>
            <a:pPr algn="just"/>
            <a:r>
              <a:rPr lang="ru-RU" sz="1600" dirty="0" smtClean="0">
                <a:latin typeface="Roboto Condensed"/>
              </a:rPr>
              <a:t>	</a:t>
            </a:r>
            <a:r>
              <a:rPr lang="ru-RU" dirty="0" smtClean="0">
                <a:latin typeface="Times New Roman" panose="02020603050405020304" pitchFamily="18" charset="0"/>
                <a:cs typeface="Times New Roman" panose="02020603050405020304" pitchFamily="18" charset="0"/>
              </a:rPr>
              <a:t>20 </a:t>
            </a:r>
            <a:r>
              <a:rPr lang="ru-RU" dirty="0">
                <a:latin typeface="Times New Roman" panose="02020603050405020304" pitchFamily="18" charset="0"/>
                <a:cs typeface="Times New Roman" panose="02020603050405020304" pitchFamily="18" charset="0"/>
              </a:rPr>
              <a:t>марта 2021г. проведен </a:t>
            </a:r>
            <a:r>
              <a:rPr lang="ru-RU" b="1" dirty="0">
                <a:latin typeface="Times New Roman" panose="02020603050405020304" pitchFamily="18" charset="0"/>
                <a:cs typeface="Times New Roman" panose="02020603050405020304" pitchFamily="18" charset="0"/>
              </a:rPr>
              <a:t>молодежный форум "Молодёжь, будущее развития Арктики - в наших руках"</a:t>
            </a:r>
            <a:r>
              <a:rPr lang="ru-RU" dirty="0">
                <a:latin typeface="Times New Roman" panose="02020603050405020304" pitchFamily="18" charset="0"/>
                <a:cs typeface="Times New Roman" panose="02020603050405020304" pitchFamily="18" charset="0"/>
              </a:rPr>
              <a:t> в рамках научно-практической конференции «Проблемы и перспективы развития территорий традиционного природопользования и традиционной хозяйственной </a:t>
            </a:r>
            <a:r>
              <a:rPr lang="ru-RU" dirty="0" smtClean="0">
                <a:latin typeface="Times New Roman" panose="02020603050405020304" pitchFamily="18" charset="0"/>
                <a:cs typeface="Times New Roman" panose="02020603050405020304" pitchFamily="18" charset="0"/>
              </a:rPr>
              <a:t>деятельности». Молодежный </a:t>
            </a:r>
            <a:r>
              <a:rPr lang="ru-RU" dirty="0">
                <a:latin typeface="Times New Roman" panose="02020603050405020304" pitchFamily="18" charset="0"/>
                <a:cs typeface="Times New Roman" panose="02020603050405020304" pitchFamily="18" charset="0"/>
              </a:rPr>
              <a:t>форум прошел под председательством народного депутата Государственного Собрания (Ил </a:t>
            </a:r>
            <a:r>
              <a:rPr lang="ru-RU" dirty="0" err="1">
                <a:latin typeface="Times New Roman" panose="02020603050405020304" pitchFamily="18" charset="0"/>
                <a:cs typeface="Times New Roman" panose="02020603050405020304" pitchFamily="18" charset="0"/>
              </a:rPr>
              <a:t>Тумэн</a:t>
            </a:r>
            <a:r>
              <a:rPr lang="ru-RU" dirty="0">
                <a:latin typeface="Times New Roman" panose="02020603050405020304" pitchFamily="18" charset="0"/>
                <a:cs typeface="Times New Roman" panose="02020603050405020304" pitchFamily="18" charset="0"/>
              </a:rPr>
              <a:t>) Республики Саха (Якутия) Е.Х. </a:t>
            </a:r>
            <a:r>
              <a:rPr lang="ru-RU" dirty="0" err="1">
                <a:latin typeface="Times New Roman" panose="02020603050405020304" pitchFamily="18" charset="0"/>
                <a:cs typeface="Times New Roman" panose="02020603050405020304" pitchFamily="18" charset="0"/>
              </a:rPr>
              <a:t>Голомаревой</a:t>
            </a:r>
            <a:r>
              <a:rPr lang="ru-RU" dirty="0">
                <a:latin typeface="Times New Roman" panose="02020603050405020304" pitchFamily="18" charset="0"/>
                <a:cs typeface="Times New Roman" panose="02020603050405020304" pitchFamily="18" charset="0"/>
              </a:rPr>
              <a:t> с </a:t>
            </a:r>
            <a:r>
              <a:rPr lang="ru-RU" dirty="0" smtClean="0">
                <a:latin typeface="Times New Roman" panose="02020603050405020304" pitchFamily="18" charset="0"/>
                <a:cs typeface="Times New Roman" panose="02020603050405020304" pitchFamily="18" charset="0"/>
              </a:rPr>
              <a:t>участием Министерства по развитию Арктики и делам Севера, Министерства по делам молодежи и социальным коммуникациям, </a:t>
            </a:r>
            <a:r>
              <a:rPr lang="ru-RU" dirty="0">
                <a:latin typeface="Times New Roman" panose="02020603050405020304" pitchFamily="18" charset="0"/>
                <a:cs typeface="Times New Roman" panose="02020603050405020304" pitchFamily="18" charset="0"/>
              </a:rPr>
              <a:t>Министерства образования и науки Республики Саха (Якутия), ГБПОУ «Центр подготовки рабочих кадров «Арктика</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Всего в состав выступлений вошли молодые представители десяти Арктических районов Республики Саха (Якутия), в том числе руководство совета молодежи с. </a:t>
            </a:r>
            <a:r>
              <a:rPr lang="ru-RU" dirty="0" err="1">
                <a:latin typeface="Times New Roman" panose="02020603050405020304" pitchFamily="18" charset="0"/>
                <a:cs typeface="Times New Roman" panose="02020603050405020304" pitchFamily="18" charset="0"/>
              </a:rPr>
              <a:t>Иенгра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Нерюнгринского</a:t>
            </a:r>
            <a:r>
              <a:rPr lang="ru-RU" dirty="0">
                <a:latin typeface="Times New Roman" panose="02020603050405020304" pitchFamily="18" charset="0"/>
                <a:cs typeface="Times New Roman" panose="02020603050405020304" pitchFamily="18" charset="0"/>
              </a:rPr>
              <a:t> района</a:t>
            </a:r>
            <a:endParaRPr lang="ru-RU" b="0" i="0" dirty="0">
              <a:effectLst/>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204"/>
            <a:ext cx="1371181" cy="115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376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741" y="138789"/>
            <a:ext cx="10515600" cy="341045"/>
          </a:xfrm>
        </p:spPr>
        <p:txBody>
          <a:bodyPr>
            <a:normAutofit fontScale="90000"/>
          </a:bodyPr>
          <a:lstStyle/>
          <a:p>
            <a:pPr algn="ctr"/>
            <a:r>
              <a:rPr lang="ru-RU" b="1" dirty="0" smtClean="0">
                <a:solidFill>
                  <a:srgbClr val="FFCC00"/>
                </a:solidFill>
                <a:latin typeface="Times New Roman" panose="02020603050405020304" pitchFamily="18" charset="0"/>
                <a:cs typeface="Times New Roman" panose="02020603050405020304" pitchFamily="18" charset="0"/>
              </a:rPr>
              <a:t>Учебно-методическая деятельность</a:t>
            </a:r>
            <a:endParaRPr lang="ru-RU" b="1" dirty="0">
              <a:solidFill>
                <a:srgbClr val="FFCC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9941" y="706171"/>
            <a:ext cx="11887200" cy="6296685"/>
          </a:xfrm>
        </p:spPr>
        <p:txBody>
          <a:bodyPr>
            <a:normAutofit fontScale="85000" lnSpcReduction="20000"/>
          </a:bodyPr>
          <a:lstStyle/>
          <a:p>
            <a:pPr marL="0" indent="0" algn="just">
              <a:buNone/>
            </a:pPr>
            <a:r>
              <a:rPr lang="ru-RU" sz="2000" dirty="0" smtClean="0"/>
              <a:t>	В </a:t>
            </a:r>
            <a:r>
              <a:rPr lang="ru-RU" sz="2000" dirty="0">
                <a:latin typeface="Times New Roman" panose="02020603050405020304" pitchFamily="18" charset="0"/>
                <a:cs typeface="Times New Roman" panose="02020603050405020304" pitchFamily="18" charset="0"/>
              </a:rPr>
              <a:t>2021 году запланированы и проведены следующие мероприятия, с целью оказания методической помощи педагогическому составу:</a:t>
            </a:r>
          </a:p>
          <a:p>
            <a:pPr algn="just"/>
            <a:r>
              <a:rPr lang="ru-RU" sz="2000" dirty="0" smtClean="0">
                <a:latin typeface="Times New Roman" panose="02020603050405020304" pitchFamily="18" charset="0"/>
                <a:cs typeface="Times New Roman" panose="02020603050405020304" pitchFamily="18" charset="0"/>
              </a:rPr>
              <a:t>Неделя </a:t>
            </a:r>
            <a:r>
              <a:rPr lang="ru-RU" sz="2000" dirty="0">
                <a:latin typeface="Times New Roman" panose="02020603050405020304" pitchFamily="18" charset="0"/>
                <a:cs typeface="Times New Roman" panose="02020603050405020304" pitchFamily="18" charset="0"/>
              </a:rPr>
              <a:t>предметов общепрофессионального </a:t>
            </a:r>
            <a:r>
              <a:rPr lang="ru-RU" sz="2000" dirty="0" smtClean="0">
                <a:latin typeface="Times New Roman" panose="02020603050405020304" pitchFamily="18" charset="0"/>
                <a:cs typeface="Times New Roman" panose="02020603050405020304" pitchFamily="18" charset="0"/>
              </a:rPr>
              <a:t>цикла</a:t>
            </a:r>
          </a:p>
          <a:p>
            <a:pPr algn="just"/>
            <a:r>
              <a:rPr lang="ru-RU" sz="2000" dirty="0" smtClean="0">
                <a:latin typeface="Times New Roman" panose="02020603050405020304" pitchFamily="18" charset="0"/>
                <a:cs typeface="Times New Roman" panose="02020603050405020304" pitchFamily="18" charset="0"/>
              </a:rPr>
              <a:t>Школа </a:t>
            </a:r>
            <a:r>
              <a:rPr lang="ru-RU" sz="2000" dirty="0">
                <a:latin typeface="Times New Roman" panose="02020603050405020304" pitchFamily="18" charset="0"/>
                <a:cs typeface="Times New Roman" panose="02020603050405020304" pitchFamily="18" charset="0"/>
              </a:rPr>
              <a:t>молодого </a:t>
            </a:r>
            <a:r>
              <a:rPr lang="ru-RU" sz="2000" dirty="0" smtClean="0">
                <a:latin typeface="Times New Roman" panose="02020603050405020304" pitchFamily="18" charset="0"/>
                <a:cs typeface="Times New Roman" panose="02020603050405020304" pitchFamily="18" charset="0"/>
              </a:rPr>
              <a:t>педагога</a:t>
            </a:r>
          </a:p>
          <a:p>
            <a:pPr algn="just"/>
            <a:r>
              <a:rPr lang="ru-RU" sz="2000" dirty="0" smtClean="0">
                <a:latin typeface="Times New Roman" panose="02020603050405020304" pitchFamily="18" charset="0"/>
                <a:cs typeface="Times New Roman" panose="02020603050405020304" pitchFamily="18" charset="0"/>
              </a:rPr>
              <a:t>Неделя </a:t>
            </a:r>
            <a:r>
              <a:rPr lang="ru-RU" sz="2000" dirty="0">
                <a:latin typeface="Times New Roman" panose="02020603050405020304" pitchFamily="18" charset="0"/>
                <a:cs typeface="Times New Roman" panose="02020603050405020304" pitchFamily="18" charset="0"/>
              </a:rPr>
              <a:t>специальных </a:t>
            </a:r>
            <a:r>
              <a:rPr lang="ru-RU" sz="2000" dirty="0" smtClean="0">
                <a:latin typeface="Times New Roman" panose="02020603050405020304" pitchFamily="18" charset="0"/>
                <a:cs typeface="Times New Roman" panose="02020603050405020304" pitchFamily="18" charset="0"/>
              </a:rPr>
              <a:t>предметов</a:t>
            </a:r>
          </a:p>
          <a:p>
            <a:pPr algn="just"/>
            <a:r>
              <a:rPr lang="ru-RU" sz="2000" dirty="0" smtClean="0">
                <a:latin typeface="Times New Roman" panose="02020603050405020304" pitchFamily="18" charset="0"/>
                <a:cs typeface="Times New Roman" panose="02020603050405020304" pitchFamily="18" charset="0"/>
              </a:rPr>
              <a:t>Неделя </a:t>
            </a:r>
            <a:r>
              <a:rPr lang="ru-RU" sz="2000" dirty="0">
                <a:latin typeface="Times New Roman" panose="02020603050405020304" pitchFamily="18" charset="0"/>
                <a:cs typeface="Times New Roman" panose="02020603050405020304" pitchFamily="18" charset="0"/>
              </a:rPr>
              <a:t>открытых </a:t>
            </a:r>
            <a:r>
              <a:rPr lang="ru-RU" sz="2000" dirty="0" smtClean="0">
                <a:latin typeface="Times New Roman" panose="02020603050405020304" pitchFamily="18" charset="0"/>
                <a:cs typeface="Times New Roman" panose="02020603050405020304" pitchFamily="18" charset="0"/>
              </a:rPr>
              <a:t>занятий.</a:t>
            </a:r>
          </a:p>
          <a:p>
            <a:pPr algn="just"/>
            <a:r>
              <a:rPr lang="ru-RU" sz="2000" dirty="0" err="1" smtClean="0">
                <a:latin typeface="Times New Roman" panose="02020603050405020304" pitchFamily="18" charset="0"/>
                <a:cs typeface="Times New Roman" panose="02020603050405020304" pitchFamily="18" charset="0"/>
              </a:rPr>
              <a:t>Внутрицентровские</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педагогические чтения и др. </a:t>
            </a: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dirty="0" smtClean="0">
                <a:latin typeface="Times New Roman" panose="02020603050405020304" pitchFamily="18" charset="0"/>
                <a:cs typeface="Times New Roman" panose="02020603050405020304" pitchFamily="18" charset="0"/>
              </a:rPr>
              <a:t>Все педагогические работники прошли курсы повышения квалификации по следующим направлениям:</a:t>
            </a:r>
          </a:p>
          <a:p>
            <a:pPr marL="0" indent="0" algn="just">
              <a:buNone/>
            </a:pPr>
            <a:r>
              <a:rPr lang="ru-RU" sz="2000" dirty="0" smtClean="0">
                <a:latin typeface="Times New Roman" panose="02020603050405020304" pitchFamily="18" charset="0"/>
                <a:cs typeface="Times New Roman" panose="02020603050405020304" pitchFamily="18" charset="0"/>
              </a:rPr>
              <a:t>1</a:t>
            </a:r>
            <a:r>
              <a:rPr lang="ru-RU" sz="2000" dirty="0">
                <a:latin typeface="Times New Roman" panose="02020603050405020304" pitchFamily="18" charset="0"/>
                <a:cs typeface="Times New Roman" panose="02020603050405020304" pitchFamily="18" charset="0"/>
              </a:rPr>
              <a:t>.	«Пожарная безопасность» </a:t>
            </a: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dirty="0" smtClean="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«Оказание первой помощи» </a:t>
            </a: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dirty="0" smtClean="0">
                <a:latin typeface="Times New Roman" panose="02020603050405020304" pitchFamily="18" charset="0"/>
                <a:cs typeface="Times New Roman" panose="02020603050405020304" pitchFamily="18" charset="0"/>
              </a:rPr>
              <a:t>3</a:t>
            </a:r>
            <a:r>
              <a:rPr lang="ru-RU" sz="2000" dirty="0">
                <a:latin typeface="Times New Roman" panose="02020603050405020304" pitchFamily="18" charset="0"/>
                <a:cs typeface="Times New Roman" panose="02020603050405020304" pitchFamily="18" charset="0"/>
              </a:rPr>
              <a:t>.	«Дистанционное образование в контексте функционирования информационно-коммуникационных технологий в условиях новой </a:t>
            </a:r>
            <a:r>
              <a:rPr lang="ru-RU" sz="2000" dirty="0" err="1">
                <a:latin typeface="Times New Roman" panose="02020603050405020304" pitchFamily="18" charset="0"/>
                <a:cs typeface="Times New Roman" panose="02020603050405020304" pitchFamily="18" charset="0"/>
              </a:rPr>
              <a:t>короновирусной</a:t>
            </a:r>
            <a:r>
              <a:rPr lang="ru-RU" sz="2000" dirty="0">
                <a:latin typeface="Times New Roman" panose="02020603050405020304" pitchFamily="18" charset="0"/>
                <a:cs typeface="Times New Roman" panose="02020603050405020304" pitchFamily="18" charset="0"/>
              </a:rPr>
              <a:t> инфекции COVID-19» </a:t>
            </a: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dirty="0" smtClean="0">
                <a:latin typeface="Times New Roman" panose="02020603050405020304" pitchFamily="18" charset="0"/>
                <a:cs typeface="Times New Roman" panose="02020603050405020304" pitchFamily="18" charset="0"/>
              </a:rPr>
              <a:t>4</a:t>
            </a:r>
            <a:r>
              <a:rPr lang="ru-RU" sz="2000" dirty="0">
                <a:latin typeface="Times New Roman" panose="02020603050405020304" pitchFamily="18" charset="0"/>
                <a:cs typeface="Times New Roman" panose="02020603050405020304" pitchFamily="18" charset="0"/>
              </a:rPr>
              <a:t>.	«Организация учебной деятельности обучающихся с инвалидностью и ОВЗ по освоению программ СПО</a:t>
            </a:r>
            <a:r>
              <a:rPr lang="ru-RU" sz="2000" dirty="0" smtClean="0">
                <a:latin typeface="Times New Roman" panose="02020603050405020304" pitchFamily="18" charset="0"/>
                <a:cs typeface="Times New Roman" panose="02020603050405020304" pitchFamily="18" charset="0"/>
              </a:rPr>
              <a:t>»</a:t>
            </a:r>
          </a:p>
          <a:p>
            <a:pPr marL="0" indent="0" algn="just">
              <a:buNone/>
            </a:pPr>
            <a:r>
              <a:rPr lang="ru-RU" sz="2000" dirty="0" smtClean="0">
                <a:latin typeface="Times New Roman" panose="02020603050405020304" pitchFamily="18" charset="0"/>
                <a:cs typeface="Times New Roman" panose="02020603050405020304" pitchFamily="18" charset="0"/>
              </a:rPr>
              <a:t>5</a:t>
            </a:r>
            <a:r>
              <a:rPr lang="ru-RU" sz="2000" dirty="0">
                <a:latin typeface="Times New Roman" panose="02020603050405020304" pitchFamily="18" charset="0"/>
                <a:cs typeface="Times New Roman" panose="02020603050405020304" pitchFamily="18" charset="0"/>
              </a:rPr>
              <a:t>.	«Разработка и реализация адаптированных образовательных программ</a:t>
            </a:r>
            <a:r>
              <a:rPr lang="ru-RU" sz="2000" dirty="0" smtClean="0">
                <a:latin typeface="Times New Roman" panose="02020603050405020304" pitchFamily="18" charset="0"/>
                <a:cs typeface="Times New Roman" panose="02020603050405020304" pitchFamily="18" charset="0"/>
              </a:rPr>
              <a:t>»</a:t>
            </a:r>
          </a:p>
          <a:p>
            <a:pPr marL="0" indent="0" algn="just">
              <a:buNone/>
            </a:pPr>
            <a:r>
              <a:rPr lang="ru-RU" sz="2000" dirty="0" smtClean="0">
                <a:latin typeface="Times New Roman" panose="02020603050405020304" pitchFamily="18" charset="0"/>
                <a:cs typeface="Times New Roman" panose="02020603050405020304" pitchFamily="18" charset="0"/>
              </a:rPr>
              <a:t>6</a:t>
            </a:r>
            <a:r>
              <a:rPr lang="ru-RU" sz="2000" dirty="0">
                <a:latin typeface="Times New Roman" panose="02020603050405020304" pitchFamily="18" charset="0"/>
                <a:cs typeface="Times New Roman" panose="02020603050405020304" pitchFamily="18" charset="0"/>
              </a:rPr>
              <a:t>.	«Психолого-педагогическое сопровождение образовательной деятельности обучающихся с ОВЗ и инвалидностью в профессиональной образовательной организации</a:t>
            </a:r>
            <a:r>
              <a:rPr lang="ru-RU" sz="2000" dirty="0" smtClean="0">
                <a:latin typeface="Times New Roman" panose="02020603050405020304" pitchFamily="18" charset="0"/>
                <a:cs typeface="Times New Roman" panose="02020603050405020304" pitchFamily="18" charset="0"/>
              </a:rPr>
              <a:t>»</a:t>
            </a:r>
          </a:p>
          <a:p>
            <a:pPr marL="0" indent="0" algn="just">
              <a:buNone/>
            </a:pPr>
            <a:r>
              <a:rPr lang="ru-RU" sz="2000" dirty="0" smtClean="0">
                <a:latin typeface="Times New Roman" panose="02020603050405020304" pitchFamily="18" charset="0"/>
                <a:cs typeface="Times New Roman" panose="02020603050405020304" pitchFamily="18" charset="0"/>
              </a:rPr>
              <a:t>7</a:t>
            </a:r>
            <a:r>
              <a:rPr lang="ru-RU" sz="2000" dirty="0">
                <a:latin typeface="Times New Roman" panose="02020603050405020304" pitchFamily="18" charset="0"/>
                <a:cs typeface="Times New Roman" panose="02020603050405020304" pitchFamily="18" charset="0"/>
              </a:rPr>
              <a:t>.	«Куратор группы» </a:t>
            </a: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dirty="0" smtClean="0">
                <a:latin typeface="Times New Roman" panose="02020603050405020304" pitchFamily="18" charset="0"/>
                <a:cs typeface="Times New Roman" panose="02020603050405020304" pitchFamily="18" charset="0"/>
              </a:rPr>
              <a:t>8</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Нетворкинг</a:t>
            </a:r>
            <a:r>
              <a:rPr lang="ru-RU" sz="2000" dirty="0">
                <a:latin typeface="Times New Roman" panose="02020603050405020304" pitchFamily="18" charset="0"/>
                <a:cs typeface="Times New Roman" panose="02020603050405020304" pitchFamily="18" charset="0"/>
              </a:rPr>
              <a:t>: проектирование будущего или взгляд из будущего</a:t>
            </a:r>
            <a:r>
              <a:rPr lang="ru-RU" sz="2000" dirty="0" smtClean="0">
                <a:latin typeface="Times New Roman" panose="02020603050405020304" pitchFamily="18" charset="0"/>
                <a:cs typeface="Times New Roman" panose="02020603050405020304" pitchFamily="18" charset="0"/>
              </a:rPr>
              <a:t>»</a:t>
            </a:r>
          </a:p>
          <a:p>
            <a:pPr marL="0" indent="0" algn="just">
              <a:buNone/>
            </a:pPr>
            <a:r>
              <a:rPr lang="ru-RU" sz="2000" dirty="0" smtClean="0">
                <a:latin typeface="Times New Roman" panose="02020603050405020304" pitchFamily="18" charset="0"/>
                <a:cs typeface="Times New Roman" panose="02020603050405020304" pitchFamily="18" charset="0"/>
              </a:rPr>
              <a:t>9</a:t>
            </a:r>
            <a:r>
              <a:rPr lang="ru-RU" sz="2000" dirty="0">
                <a:latin typeface="Times New Roman" panose="02020603050405020304" pitchFamily="18" charset="0"/>
                <a:cs typeface="Times New Roman" panose="02020603050405020304" pitchFamily="18" charset="0"/>
              </a:rPr>
              <a:t>.	«Охрана труда» и другие </a:t>
            </a: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dirty="0" smtClean="0">
                <a:latin typeface="Times New Roman" panose="02020603050405020304" pitchFamily="18" charset="0"/>
                <a:cs typeface="Times New Roman" panose="02020603050405020304" pitchFamily="18" charset="0"/>
              </a:rPr>
              <a:t>Курсы </a:t>
            </a:r>
            <a:r>
              <a:rPr lang="ru-RU" sz="2000" dirty="0">
                <a:latin typeface="Times New Roman" panose="02020603050405020304" pitchFamily="18" charset="0"/>
                <a:cs typeface="Times New Roman" panose="02020603050405020304" pitchFamily="18" charset="0"/>
              </a:rPr>
              <a:t>профессиональной </a:t>
            </a:r>
            <a:r>
              <a:rPr lang="ru-RU" sz="2000" dirty="0" smtClean="0">
                <a:latin typeface="Times New Roman" panose="02020603050405020304" pitchFamily="18" charset="0"/>
                <a:cs typeface="Times New Roman" panose="02020603050405020304" pitchFamily="18" charset="0"/>
              </a:rPr>
              <a:t>переподготовки:</a:t>
            </a:r>
          </a:p>
          <a:p>
            <a:pPr marL="0" indent="0" algn="just">
              <a:buNone/>
            </a:pP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1.	</a:t>
            </a:r>
            <a:r>
              <a:rPr lang="ru-RU" sz="2000" dirty="0" smtClean="0">
                <a:latin typeface="Times New Roman" panose="02020603050405020304" pitchFamily="18" charset="0"/>
                <a:cs typeface="Times New Roman" panose="02020603050405020304" pitchFamily="18" charset="0"/>
              </a:rPr>
              <a:t> «Методист», «Педагог-психолог», «</a:t>
            </a:r>
            <a:r>
              <a:rPr lang="ru-RU" sz="2000" dirty="0" err="1">
                <a:latin typeface="Times New Roman" panose="02020603050405020304" pitchFamily="18" charset="0"/>
                <a:cs typeface="Times New Roman" panose="02020603050405020304" pitchFamily="18" charset="0"/>
              </a:rPr>
              <a:t>Тьютор</a:t>
            </a:r>
            <a:r>
              <a:rPr lang="ru-RU" sz="2000" dirty="0" smtClean="0">
                <a:latin typeface="Times New Roman" panose="02020603050405020304" pitchFamily="18" charset="0"/>
                <a:cs typeface="Times New Roman" panose="02020603050405020304" pitchFamily="18" charset="0"/>
              </a:rPr>
              <a:t>».</a:t>
            </a:r>
          </a:p>
          <a:p>
            <a:pPr marL="0" indent="0" algn="just">
              <a:buNone/>
            </a:pPr>
            <a:endParaRPr lang="ru-RU" sz="2000" dirty="0"/>
          </a:p>
          <a:p>
            <a:pPr marL="0" indent="0" algn="just">
              <a:buNone/>
            </a:pPr>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887" y="126278"/>
            <a:ext cx="11033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71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0568" y="85253"/>
            <a:ext cx="10515600" cy="533208"/>
          </a:xfrm>
        </p:spPr>
        <p:txBody>
          <a:bodyPr>
            <a:normAutofit fontScale="90000"/>
          </a:bodyPr>
          <a:lstStyle/>
          <a:p>
            <a:pPr algn="ctr"/>
            <a:r>
              <a:rPr lang="ru-RU" dirty="0">
                <a:solidFill>
                  <a:srgbClr val="FFCC00"/>
                </a:solidFill>
                <a:latin typeface="Times New Roman" panose="02020603050405020304" pitchFamily="18" charset="0"/>
                <a:cs typeface="Times New Roman" panose="02020603050405020304" pitchFamily="18" charset="0"/>
              </a:rPr>
              <a:t>Сотрудничество с организациями.</a:t>
            </a:r>
          </a:p>
        </p:txBody>
      </p:sp>
      <p:sp>
        <p:nvSpPr>
          <p:cNvPr id="3" name="Объект 2"/>
          <p:cNvSpPr>
            <a:spLocks noGrp="1"/>
          </p:cNvSpPr>
          <p:nvPr>
            <p:ph idx="1"/>
          </p:nvPr>
        </p:nvSpPr>
        <p:spPr>
          <a:xfrm>
            <a:off x="870568" y="1064974"/>
            <a:ext cx="10515600" cy="1006587"/>
          </a:xfrm>
        </p:spPr>
        <p:txBody>
          <a:bodyPr/>
          <a:lstStyle/>
          <a:p>
            <a:pPr marL="0" indent="0" algn="just">
              <a:buNone/>
            </a:pPr>
            <a:r>
              <a:rPr lang="ru-RU" dirty="0" smtClean="0"/>
              <a:t>	</a:t>
            </a:r>
            <a:r>
              <a:rPr lang="ru-RU" sz="2000" dirty="0" smtClean="0">
                <a:latin typeface="Times New Roman" panose="02020603050405020304" pitchFamily="18" charset="0"/>
                <a:cs typeface="Times New Roman" panose="02020603050405020304" pitchFamily="18" charset="0"/>
              </a:rPr>
              <a:t>На </a:t>
            </a:r>
            <a:r>
              <a:rPr lang="ru-RU" sz="2000" dirty="0">
                <a:latin typeface="Times New Roman" panose="02020603050405020304" pitchFamily="18" charset="0"/>
                <a:cs typeface="Times New Roman" panose="02020603050405020304" pitchFamily="18" charset="0"/>
              </a:rPr>
              <a:t>2021-2022 учебный год заключены </a:t>
            </a:r>
            <a:r>
              <a:rPr lang="ru-RU" sz="2000" dirty="0" smtClean="0">
                <a:latin typeface="Times New Roman" panose="02020603050405020304" pitchFamily="18" charset="0"/>
                <a:cs typeface="Times New Roman" panose="02020603050405020304" pitchFamily="18" charset="0"/>
              </a:rPr>
              <a:t>долгосрочные договора </a:t>
            </a:r>
            <a:r>
              <a:rPr lang="ru-RU" sz="2000" dirty="0">
                <a:latin typeface="Times New Roman" panose="02020603050405020304" pitchFamily="18" charset="0"/>
                <a:cs typeface="Times New Roman" panose="02020603050405020304" pitchFamily="18" charset="0"/>
              </a:rPr>
              <a:t>о сотрудничестве, проведении производственной  практики обучающихся на предприятиях и в организациях:</a:t>
            </a:r>
          </a:p>
          <a:p>
            <a:pPr marL="0" indent="0">
              <a:buNone/>
            </a:pP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12" y="268512"/>
            <a:ext cx="11033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p14="http://schemas.microsoft.com/office/powerpoint/2010/main" val="2177813119"/>
              </p:ext>
            </p:extLst>
          </p:nvPr>
        </p:nvGraphicFramePr>
        <p:xfrm>
          <a:off x="679618" y="2124382"/>
          <a:ext cx="3864933" cy="1682496"/>
        </p:xfrm>
        <a:graphic>
          <a:graphicData uri="http://schemas.openxmlformats.org/drawingml/2006/table">
            <a:tbl>
              <a:tblPr firstRow="1" firstCol="1" bandRow="1">
                <a:tableStyleId>{69012ECD-51FC-41F1-AA8D-1B2483CD663E}</a:tableStyleId>
              </a:tblPr>
              <a:tblGrid>
                <a:gridCol w="2676358"/>
                <a:gridCol w="1188575"/>
              </a:tblGrid>
              <a:tr h="44450">
                <a:tc>
                  <a:txBody>
                    <a:bodyPr/>
                    <a:lstStyle/>
                    <a:p>
                      <a:pPr algn="ctr">
                        <a:lnSpc>
                          <a:spcPct val="115000"/>
                        </a:lnSpc>
                        <a:spcAft>
                          <a:spcPts val="0"/>
                        </a:spcAft>
                      </a:pPr>
                      <a:r>
                        <a:rPr lang="ru-RU" sz="1200" dirty="0">
                          <a:solidFill>
                            <a:schemeClr val="tx1"/>
                          </a:solidFill>
                          <a:effectLst/>
                        </a:rPr>
                        <a:t>Наименование организации</a:t>
                      </a:r>
                      <a:endParaRPr lang="ru-RU"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solidFill>
                            <a:schemeClr val="tx1"/>
                          </a:solidFill>
                          <a:effectLst/>
                        </a:rPr>
                        <a:t>Сроки</a:t>
                      </a:r>
                      <a:endParaRPr lang="ru-RU" sz="1100" dirty="0">
                        <a:solidFill>
                          <a:schemeClr val="tx1"/>
                        </a:solidFill>
                        <a:effectLst/>
                        <a:latin typeface="Calibri"/>
                        <a:ea typeface="Calibri"/>
                        <a:cs typeface="Times New Roman"/>
                      </a:endParaRPr>
                    </a:p>
                  </a:txBody>
                  <a:tcPr marL="68580" marR="68580" marT="0" marB="0"/>
                </a:tc>
              </a:tr>
              <a:tr h="0">
                <a:tc>
                  <a:txBody>
                    <a:bodyPr/>
                    <a:lstStyle/>
                    <a:p>
                      <a:pPr marL="342900" lvl="0" indent="-342900" algn="just">
                        <a:lnSpc>
                          <a:spcPct val="115000"/>
                        </a:lnSpc>
                        <a:spcAft>
                          <a:spcPts val="0"/>
                        </a:spcAft>
                        <a:buFont typeface="+mj-lt"/>
                        <a:buAutoNum type="arabicPeriod"/>
                      </a:pPr>
                      <a:r>
                        <a:rPr lang="ru-RU" sz="1200">
                          <a:effectLst/>
                        </a:rPr>
                        <a:t>МО «Булунский улус (район)»</a:t>
                      </a:r>
                      <a:endParaRPr lang="ru-RU" sz="1100">
                        <a:effectLst/>
                        <a:latin typeface="Calibri"/>
                      </a:endParaRPr>
                    </a:p>
                  </a:txBody>
                  <a:tcPr marL="68580" marR="68580" marT="0" marB="0"/>
                </a:tc>
                <a:tc>
                  <a:txBody>
                    <a:bodyPr/>
                    <a:lstStyle/>
                    <a:p>
                      <a:pPr algn="ctr">
                        <a:lnSpc>
                          <a:spcPct val="115000"/>
                        </a:lnSpc>
                        <a:spcAft>
                          <a:spcPts val="1000"/>
                        </a:spcAft>
                      </a:pPr>
                      <a:r>
                        <a:rPr lang="ru-RU" sz="1200">
                          <a:effectLst/>
                        </a:rPr>
                        <a:t>2022</a:t>
                      </a:r>
                      <a:endParaRPr lang="ru-RU" sz="1100">
                        <a:effectLst/>
                        <a:latin typeface="Calibri"/>
                        <a:ea typeface="Calibri"/>
                        <a:cs typeface="Times New Roman"/>
                      </a:endParaRPr>
                    </a:p>
                  </a:txBody>
                  <a:tcPr marL="68580" marR="68580" marT="0" marB="0"/>
                </a:tc>
              </a:tr>
              <a:tr h="0">
                <a:tc>
                  <a:txBody>
                    <a:bodyPr/>
                    <a:lstStyle/>
                    <a:p>
                      <a:pPr marL="342900" lvl="0" indent="-342900" algn="just">
                        <a:lnSpc>
                          <a:spcPct val="115000"/>
                        </a:lnSpc>
                        <a:spcAft>
                          <a:spcPts val="0"/>
                        </a:spcAft>
                        <a:buFont typeface="+mj-lt"/>
                        <a:buAutoNum type="arabicPeriod"/>
                      </a:pPr>
                      <a:r>
                        <a:rPr lang="ru-RU" sz="1200">
                          <a:effectLst/>
                        </a:rPr>
                        <a:t>ООО «Восход»</a:t>
                      </a:r>
                      <a:endParaRPr lang="ru-RU" sz="1100">
                        <a:effectLst/>
                        <a:latin typeface="Calibri"/>
                      </a:endParaRPr>
                    </a:p>
                  </a:txBody>
                  <a:tcPr marL="68580" marR="68580" marT="0" marB="0"/>
                </a:tc>
                <a:tc>
                  <a:txBody>
                    <a:bodyPr/>
                    <a:lstStyle/>
                    <a:p>
                      <a:pPr algn="ctr">
                        <a:lnSpc>
                          <a:spcPct val="115000"/>
                        </a:lnSpc>
                        <a:spcAft>
                          <a:spcPts val="0"/>
                        </a:spcAft>
                      </a:pPr>
                      <a:r>
                        <a:rPr lang="ru-RU" sz="1200">
                          <a:effectLst/>
                        </a:rPr>
                        <a:t>2024</a:t>
                      </a:r>
                      <a:endParaRPr lang="ru-RU" sz="1100">
                        <a:effectLst/>
                        <a:latin typeface="Calibri"/>
                        <a:ea typeface="Calibri"/>
                        <a:cs typeface="Times New Roman"/>
                      </a:endParaRPr>
                    </a:p>
                  </a:txBody>
                  <a:tcPr marL="68580" marR="68580" marT="0" marB="0"/>
                </a:tc>
              </a:tr>
              <a:tr h="0">
                <a:tc>
                  <a:txBody>
                    <a:bodyPr/>
                    <a:lstStyle/>
                    <a:p>
                      <a:pPr marL="342900" lvl="0" indent="-342900" algn="just">
                        <a:lnSpc>
                          <a:spcPct val="115000"/>
                        </a:lnSpc>
                        <a:spcAft>
                          <a:spcPts val="0"/>
                        </a:spcAft>
                        <a:buFont typeface="+mj-lt"/>
                        <a:buAutoNum type="arabicPeriod"/>
                      </a:pPr>
                      <a:r>
                        <a:rPr lang="ru-RU" sz="1200">
                          <a:effectLst/>
                        </a:rPr>
                        <a:t>МБОУ «Арктическая гимназия»</a:t>
                      </a:r>
                      <a:endParaRPr lang="ru-RU" sz="1100">
                        <a:effectLst/>
                        <a:latin typeface="Calibri"/>
                      </a:endParaRPr>
                    </a:p>
                  </a:txBody>
                  <a:tcPr marL="68580" marR="68580" marT="0" marB="0"/>
                </a:tc>
                <a:tc>
                  <a:txBody>
                    <a:bodyPr/>
                    <a:lstStyle/>
                    <a:p>
                      <a:pPr algn="ctr">
                        <a:lnSpc>
                          <a:spcPct val="115000"/>
                        </a:lnSpc>
                        <a:spcAft>
                          <a:spcPts val="0"/>
                        </a:spcAft>
                      </a:pPr>
                      <a:r>
                        <a:rPr lang="ru-RU" sz="1200">
                          <a:effectLst/>
                        </a:rPr>
                        <a:t>2024</a:t>
                      </a:r>
                      <a:endParaRPr lang="ru-RU" sz="1100">
                        <a:effectLst/>
                        <a:latin typeface="Calibri"/>
                        <a:ea typeface="Calibri"/>
                        <a:cs typeface="Times New Roman"/>
                      </a:endParaRPr>
                    </a:p>
                  </a:txBody>
                  <a:tcPr marL="68580" marR="68580" marT="0" marB="0"/>
                </a:tc>
              </a:tr>
              <a:tr h="0">
                <a:tc>
                  <a:txBody>
                    <a:bodyPr/>
                    <a:lstStyle/>
                    <a:p>
                      <a:pPr marL="342900" lvl="0" indent="-342900" algn="just">
                        <a:lnSpc>
                          <a:spcPct val="115000"/>
                        </a:lnSpc>
                        <a:spcAft>
                          <a:spcPts val="0"/>
                        </a:spcAft>
                        <a:buFont typeface="+mj-lt"/>
                        <a:buAutoNum type="arabicPeriod"/>
                      </a:pPr>
                      <a:r>
                        <a:rPr lang="ru-RU" sz="1200">
                          <a:effectLst/>
                        </a:rPr>
                        <a:t>МУП «Приморский» с. Хара-Улах</a:t>
                      </a:r>
                      <a:endParaRPr lang="ru-RU" sz="1100">
                        <a:effectLst/>
                        <a:latin typeface="Calibri"/>
                      </a:endParaRPr>
                    </a:p>
                  </a:txBody>
                  <a:tcPr marL="68580" marR="68580" marT="0" marB="0"/>
                </a:tc>
                <a:tc>
                  <a:txBody>
                    <a:bodyPr/>
                    <a:lstStyle/>
                    <a:p>
                      <a:pPr algn="ctr">
                        <a:lnSpc>
                          <a:spcPct val="115000"/>
                        </a:lnSpc>
                        <a:spcAft>
                          <a:spcPts val="0"/>
                        </a:spcAft>
                      </a:pPr>
                      <a:r>
                        <a:rPr lang="ru-RU" sz="1200">
                          <a:effectLst/>
                        </a:rPr>
                        <a:t>2022</a:t>
                      </a:r>
                      <a:endParaRPr lang="ru-RU" sz="1100">
                        <a:effectLst/>
                        <a:latin typeface="Calibri"/>
                        <a:ea typeface="Calibri"/>
                        <a:cs typeface="Times New Roman"/>
                      </a:endParaRPr>
                    </a:p>
                  </a:txBody>
                  <a:tcPr marL="68580" marR="68580" marT="0" marB="0"/>
                </a:tc>
              </a:tr>
              <a:tr h="0">
                <a:tc>
                  <a:txBody>
                    <a:bodyPr/>
                    <a:lstStyle/>
                    <a:p>
                      <a:pPr marL="342900" lvl="0" indent="-342900" algn="just">
                        <a:lnSpc>
                          <a:spcPct val="115000"/>
                        </a:lnSpc>
                        <a:spcAft>
                          <a:spcPts val="0"/>
                        </a:spcAft>
                        <a:buFont typeface="+mj-lt"/>
                        <a:buAutoNum type="arabicPeriod"/>
                      </a:pPr>
                      <a:r>
                        <a:rPr lang="ru-RU" sz="1200">
                          <a:effectLst/>
                        </a:rPr>
                        <a:t>ФБР ГУП «ЖКХ»</a:t>
                      </a:r>
                      <a:endParaRPr lang="ru-RU" sz="1100">
                        <a:effectLst/>
                        <a:latin typeface="Calibri"/>
                      </a:endParaRPr>
                    </a:p>
                  </a:txBody>
                  <a:tcPr marL="68580" marR="68580" marT="0" marB="0"/>
                </a:tc>
                <a:tc>
                  <a:txBody>
                    <a:bodyPr/>
                    <a:lstStyle/>
                    <a:p>
                      <a:pPr algn="ctr">
                        <a:lnSpc>
                          <a:spcPct val="115000"/>
                        </a:lnSpc>
                        <a:spcAft>
                          <a:spcPts val="0"/>
                        </a:spcAft>
                      </a:pPr>
                      <a:r>
                        <a:rPr lang="ru-RU" sz="1200" dirty="0">
                          <a:effectLst/>
                        </a:rPr>
                        <a:t>2022</a:t>
                      </a:r>
                      <a:endParaRPr lang="ru-RU" sz="1100" dirty="0">
                        <a:effectLst/>
                        <a:latin typeface="Calibri"/>
                        <a:ea typeface="Calibri"/>
                        <a:cs typeface="Times New Roman"/>
                      </a:endParaRPr>
                    </a:p>
                  </a:txBody>
                  <a:tcPr marL="68580" marR="68580" marT="0" marB="0"/>
                </a:tc>
              </a:tr>
              <a:tr h="0">
                <a:tc>
                  <a:txBody>
                    <a:bodyPr/>
                    <a:lstStyle/>
                    <a:p>
                      <a:pPr marL="342900" lvl="0" indent="-342900" algn="just">
                        <a:lnSpc>
                          <a:spcPct val="115000"/>
                        </a:lnSpc>
                        <a:spcAft>
                          <a:spcPts val="0"/>
                        </a:spcAft>
                        <a:buFont typeface="+mj-lt"/>
                        <a:buAutoNum type="arabicPeriod"/>
                      </a:pPr>
                      <a:r>
                        <a:rPr lang="ru-RU" sz="1200">
                          <a:effectLst/>
                        </a:rPr>
                        <a:t>БЭС АО «СахаЭнерго»</a:t>
                      </a:r>
                      <a:endParaRPr lang="ru-RU" sz="1100">
                        <a:effectLst/>
                        <a:latin typeface="Calibri"/>
                      </a:endParaRPr>
                    </a:p>
                  </a:txBody>
                  <a:tcPr marL="68580" marR="68580" marT="0" marB="0"/>
                </a:tc>
                <a:tc>
                  <a:txBody>
                    <a:bodyPr/>
                    <a:lstStyle/>
                    <a:p>
                      <a:pPr algn="ctr">
                        <a:lnSpc>
                          <a:spcPct val="115000"/>
                        </a:lnSpc>
                        <a:spcAft>
                          <a:spcPts val="0"/>
                        </a:spcAft>
                      </a:pPr>
                      <a:r>
                        <a:rPr lang="ru-RU" sz="1200">
                          <a:effectLst/>
                        </a:rPr>
                        <a:t>2024</a:t>
                      </a:r>
                      <a:endParaRPr lang="ru-RU" sz="1100">
                        <a:effectLst/>
                        <a:latin typeface="Calibri"/>
                        <a:ea typeface="Calibri"/>
                        <a:cs typeface="Times New Roman"/>
                      </a:endParaRPr>
                    </a:p>
                  </a:txBody>
                  <a:tcPr marL="68580" marR="68580" marT="0" marB="0"/>
                </a:tc>
              </a:tr>
              <a:tr h="0">
                <a:tc>
                  <a:txBody>
                    <a:bodyPr/>
                    <a:lstStyle/>
                    <a:p>
                      <a:pPr marL="342900" lvl="0" indent="-342900" algn="just">
                        <a:lnSpc>
                          <a:spcPct val="115000"/>
                        </a:lnSpc>
                        <a:spcAft>
                          <a:spcPts val="0"/>
                        </a:spcAft>
                        <a:buFont typeface="+mj-lt"/>
                        <a:buAutoNum type="arabicPeriod"/>
                      </a:pPr>
                      <a:r>
                        <a:rPr lang="ru-RU" sz="1200">
                          <a:effectLst/>
                        </a:rPr>
                        <a:t>ТФ ФГБПУ ЯУГМС </a:t>
                      </a:r>
                      <a:endParaRPr lang="ru-RU" sz="1100">
                        <a:effectLst/>
                        <a:latin typeface="Calibri"/>
                      </a:endParaRPr>
                    </a:p>
                  </a:txBody>
                  <a:tcPr marL="68580" marR="68580" marT="0" marB="0"/>
                </a:tc>
                <a:tc>
                  <a:txBody>
                    <a:bodyPr/>
                    <a:lstStyle/>
                    <a:p>
                      <a:pPr algn="ctr">
                        <a:lnSpc>
                          <a:spcPct val="115000"/>
                        </a:lnSpc>
                        <a:spcAft>
                          <a:spcPts val="0"/>
                        </a:spcAft>
                      </a:pPr>
                      <a:r>
                        <a:rPr lang="ru-RU" sz="1200" dirty="0">
                          <a:effectLst/>
                        </a:rPr>
                        <a:t>2021</a:t>
                      </a:r>
                      <a:endParaRPr lang="ru-RU" sz="1100" dirty="0">
                        <a:effectLst/>
                        <a:latin typeface="Calibri"/>
                        <a:ea typeface="Calibri"/>
                        <a:cs typeface="Times New Roman"/>
                      </a:endParaRPr>
                    </a:p>
                  </a:txBody>
                  <a:tcPr marL="68580" marR="68580" marT="0" marB="0"/>
                </a:tc>
              </a:tr>
            </a:tbl>
          </a:graphicData>
        </a:graphic>
      </p:graphicFrame>
      <p:sp>
        <p:nvSpPr>
          <p:cNvPr id="6" name="Объект 2"/>
          <p:cNvSpPr txBox="1">
            <a:spLocks/>
          </p:cNvSpPr>
          <p:nvPr/>
        </p:nvSpPr>
        <p:spPr>
          <a:xfrm>
            <a:off x="1112150" y="1688496"/>
            <a:ext cx="2244696" cy="587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dirty="0" smtClean="0"/>
              <a:t>	</a:t>
            </a:r>
            <a:r>
              <a:rPr lang="ru-RU" sz="2200" dirty="0" err="1" smtClean="0"/>
              <a:t>п.Тикси</a:t>
            </a:r>
            <a:endParaRPr lang="ru-RU" sz="2200" dirty="0" smtClean="0"/>
          </a:p>
          <a:p>
            <a:pPr marL="0" indent="0" algn="ctr">
              <a:buFont typeface="Arial" panose="020B0604020202020204" pitchFamily="34" charset="0"/>
              <a:buNone/>
            </a:pPr>
            <a:endParaRPr lang="ru-RU" dirty="0"/>
          </a:p>
        </p:txBody>
      </p:sp>
      <p:sp>
        <p:nvSpPr>
          <p:cNvPr id="7" name="Объект 2"/>
          <p:cNvSpPr txBox="1">
            <a:spLocks/>
          </p:cNvSpPr>
          <p:nvPr/>
        </p:nvSpPr>
        <p:spPr>
          <a:xfrm>
            <a:off x="759065" y="3731245"/>
            <a:ext cx="3128078" cy="587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dirty="0" smtClean="0"/>
              <a:t>	</a:t>
            </a:r>
            <a:r>
              <a:rPr lang="ru-RU" sz="2000" dirty="0" err="1" smtClean="0"/>
              <a:t>Верхоянское</a:t>
            </a:r>
            <a:r>
              <a:rPr lang="ru-RU" sz="2000" dirty="0" smtClean="0"/>
              <a:t> СП</a:t>
            </a:r>
          </a:p>
          <a:p>
            <a:pPr marL="0" indent="0" algn="ctr">
              <a:buFont typeface="Arial" panose="020B0604020202020204" pitchFamily="34" charset="0"/>
              <a:buNone/>
            </a:pPr>
            <a:endParaRPr lang="ru-RU" sz="2000" dirty="0"/>
          </a:p>
        </p:txBody>
      </p:sp>
      <p:graphicFrame>
        <p:nvGraphicFramePr>
          <p:cNvPr id="8" name="Таблица 7"/>
          <p:cNvGraphicFramePr>
            <a:graphicFrameLocks noGrp="1"/>
          </p:cNvGraphicFramePr>
          <p:nvPr>
            <p:extLst>
              <p:ext uri="{D42A27DB-BD31-4B8C-83A1-F6EECF244321}">
                <p14:modId xmlns:p14="http://schemas.microsoft.com/office/powerpoint/2010/main" val="4032063604"/>
              </p:ext>
            </p:extLst>
          </p:nvPr>
        </p:nvGraphicFramePr>
        <p:xfrm>
          <a:off x="648821" y="4223597"/>
          <a:ext cx="3864933" cy="1367028"/>
        </p:xfrm>
        <a:graphic>
          <a:graphicData uri="http://schemas.openxmlformats.org/drawingml/2006/table">
            <a:tbl>
              <a:tblPr firstRow="1" firstCol="1" bandRow="1">
                <a:tableStyleId>{69012ECD-51FC-41F1-AA8D-1B2483CD663E}</a:tableStyleId>
              </a:tblPr>
              <a:tblGrid>
                <a:gridCol w="2676358"/>
                <a:gridCol w="1188575"/>
              </a:tblGrid>
              <a:tr h="0">
                <a:tc>
                  <a:txBody>
                    <a:bodyPr/>
                    <a:lstStyle/>
                    <a:p>
                      <a:pPr algn="ctr">
                        <a:lnSpc>
                          <a:spcPct val="115000"/>
                        </a:lnSpc>
                        <a:spcAft>
                          <a:spcPts val="0"/>
                        </a:spcAft>
                      </a:pPr>
                      <a:r>
                        <a:rPr lang="ru-RU" sz="1200" dirty="0">
                          <a:solidFill>
                            <a:schemeClr val="tx1"/>
                          </a:solidFill>
                          <a:effectLst/>
                        </a:rPr>
                        <a:t>Наименование организации</a:t>
                      </a:r>
                      <a:endParaRPr lang="ru-RU"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solidFill>
                            <a:schemeClr val="tx1"/>
                          </a:solidFill>
                          <a:effectLst/>
                        </a:rPr>
                        <a:t>Сроки</a:t>
                      </a:r>
                      <a:endParaRPr lang="ru-RU" sz="1100" dirty="0">
                        <a:solidFill>
                          <a:schemeClr val="tx1"/>
                        </a:solidFill>
                        <a:effectLst/>
                        <a:latin typeface="Calibri"/>
                        <a:ea typeface="Calibri"/>
                        <a:cs typeface="Times New Roman"/>
                      </a:endParaRPr>
                    </a:p>
                  </a:txBody>
                  <a:tcPr marL="68580" marR="68580" marT="0" marB="0"/>
                </a:tc>
              </a:tr>
              <a:tr h="0">
                <a:tc>
                  <a:txBody>
                    <a:bodyPr/>
                    <a:lstStyle/>
                    <a:p>
                      <a:pPr algn="just">
                        <a:lnSpc>
                          <a:spcPct val="115000"/>
                        </a:lnSpc>
                      </a:pPr>
                      <a:r>
                        <a:rPr lang="ru-RU" sz="1100">
                          <a:effectLst/>
                        </a:rPr>
                        <a:t>ГУП ЖКХ</a:t>
                      </a:r>
                      <a:endParaRPr lang="ru-RU" sz="1100">
                        <a:effectLst/>
                        <a:latin typeface="Calibri"/>
                      </a:endParaRPr>
                    </a:p>
                  </a:txBody>
                  <a:tcPr marL="68580" marR="68580" marT="0" marB="0"/>
                </a:tc>
                <a:tc>
                  <a:txBody>
                    <a:bodyPr/>
                    <a:lstStyle/>
                    <a:p>
                      <a:pPr>
                        <a:lnSpc>
                          <a:spcPct val="115000"/>
                        </a:lnSpc>
                        <a:spcAft>
                          <a:spcPts val="1000"/>
                        </a:spcAft>
                      </a:pPr>
                      <a:r>
                        <a:rPr lang="ru-RU" sz="1100" dirty="0">
                          <a:effectLst/>
                        </a:rPr>
                        <a:t>2023</a:t>
                      </a:r>
                      <a:endParaRPr lang="ru-RU" sz="1100" dirty="0">
                        <a:effectLst/>
                        <a:latin typeface="Calibri"/>
                        <a:ea typeface="Calibri"/>
                        <a:cs typeface="Times New Roman"/>
                      </a:endParaRPr>
                    </a:p>
                  </a:txBody>
                  <a:tcPr marL="68580" marR="68580" marT="0" marB="0"/>
                </a:tc>
              </a:tr>
              <a:tr h="0">
                <a:tc>
                  <a:txBody>
                    <a:bodyPr/>
                    <a:lstStyle/>
                    <a:p>
                      <a:pPr algn="just">
                        <a:lnSpc>
                          <a:spcPct val="115000"/>
                        </a:lnSpc>
                      </a:pPr>
                      <a:r>
                        <a:rPr lang="ru-RU" sz="1100">
                          <a:effectLst/>
                        </a:rPr>
                        <a:t>ВЭС АО Сахаэнерго</a:t>
                      </a:r>
                      <a:endParaRPr lang="ru-RU" sz="1100">
                        <a:effectLst/>
                        <a:latin typeface="Calibri"/>
                      </a:endParaRPr>
                    </a:p>
                  </a:txBody>
                  <a:tcPr marL="68580" marR="68580" marT="0" marB="0"/>
                </a:tc>
                <a:tc>
                  <a:txBody>
                    <a:bodyPr/>
                    <a:lstStyle/>
                    <a:p>
                      <a:pPr>
                        <a:lnSpc>
                          <a:spcPct val="115000"/>
                        </a:lnSpc>
                        <a:spcAft>
                          <a:spcPts val="1000"/>
                        </a:spcAft>
                      </a:pPr>
                      <a:r>
                        <a:rPr lang="ru-RU" sz="1100">
                          <a:effectLst/>
                        </a:rPr>
                        <a:t>2024</a:t>
                      </a:r>
                      <a:endParaRPr lang="ru-RU" sz="1100">
                        <a:effectLst/>
                        <a:latin typeface="Calibri"/>
                        <a:ea typeface="Calibri"/>
                        <a:cs typeface="Times New Roman"/>
                      </a:endParaRPr>
                    </a:p>
                  </a:txBody>
                  <a:tcPr marL="68580" marR="68580" marT="0" marB="0"/>
                </a:tc>
              </a:tr>
              <a:tr h="0">
                <a:tc>
                  <a:txBody>
                    <a:bodyPr/>
                    <a:lstStyle/>
                    <a:p>
                      <a:pPr algn="just">
                        <a:lnSpc>
                          <a:spcPct val="115000"/>
                        </a:lnSpc>
                      </a:pPr>
                      <a:r>
                        <a:rPr lang="ru-RU" sz="1100" dirty="0">
                          <a:effectLst/>
                        </a:rPr>
                        <a:t>ИП «</a:t>
                      </a:r>
                      <a:r>
                        <a:rPr lang="ru-RU" sz="1100" dirty="0" err="1">
                          <a:effectLst/>
                        </a:rPr>
                        <a:t>Чирикова</a:t>
                      </a:r>
                      <a:r>
                        <a:rPr lang="ru-RU" sz="1100" dirty="0">
                          <a:effectLst/>
                        </a:rPr>
                        <a:t> ЕВ»</a:t>
                      </a:r>
                      <a:endParaRPr lang="ru-RU" sz="1100" dirty="0">
                        <a:effectLst/>
                        <a:latin typeface="Calibri"/>
                      </a:endParaRPr>
                    </a:p>
                  </a:txBody>
                  <a:tcPr marL="68580" marR="68580" marT="0" marB="0"/>
                </a:tc>
                <a:tc>
                  <a:txBody>
                    <a:bodyPr/>
                    <a:lstStyle/>
                    <a:p>
                      <a:pPr>
                        <a:lnSpc>
                          <a:spcPct val="115000"/>
                        </a:lnSpc>
                        <a:spcAft>
                          <a:spcPts val="1000"/>
                        </a:spcAft>
                      </a:pPr>
                      <a:r>
                        <a:rPr lang="ru-RU" sz="1100">
                          <a:effectLst/>
                        </a:rPr>
                        <a:t>2022</a:t>
                      </a:r>
                      <a:endParaRPr lang="ru-RU" sz="1100">
                        <a:effectLst/>
                        <a:latin typeface="Calibri"/>
                        <a:ea typeface="Calibri"/>
                        <a:cs typeface="Times New Roman"/>
                      </a:endParaRPr>
                    </a:p>
                  </a:txBody>
                  <a:tcPr marL="68580" marR="68580" marT="0" marB="0"/>
                </a:tc>
              </a:tr>
              <a:tr h="0">
                <a:tc>
                  <a:txBody>
                    <a:bodyPr/>
                    <a:lstStyle/>
                    <a:p>
                      <a:pPr algn="just">
                        <a:lnSpc>
                          <a:spcPct val="115000"/>
                        </a:lnSpc>
                      </a:pPr>
                      <a:r>
                        <a:rPr lang="ru-RU" sz="1100">
                          <a:effectLst/>
                        </a:rPr>
                        <a:t>ООО «Арктика»</a:t>
                      </a:r>
                      <a:endParaRPr lang="ru-RU" sz="1100">
                        <a:effectLst/>
                        <a:latin typeface="Calibri"/>
                      </a:endParaRPr>
                    </a:p>
                  </a:txBody>
                  <a:tcPr marL="68580" marR="68580" marT="0" marB="0"/>
                </a:tc>
                <a:tc>
                  <a:txBody>
                    <a:bodyPr/>
                    <a:lstStyle/>
                    <a:p>
                      <a:pPr>
                        <a:lnSpc>
                          <a:spcPct val="115000"/>
                        </a:lnSpc>
                        <a:spcAft>
                          <a:spcPts val="1000"/>
                        </a:spcAft>
                      </a:pPr>
                      <a:r>
                        <a:rPr lang="ru-RU" sz="1100">
                          <a:effectLst/>
                        </a:rPr>
                        <a:t>2023</a:t>
                      </a:r>
                      <a:endParaRPr lang="ru-RU" sz="1100">
                        <a:effectLst/>
                        <a:latin typeface="Calibri"/>
                        <a:ea typeface="Calibri"/>
                        <a:cs typeface="Times New Roman"/>
                      </a:endParaRPr>
                    </a:p>
                  </a:txBody>
                  <a:tcPr marL="68580" marR="68580" marT="0" marB="0"/>
                </a:tc>
              </a:tr>
              <a:tr h="0">
                <a:tc>
                  <a:txBody>
                    <a:bodyPr/>
                    <a:lstStyle/>
                    <a:p>
                      <a:pPr algn="just">
                        <a:lnSpc>
                          <a:spcPct val="115000"/>
                        </a:lnSpc>
                      </a:pPr>
                      <a:r>
                        <a:rPr lang="ru-RU" sz="1100">
                          <a:effectLst/>
                        </a:rPr>
                        <a:t>МО «Верхоянский район»</a:t>
                      </a:r>
                      <a:endParaRPr lang="ru-RU" sz="1100">
                        <a:effectLst/>
                        <a:latin typeface="Calibri"/>
                      </a:endParaRPr>
                    </a:p>
                  </a:txBody>
                  <a:tcPr marL="68580" marR="68580" marT="0" marB="0"/>
                </a:tc>
                <a:tc>
                  <a:txBody>
                    <a:bodyPr/>
                    <a:lstStyle/>
                    <a:p>
                      <a:pPr>
                        <a:lnSpc>
                          <a:spcPct val="115000"/>
                        </a:lnSpc>
                        <a:spcAft>
                          <a:spcPts val="1000"/>
                        </a:spcAft>
                      </a:pPr>
                      <a:r>
                        <a:rPr lang="ru-RU" sz="1100">
                          <a:effectLst/>
                        </a:rPr>
                        <a:t>2025</a:t>
                      </a:r>
                      <a:endParaRPr lang="ru-RU" sz="1100">
                        <a:effectLst/>
                        <a:latin typeface="Calibri"/>
                        <a:ea typeface="Calibri"/>
                        <a:cs typeface="Times New Roman"/>
                      </a:endParaRPr>
                    </a:p>
                  </a:txBody>
                  <a:tcPr marL="68580" marR="68580" marT="0" marB="0"/>
                </a:tc>
              </a:tr>
              <a:tr h="0">
                <a:tc>
                  <a:txBody>
                    <a:bodyPr/>
                    <a:lstStyle/>
                    <a:p>
                      <a:pPr algn="just">
                        <a:lnSpc>
                          <a:spcPct val="115000"/>
                        </a:lnSpc>
                      </a:pPr>
                      <a:r>
                        <a:rPr lang="ru-RU" sz="1100" dirty="0">
                          <a:effectLst/>
                        </a:rPr>
                        <a:t>КП РС (Я) «Дороги Арктики»</a:t>
                      </a:r>
                      <a:endParaRPr lang="ru-RU" sz="1100" dirty="0">
                        <a:effectLst/>
                        <a:latin typeface="Calibri"/>
                      </a:endParaRPr>
                    </a:p>
                  </a:txBody>
                  <a:tcPr marL="68580" marR="68580" marT="0" marB="0"/>
                </a:tc>
                <a:tc>
                  <a:txBody>
                    <a:bodyPr/>
                    <a:lstStyle/>
                    <a:p>
                      <a:pPr>
                        <a:lnSpc>
                          <a:spcPct val="115000"/>
                        </a:lnSpc>
                        <a:spcAft>
                          <a:spcPts val="1000"/>
                        </a:spcAft>
                      </a:pPr>
                      <a:r>
                        <a:rPr lang="ru-RU" sz="1100" dirty="0">
                          <a:effectLst/>
                        </a:rPr>
                        <a:t>2023</a:t>
                      </a:r>
                      <a:endParaRPr lang="ru-RU" sz="1100" dirty="0">
                        <a:effectLst/>
                        <a:latin typeface="Calibri"/>
                        <a:ea typeface="Calibri"/>
                        <a:cs typeface="Times New Roman"/>
                      </a:endParaRPr>
                    </a:p>
                  </a:txBody>
                  <a:tcPr marL="68580" marR="68580" marT="0" marB="0"/>
                </a:tc>
              </a:tr>
            </a:tbl>
          </a:graphicData>
        </a:graphic>
      </p:graphicFrame>
      <p:sp>
        <p:nvSpPr>
          <p:cNvPr id="9" name="Объект 2"/>
          <p:cNvSpPr txBox="1">
            <a:spLocks/>
          </p:cNvSpPr>
          <p:nvPr/>
        </p:nvSpPr>
        <p:spPr>
          <a:xfrm>
            <a:off x="7169152" y="1635772"/>
            <a:ext cx="2780119" cy="587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dirty="0" smtClean="0"/>
              <a:t>	</a:t>
            </a:r>
            <a:r>
              <a:rPr lang="ru-RU" sz="2000" dirty="0" err="1" smtClean="0"/>
              <a:t>Жиганское</a:t>
            </a:r>
            <a:r>
              <a:rPr lang="ru-RU" sz="2000" dirty="0" smtClean="0"/>
              <a:t> СП</a:t>
            </a:r>
          </a:p>
          <a:p>
            <a:pPr marL="0" indent="0" algn="ctr">
              <a:buFont typeface="Arial" panose="020B0604020202020204" pitchFamily="34" charset="0"/>
              <a:buNone/>
            </a:pPr>
            <a:endParaRPr lang="ru-RU" dirty="0"/>
          </a:p>
        </p:txBody>
      </p:sp>
      <p:graphicFrame>
        <p:nvGraphicFramePr>
          <p:cNvPr id="10" name="Таблица 9"/>
          <p:cNvGraphicFramePr>
            <a:graphicFrameLocks noGrp="1"/>
          </p:cNvGraphicFramePr>
          <p:nvPr>
            <p:extLst>
              <p:ext uri="{D42A27DB-BD31-4B8C-83A1-F6EECF244321}">
                <p14:modId xmlns:p14="http://schemas.microsoft.com/office/powerpoint/2010/main" val="323555386"/>
              </p:ext>
            </p:extLst>
          </p:nvPr>
        </p:nvGraphicFramePr>
        <p:xfrm>
          <a:off x="6843799" y="2092980"/>
          <a:ext cx="3864933" cy="2523744"/>
        </p:xfrm>
        <a:graphic>
          <a:graphicData uri="http://schemas.openxmlformats.org/drawingml/2006/table">
            <a:tbl>
              <a:tblPr firstRow="1" firstCol="1" bandRow="1">
                <a:tableStyleId>{69012ECD-51FC-41F1-AA8D-1B2483CD663E}</a:tableStyleId>
              </a:tblPr>
              <a:tblGrid>
                <a:gridCol w="2676358"/>
                <a:gridCol w="1188575"/>
              </a:tblGrid>
              <a:tr h="112003">
                <a:tc>
                  <a:txBody>
                    <a:bodyPr/>
                    <a:lstStyle/>
                    <a:p>
                      <a:pPr algn="ctr">
                        <a:lnSpc>
                          <a:spcPct val="115000"/>
                        </a:lnSpc>
                        <a:spcAft>
                          <a:spcPts val="0"/>
                        </a:spcAft>
                      </a:pPr>
                      <a:r>
                        <a:rPr lang="ru-RU" sz="1200" dirty="0">
                          <a:solidFill>
                            <a:schemeClr val="tx1"/>
                          </a:solidFill>
                          <a:effectLst/>
                        </a:rPr>
                        <a:t>Наименование организации</a:t>
                      </a:r>
                      <a:endParaRPr lang="ru-RU"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solidFill>
                            <a:schemeClr val="tx1"/>
                          </a:solidFill>
                          <a:effectLst/>
                        </a:rPr>
                        <a:t>Сроки</a:t>
                      </a:r>
                      <a:endParaRPr lang="ru-RU" sz="1100" dirty="0">
                        <a:solidFill>
                          <a:schemeClr val="tx1"/>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ru-RU" sz="1200" dirty="0">
                          <a:effectLst/>
                        </a:rPr>
                        <a:t>АО «Административно-хозяйственное управление  </a:t>
                      </a:r>
                      <a:r>
                        <a:rPr lang="ru-RU" sz="1200" dirty="0" err="1">
                          <a:effectLst/>
                        </a:rPr>
                        <a:t>Эдьигээн</a:t>
                      </a:r>
                      <a:r>
                        <a:rPr lang="ru-RU" sz="1200" dirty="0">
                          <a:effectLst/>
                        </a:rPr>
                        <a:t>»</a:t>
                      </a:r>
                      <a:endParaRPr lang="ru-RU" sz="1100" dirty="0">
                        <a:effectLst/>
                        <a:latin typeface="Calibri"/>
                        <a:ea typeface="Calibri"/>
                        <a:cs typeface="Times New Roman"/>
                      </a:endParaRPr>
                    </a:p>
                  </a:txBody>
                  <a:tcPr marL="68580" marR="68580" marT="0" marB="0" anchor="ctr"/>
                </a:tc>
                <a:tc>
                  <a:txBody>
                    <a:bodyPr/>
                    <a:lstStyle/>
                    <a:p>
                      <a:pPr>
                        <a:lnSpc>
                          <a:spcPct val="115000"/>
                        </a:lnSpc>
                        <a:spcAft>
                          <a:spcPts val="1000"/>
                        </a:spcAft>
                      </a:pPr>
                      <a:r>
                        <a:rPr lang="ru-RU" sz="1200">
                          <a:effectLst/>
                        </a:rPr>
                        <a:t>До 06.2021 г.</a:t>
                      </a:r>
                      <a:endParaRPr lang="ru-RU" sz="1100">
                        <a:effectLst/>
                        <a:latin typeface="Calibri"/>
                        <a:ea typeface="Calibri"/>
                        <a:cs typeface="Times New Roman"/>
                      </a:endParaRPr>
                    </a:p>
                  </a:txBody>
                  <a:tcPr marL="68580" marR="68580" marT="0" marB="0" anchor="ctr"/>
                </a:tc>
              </a:tr>
              <a:tr h="0">
                <a:tc>
                  <a:txBody>
                    <a:bodyPr/>
                    <a:lstStyle/>
                    <a:p>
                      <a:pPr>
                        <a:lnSpc>
                          <a:spcPct val="115000"/>
                        </a:lnSpc>
                        <a:spcAft>
                          <a:spcPts val="0"/>
                        </a:spcAft>
                      </a:pPr>
                      <a:r>
                        <a:rPr lang="ru-RU" sz="1200" dirty="0">
                          <a:effectLst/>
                        </a:rPr>
                        <a:t>СХПК «</a:t>
                      </a:r>
                      <a:r>
                        <a:rPr lang="ru-RU" sz="1200" dirty="0" err="1">
                          <a:effectLst/>
                        </a:rPr>
                        <a:t>Жиганский</a:t>
                      </a:r>
                      <a:r>
                        <a:rPr lang="ru-RU" sz="1200" dirty="0">
                          <a:effectLst/>
                        </a:rPr>
                        <a:t>»</a:t>
                      </a:r>
                      <a:endParaRPr lang="ru-RU" sz="1100" dirty="0">
                        <a:effectLst/>
                        <a:latin typeface="Calibri"/>
                        <a:ea typeface="Calibri"/>
                        <a:cs typeface="Times New Roman"/>
                      </a:endParaRPr>
                    </a:p>
                  </a:txBody>
                  <a:tcPr marL="68580" marR="68580" marT="0" marB="0" anchor="ctr"/>
                </a:tc>
                <a:tc>
                  <a:txBody>
                    <a:bodyPr/>
                    <a:lstStyle/>
                    <a:p>
                      <a:pPr>
                        <a:lnSpc>
                          <a:spcPct val="115000"/>
                        </a:lnSpc>
                        <a:spcAft>
                          <a:spcPts val="1000"/>
                        </a:spcAft>
                      </a:pPr>
                      <a:r>
                        <a:rPr lang="ru-RU" sz="1200">
                          <a:effectLst/>
                        </a:rPr>
                        <a:t>До 06.2022 г.</a:t>
                      </a:r>
                      <a:endParaRPr lang="ru-RU" sz="1100">
                        <a:effectLst/>
                        <a:latin typeface="Calibri"/>
                        <a:ea typeface="Calibri"/>
                        <a:cs typeface="Times New Roman"/>
                      </a:endParaRPr>
                    </a:p>
                  </a:txBody>
                  <a:tcPr marL="68580" marR="68580" marT="0" marB="0" anchor="ctr"/>
                </a:tc>
              </a:tr>
              <a:tr h="0">
                <a:tc>
                  <a:txBody>
                    <a:bodyPr/>
                    <a:lstStyle/>
                    <a:p>
                      <a:pPr>
                        <a:lnSpc>
                          <a:spcPct val="115000"/>
                        </a:lnSpc>
                        <a:spcAft>
                          <a:spcPts val="0"/>
                        </a:spcAft>
                      </a:pPr>
                      <a:r>
                        <a:rPr lang="ru-RU" sz="1200">
                          <a:effectLst/>
                        </a:rPr>
                        <a:t>Жиганский филиал ГУП ЖКХ РС (Я)</a:t>
                      </a:r>
                      <a:endParaRPr lang="ru-RU" sz="1100">
                        <a:effectLst/>
                        <a:latin typeface="Calibri"/>
                        <a:ea typeface="Calibri"/>
                        <a:cs typeface="Times New Roman"/>
                      </a:endParaRPr>
                    </a:p>
                  </a:txBody>
                  <a:tcPr marL="68580" marR="68580" marT="0" marB="0" anchor="ctr"/>
                </a:tc>
                <a:tc>
                  <a:txBody>
                    <a:bodyPr/>
                    <a:lstStyle/>
                    <a:p>
                      <a:pPr>
                        <a:lnSpc>
                          <a:spcPct val="115000"/>
                        </a:lnSpc>
                        <a:spcAft>
                          <a:spcPts val="1000"/>
                        </a:spcAft>
                      </a:pPr>
                      <a:r>
                        <a:rPr lang="ru-RU" sz="1200" dirty="0">
                          <a:effectLst/>
                        </a:rPr>
                        <a:t>До  06.2021 г.</a:t>
                      </a:r>
                      <a:endParaRPr lang="ru-RU" sz="1100" dirty="0">
                        <a:effectLst/>
                        <a:latin typeface="Calibri"/>
                        <a:ea typeface="Calibri"/>
                        <a:cs typeface="Times New Roman"/>
                      </a:endParaRPr>
                    </a:p>
                  </a:txBody>
                  <a:tcPr marL="68580" marR="68580" marT="0" marB="0" anchor="ctr"/>
                </a:tc>
              </a:tr>
              <a:tr h="0">
                <a:tc>
                  <a:txBody>
                    <a:bodyPr/>
                    <a:lstStyle/>
                    <a:p>
                      <a:pPr>
                        <a:lnSpc>
                          <a:spcPct val="115000"/>
                        </a:lnSpc>
                        <a:spcAft>
                          <a:spcPts val="0"/>
                        </a:spcAft>
                      </a:pPr>
                      <a:r>
                        <a:rPr lang="ru-RU" sz="1200" dirty="0">
                          <a:effectLst/>
                        </a:rPr>
                        <a:t>Община «</a:t>
                      </a:r>
                      <a:r>
                        <a:rPr lang="ru-RU" sz="1200" dirty="0" err="1">
                          <a:effectLst/>
                        </a:rPr>
                        <a:t>Сыатаа</a:t>
                      </a:r>
                      <a:r>
                        <a:rPr lang="ru-RU" sz="1200" dirty="0">
                          <a:effectLst/>
                        </a:rPr>
                        <a:t>»</a:t>
                      </a:r>
                      <a:endParaRPr lang="ru-RU" sz="1100" dirty="0">
                        <a:effectLst/>
                        <a:latin typeface="Calibri"/>
                        <a:ea typeface="Calibri"/>
                        <a:cs typeface="Times New Roman"/>
                      </a:endParaRPr>
                    </a:p>
                  </a:txBody>
                  <a:tcPr marL="68580" marR="68580" marT="0" marB="0" anchor="ctr"/>
                </a:tc>
                <a:tc>
                  <a:txBody>
                    <a:bodyPr/>
                    <a:lstStyle/>
                    <a:p>
                      <a:pPr>
                        <a:lnSpc>
                          <a:spcPct val="115000"/>
                        </a:lnSpc>
                        <a:spcAft>
                          <a:spcPts val="1000"/>
                        </a:spcAft>
                      </a:pPr>
                      <a:r>
                        <a:rPr lang="ru-RU" sz="1200" dirty="0">
                          <a:effectLst/>
                        </a:rPr>
                        <a:t>До 06.2022 г.</a:t>
                      </a:r>
                      <a:endParaRPr lang="ru-RU" sz="1100" dirty="0">
                        <a:effectLst/>
                        <a:latin typeface="Calibri"/>
                        <a:ea typeface="Calibri"/>
                        <a:cs typeface="Times New Roman"/>
                      </a:endParaRPr>
                    </a:p>
                  </a:txBody>
                  <a:tcPr marL="68580" marR="68580" marT="0" marB="0" anchor="ctr"/>
                </a:tc>
              </a:tr>
              <a:tr h="0">
                <a:tc>
                  <a:txBody>
                    <a:bodyPr/>
                    <a:lstStyle/>
                    <a:p>
                      <a:pPr>
                        <a:lnSpc>
                          <a:spcPct val="115000"/>
                        </a:lnSpc>
                        <a:spcAft>
                          <a:spcPts val="0"/>
                        </a:spcAft>
                      </a:pPr>
                      <a:r>
                        <a:rPr lang="ru-RU" sz="1200">
                          <a:effectLst/>
                        </a:rPr>
                        <a:t>ИП «Феоктистова А.Н.»</a:t>
                      </a:r>
                      <a:endParaRPr lang="ru-RU" sz="1100">
                        <a:effectLst/>
                        <a:latin typeface="Calibri"/>
                        <a:ea typeface="Calibri"/>
                        <a:cs typeface="Times New Roman"/>
                      </a:endParaRPr>
                    </a:p>
                  </a:txBody>
                  <a:tcPr marL="68580" marR="68580" marT="0" marB="0" anchor="ctr"/>
                </a:tc>
                <a:tc>
                  <a:txBody>
                    <a:bodyPr/>
                    <a:lstStyle/>
                    <a:p>
                      <a:pPr>
                        <a:lnSpc>
                          <a:spcPct val="115000"/>
                        </a:lnSpc>
                        <a:spcAft>
                          <a:spcPts val="1000"/>
                        </a:spcAft>
                      </a:pPr>
                      <a:r>
                        <a:rPr lang="ru-RU" sz="1200">
                          <a:effectLst/>
                        </a:rPr>
                        <a:t>До 06.2021г.</a:t>
                      </a:r>
                      <a:endParaRPr lang="ru-RU" sz="1100">
                        <a:effectLst/>
                        <a:latin typeface="Calibri"/>
                        <a:ea typeface="Calibri"/>
                        <a:cs typeface="Times New Roman"/>
                      </a:endParaRPr>
                    </a:p>
                  </a:txBody>
                  <a:tcPr marL="68580" marR="68580" marT="0" marB="0" anchor="ctr"/>
                </a:tc>
              </a:tr>
              <a:tr h="0">
                <a:tc>
                  <a:txBody>
                    <a:bodyPr/>
                    <a:lstStyle/>
                    <a:p>
                      <a:pPr>
                        <a:lnSpc>
                          <a:spcPct val="115000"/>
                        </a:lnSpc>
                        <a:spcAft>
                          <a:spcPts val="0"/>
                        </a:spcAft>
                      </a:pPr>
                      <a:r>
                        <a:rPr lang="ru-RU" sz="1200" dirty="0">
                          <a:effectLst/>
                        </a:rPr>
                        <a:t>Филиал «</a:t>
                      </a:r>
                      <a:r>
                        <a:rPr lang="ru-RU" sz="1200" dirty="0" err="1">
                          <a:effectLst/>
                        </a:rPr>
                        <a:t>Жиганская</a:t>
                      </a:r>
                      <a:r>
                        <a:rPr lang="ru-RU" sz="1200" dirty="0">
                          <a:effectLst/>
                        </a:rPr>
                        <a:t> РЭС ОАО «</a:t>
                      </a:r>
                      <a:r>
                        <a:rPr lang="ru-RU" sz="1200" dirty="0" err="1">
                          <a:effectLst/>
                        </a:rPr>
                        <a:t>Сахаэнерго</a:t>
                      </a:r>
                      <a:r>
                        <a:rPr lang="ru-RU" sz="1200" dirty="0">
                          <a:effectLst/>
                        </a:rPr>
                        <a:t>»</a:t>
                      </a:r>
                      <a:endParaRPr lang="ru-RU" sz="1100" dirty="0">
                        <a:effectLst/>
                        <a:latin typeface="Calibri"/>
                        <a:ea typeface="Calibri"/>
                        <a:cs typeface="Times New Roman"/>
                      </a:endParaRPr>
                    </a:p>
                  </a:txBody>
                  <a:tcPr marL="68580" marR="68580" marT="0" marB="0" anchor="ctr"/>
                </a:tc>
                <a:tc>
                  <a:txBody>
                    <a:bodyPr/>
                    <a:lstStyle/>
                    <a:p>
                      <a:pPr>
                        <a:lnSpc>
                          <a:spcPct val="115000"/>
                        </a:lnSpc>
                        <a:spcAft>
                          <a:spcPts val="1000"/>
                        </a:spcAft>
                      </a:pPr>
                      <a:r>
                        <a:rPr lang="ru-RU" sz="1200">
                          <a:effectLst/>
                        </a:rPr>
                        <a:t>До 06.2024</a:t>
                      </a:r>
                      <a:endParaRPr lang="ru-RU" sz="1100">
                        <a:effectLst/>
                        <a:latin typeface="Calibri"/>
                        <a:ea typeface="Calibri"/>
                        <a:cs typeface="Times New Roman"/>
                      </a:endParaRPr>
                    </a:p>
                  </a:txBody>
                  <a:tcPr marL="68580" marR="68580" marT="0" marB="0" anchor="ctr"/>
                </a:tc>
              </a:tr>
              <a:tr h="0">
                <a:tc>
                  <a:txBody>
                    <a:bodyPr/>
                    <a:lstStyle/>
                    <a:p>
                      <a:pPr>
                        <a:lnSpc>
                          <a:spcPct val="115000"/>
                        </a:lnSpc>
                        <a:spcAft>
                          <a:spcPts val="0"/>
                        </a:spcAft>
                      </a:pPr>
                      <a:r>
                        <a:rPr lang="ru-RU" sz="1200">
                          <a:effectLst/>
                        </a:rPr>
                        <a:t>ИП «Липаев С.Н.»</a:t>
                      </a:r>
                      <a:endParaRPr lang="ru-RU" sz="1100">
                        <a:effectLst/>
                        <a:latin typeface="Calibri"/>
                        <a:ea typeface="Calibri"/>
                        <a:cs typeface="Times New Roman"/>
                      </a:endParaRPr>
                    </a:p>
                  </a:txBody>
                  <a:tcPr marL="68580" marR="68580" marT="0" marB="0" anchor="ctr"/>
                </a:tc>
                <a:tc>
                  <a:txBody>
                    <a:bodyPr/>
                    <a:lstStyle/>
                    <a:p>
                      <a:pPr>
                        <a:lnSpc>
                          <a:spcPct val="115000"/>
                        </a:lnSpc>
                        <a:spcAft>
                          <a:spcPts val="1000"/>
                        </a:spcAft>
                      </a:pPr>
                      <a:r>
                        <a:rPr lang="ru-RU" sz="1200">
                          <a:effectLst/>
                        </a:rPr>
                        <a:t>До 06.2021</a:t>
                      </a:r>
                      <a:endParaRPr lang="ru-RU" sz="1100">
                        <a:effectLst/>
                        <a:latin typeface="Calibri"/>
                        <a:ea typeface="Calibri"/>
                        <a:cs typeface="Times New Roman"/>
                      </a:endParaRPr>
                    </a:p>
                  </a:txBody>
                  <a:tcPr marL="68580" marR="68580" marT="0" marB="0" anchor="ctr"/>
                </a:tc>
              </a:tr>
              <a:tr h="0">
                <a:tc>
                  <a:txBody>
                    <a:bodyPr/>
                    <a:lstStyle/>
                    <a:p>
                      <a:pPr>
                        <a:lnSpc>
                          <a:spcPct val="115000"/>
                        </a:lnSpc>
                        <a:spcAft>
                          <a:spcPts val="0"/>
                        </a:spcAft>
                      </a:pPr>
                      <a:r>
                        <a:rPr lang="ru-RU" sz="1200">
                          <a:effectLst/>
                        </a:rPr>
                        <a:t>ГБУ РС (Я) «ГПС РС (Я)» Пожарная часть ГПС РС (Я)</a:t>
                      </a:r>
                      <a:endParaRPr lang="ru-RU" sz="1100">
                        <a:effectLst/>
                        <a:latin typeface="Calibri"/>
                        <a:ea typeface="Calibri"/>
                        <a:cs typeface="Times New Roman"/>
                      </a:endParaRPr>
                    </a:p>
                  </a:txBody>
                  <a:tcPr marL="68580" marR="68580" marT="0" marB="0" anchor="ctr"/>
                </a:tc>
                <a:tc>
                  <a:txBody>
                    <a:bodyPr/>
                    <a:lstStyle/>
                    <a:p>
                      <a:pPr>
                        <a:lnSpc>
                          <a:spcPct val="115000"/>
                        </a:lnSpc>
                        <a:spcAft>
                          <a:spcPts val="1000"/>
                        </a:spcAft>
                      </a:pPr>
                      <a:r>
                        <a:rPr lang="ru-RU" sz="1200" dirty="0">
                          <a:effectLst/>
                        </a:rPr>
                        <a:t>До 06.2022</a:t>
                      </a:r>
                      <a:endParaRPr lang="ru-RU" sz="1100" dirty="0">
                        <a:effectLst/>
                        <a:latin typeface="Calibri"/>
                        <a:ea typeface="Calibri"/>
                        <a:cs typeface="Times New Roman"/>
                      </a:endParaRPr>
                    </a:p>
                  </a:txBody>
                  <a:tcPr marL="68580" marR="68580" marT="0" marB="0" anchor="ctr"/>
                </a:tc>
              </a:tr>
            </a:tbl>
          </a:graphicData>
        </a:graphic>
      </p:graphicFrame>
      <p:sp>
        <p:nvSpPr>
          <p:cNvPr id="11" name="Прямоугольник 10"/>
          <p:cNvSpPr/>
          <p:nvPr/>
        </p:nvSpPr>
        <p:spPr>
          <a:xfrm>
            <a:off x="4544550" y="4766973"/>
            <a:ext cx="7541825" cy="2031325"/>
          </a:xfrm>
          <a:prstGeom prst="rect">
            <a:avLst/>
          </a:prstGeom>
        </p:spPr>
        <p:txBody>
          <a:bodyPr wrap="square">
            <a:spAutoFit/>
          </a:bodyPr>
          <a:lstStyle/>
          <a:p>
            <a:pPr indent="449580" algn="just">
              <a:lnSpc>
                <a:spcPct val="150000"/>
              </a:lnSpc>
              <a:spcAft>
                <a:spcPts val="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Также в рамках реализации направлений деятельности учреждения установлено деловое сотрудничество с ГБУ «Арктический научно-исследовательский центр» АН РС(Я) (отдел междисциплинарных исследований Севера и Арктики), с Агентством по развитию человеческого капитала на Дальнем Востоке и в Арктике, с Таймырским колледжем, Институтом развития профессионального образования, Центром опережающей профессиональной подготовки кадров РС(Я).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8031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37693"/>
          </a:xfrm>
        </p:spPr>
        <p:txBody>
          <a:bodyPr/>
          <a:lstStyle/>
          <a:p>
            <a:pPr algn="ctr"/>
            <a:r>
              <a:rPr lang="ru-RU" b="1" dirty="0" smtClean="0">
                <a:solidFill>
                  <a:srgbClr val="FFCC00"/>
                </a:solidFill>
              </a:rPr>
              <a:t>Воспитательная работа</a:t>
            </a:r>
            <a:endParaRPr lang="ru-RU" b="1" dirty="0">
              <a:solidFill>
                <a:srgbClr val="FFCC00"/>
              </a:solidFill>
            </a:endParaRPr>
          </a:p>
        </p:txBody>
      </p:sp>
      <p:pic>
        <p:nvPicPr>
          <p:cNvPr id="4" name="Объект 3"/>
          <p:cNvPicPr>
            <a:picLocks noGrp="1" noChangeAspect="1"/>
          </p:cNvPicPr>
          <p:nvPr>
            <p:ph idx="1"/>
          </p:nvPr>
        </p:nvPicPr>
        <p:blipFill>
          <a:blip r:embed="rId2"/>
          <a:stretch>
            <a:fillRect/>
          </a:stretch>
        </p:blipFill>
        <p:spPr>
          <a:xfrm>
            <a:off x="537146" y="1426335"/>
            <a:ext cx="3357538" cy="5008465"/>
          </a:xfrm>
          <a:prstGeom prst="rect">
            <a:avLst/>
          </a:prstGeom>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27" y="429005"/>
            <a:ext cx="11033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6322" y="1411740"/>
            <a:ext cx="6962114" cy="5023060"/>
          </a:xfrm>
          <a:prstGeom prst="rect">
            <a:avLst/>
          </a:prstGeom>
        </p:spPr>
      </p:pic>
    </p:spTree>
    <p:extLst>
      <p:ext uri="{BB962C8B-B14F-4D97-AF65-F5344CB8AC3E}">
        <p14:creationId xmlns:p14="http://schemas.microsoft.com/office/powerpoint/2010/main" val="1066800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8627" y="139040"/>
            <a:ext cx="9868069" cy="769545"/>
          </a:xfrm>
        </p:spPr>
        <p:txBody>
          <a:bodyPr>
            <a:noAutofit/>
          </a:bodyPr>
          <a:lstStyle/>
          <a:p>
            <a:pPr lvl="0" algn="ctr"/>
            <a:r>
              <a:rPr lang="ru-RU" sz="2800" dirty="0">
                <a:solidFill>
                  <a:srgbClr val="FFCC00"/>
                </a:solidFill>
              </a:rPr>
              <a:t>Психолого-педагогическое сопровождение обучающихся</a:t>
            </a:r>
            <a:r>
              <a:rPr lang="ru-RU" sz="2800" dirty="0"/>
              <a:t/>
            </a:r>
            <a:br>
              <a:rPr lang="ru-RU" sz="2800" dirty="0"/>
            </a:br>
            <a:endParaRPr lang="ru-RU" sz="2800" dirty="0"/>
          </a:p>
        </p:txBody>
      </p:sp>
      <p:pic>
        <p:nvPicPr>
          <p:cNvPr id="5" name="Объект 4"/>
          <p:cNvPicPr>
            <a:picLocks noGrp="1" noChangeAspect="1"/>
          </p:cNvPicPr>
          <p:nvPr>
            <p:ph idx="1"/>
          </p:nvPr>
        </p:nvPicPr>
        <p:blipFill>
          <a:blip r:embed="rId2"/>
          <a:stretch>
            <a:fillRect/>
          </a:stretch>
        </p:blipFill>
        <p:spPr>
          <a:xfrm>
            <a:off x="1219402" y="2206203"/>
            <a:ext cx="10037294" cy="4445926"/>
          </a:xfrm>
          <a:prstGeom prst="rect">
            <a:avLst/>
          </a:prstGeom>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15" y="139040"/>
            <a:ext cx="11033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511929" y="605765"/>
            <a:ext cx="10520126" cy="1600438"/>
          </a:xfrm>
          <a:prstGeom prst="rect">
            <a:avLst/>
          </a:prstGeom>
        </p:spPr>
        <p:txBody>
          <a:bodyPr wrap="square">
            <a:spAutoFit/>
          </a:bodyPr>
          <a:lstStyle/>
          <a:p>
            <a:r>
              <a:rPr lang="ru-RU" sz="1400" dirty="0"/>
              <a:t>Направления:</a:t>
            </a:r>
          </a:p>
          <a:p>
            <a:pPr>
              <a:buFontTx/>
              <a:buChar char="-"/>
            </a:pPr>
            <a:r>
              <a:rPr lang="ru-RU" sz="1400" dirty="0"/>
              <a:t>Психолого –педагогическая помощь в усвоении учебной программы;</a:t>
            </a:r>
          </a:p>
          <a:p>
            <a:pPr>
              <a:buFontTx/>
              <a:buChar char="-"/>
            </a:pPr>
            <a:r>
              <a:rPr lang="ru-RU" sz="1400" dirty="0"/>
              <a:t>Психолого –педагогическое сопровождение детей с ОВЗ и детей-инвалидов;</a:t>
            </a:r>
          </a:p>
          <a:p>
            <a:pPr>
              <a:buFontTx/>
              <a:buChar char="-"/>
            </a:pPr>
            <a:r>
              <a:rPr lang="ru-RU" sz="1400" dirty="0"/>
              <a:t>Психолого –педагогическое сопровождение в кризисной ситуации;</a:t>
            </a:r>
          </a:p>
          <a:p>
            <a:pPr>
              <a:buFontTx/>
              <a:buChar char="-"/>
            </a:pPr>
            <a:r>
              <a:rPr lang="ru-RU" sz="1400" dirty="0"/>
              <a:t>Психолого –педагогическое сопровождение </a:t>
            </a:r>
            <a:r>
              <a:rPr lang="ru-RU" sz="1400" dirty="0" err="1"/>
              <a:t>девиантного</a:t>
            </a:r>
            <a:r>
              <a:rPr lang="ru-RU" sz="1400" dirty="0"/>
              <a:t> поведения;</a:t>
            </a:r>
          </a:p>
          <a:p>
            <a:pPr>
              <a:buFontTx/>
              <a:buChar char="-"/>
            </a:pPr>
            <a:r>
              <a:rPr lang="ru-RU" sz="1400" dirty="0"/>
              <a:t>Психолого –педагогическая помощь в укреплении межличностных отношений;</a:t>
            </a:r>
          </a:p>
          <a:p>
            <a:pPr>
              <a:buFontTx/>
              <a:buChar char="-"/>
            </a:pPr>
            <a:r>
              <a:rPr lang="ru-RU" sz="1400" dirty="0"/>
              <a:t>Психолого –педагогическая помощь в развитии личности.</a:t>
            </a:r>
          </a:p>
        </p:txBody>
      </p:sp>
    </p:spTree>
    <p:extLst>
      <p:ext uri="{BB962C8B-B14F-4D97-AF65-F5344CB8AC3E}">
        <p14:creationId xmlns:p14="http://schemas.microsoft.com/office/powerpoint/2010/main" val="2362348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3278" y="365125"/>
            <a:ext cx="10010522" cy="1325563"/>
          </a:xfrm>
        </p:spPr>
        <p:txBody>
          <a:bodyPr>
            <a:normAutofit fontScale="90000"/>
          </a:bodyPr>
          <a:lstStyle/>
          <a:p>
            <a:pPr algn="ctr"/>
            <a:r>
              <a:rPr lang="ru-RU" dirty="0" smtClean="0">
                <a:solidFill>
                  <a:srgbClr val="FFCC00"/>
                </a:solidFill>
                <a:latin typeface="Times New Roman" panose="02020603050405020304" pitchFamily="18" charset="0"/>
                <a:cs typeface="Times New Roman" panose="02020603050405020304" pitchFamily="18" charset="0"/>
              </a:rPr>
              <a:t>Условия </a:t>
            </a:r>
            <a:r>
              <a:rPr lang="ru-RU" dirty="0">
                <a:solidFill>
                  <a:srgbClr val="FFCC00"/>
                </a:solidFill>
                <a:latin typeface="Times New Roman" panose="02020603050405020304" pitchFamily="18" charset="0"/>
                <a:cs typeface="Times New Roman" panose="02020603050405020304" pitchFamily="18" charset="0"/>
              </a:rPr>
              <a:t>для обучения людей с ограниченными возможностями здоровья</a:t>
            </a:r>
          </a:p>
        </p:txBody>
      </p:sp>
      <p:sp>
        <p:nvSpPr>
          <p:cNvPr id="3" name="Объект 2"/>
          <p:cNvSpPr>
            <a:spLocks noGrp="1"/>
          </p:cNvSpPr>
          <p:nvPr>
            <p:ph idx="1"/>
          </p:nvPr>
        </p:nvSpPr>
        <p:spPr>
          <a:xfrm>
            <a:off x="838200" y="1690688"/>
            <a:ext cx="10515600" cy="4945501"/>
          </a:xfrm>
        </p:spPr>
        <p:txBody>
          <a:bodyPr>
            <a:normAutofit fontScale="70000" lnSpcReduction="20000"/>
          </a:bodyPr>
          <a:lstStyle/>
          <a:p>
            <a:pPr marL="0" indent="0" algn="just">
              <a:buNone/>
            </a:pPr>
            <a:r>
              <a:rPr lang="ru-RU" dirty="0" smtClean="0"/>
              <a:t>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2021 году в рамках реализации Указа Главы Республики Саха (Якутия) от 22 декабря 2020 года № 1595 «О региональной программе Республики Саха (Якутия) </a:t>
            </a:r>
            <a:r>
              <a:rPr lang="ru-RU" dirty="0">
                <a:solidFill>
                  <a:srgbClr val="FFCC00"/>
                </a:solidFill>
                <a:latin typeface="Times New Roman" panose="02020603050405020304" pitchFamily="18" charset="0"/>
                <a:cs typeface="Times New Roman" panose="02020603050405020304" pitchFamily="18" charset="0"/>
              </a:rPr>
              <a:t>«Формирование системы комплексной реабилитации и </a:t>
            </a:r>
            <a:r>
              <a:rPr lang="ru-RU" dirty="0" err="1">
                <a:solidFill>
                  <a:srgbClr val="FFCC00"/>
                </a:solidFill>
                <a:latin typeface="Times New Roman" panose="02020603050405020304" pitchFamily="18" charset="0"/>
                <a:cs typeface="Times New Roman" panose="02020603050405020304" pitchFamily="18" charset="0"/>
              </a:rPr>
              <a:t>абилитации</a:t>
            </a:r>
            <a:r>
              <a:rPr lang="ru-RU" dirty="0">
                <a:solidFill>
                  <a:srgbClr val="FFCC00"/>
                </a:solidFill>
                <a:latin typeface="Times New Roman" panose="02020603050405020304" pitchFamily="18" charset="0"/>
                <a:cs typeface="Times New Roman" panose="02020603050405020304" pitchFamily="18" charset="0"/>
              </a:rPr>
              <a:t> инвалидов, в том числе детей-инвалидов, на 2021 - 2023 годы» </a:t>
            </a:r>
            <a:r>
              <a:rPr lang="ru-RU" dirty="0">
                <a:latin typeface="Times New Roman" panose="02020603050405020304" pitchFamily="18" charset="0"/>
                <a:cs typeface="Times New Roman" panose="02020603050405020304" pitchFamily="18" charset="0"/>
              </a:rPr>
              <a:t>выделены средства на общую сумму 1 343 900,00 руб. Из них федеральных средств – 1 236 388 руб., из региональных средств – 107 512,00 руб.:</a:t>
            </a:r>
          </a:p>
          <a:p>
            <a:pPr marL="0" indent="0" algn="just">
              <a:buNone/>
            </a:pPr>
            <a:r>
              <a:rPr lang="ru-RU" dirty="0">
                <a:latin typeface="Times New Roman" panose="02020603050405020304" pitchFamily="18" charset="0"/>
                <a:cs typeface="Times New Roman" panose="02020603050405020304" pitchFamily="18" charset="0"/>
              </a:rPr>
              <a:t>1.	Оснащение профессиональных образовательных учреждений специальным реабилитационным оборудованием для социально-педагогической реабилитации и </a:t>
            </a:r>
            <a:r>
              <a:rPr lang="ru-RU" dirty="0" err="1">
                <a:latin typeface="Times New Roman" panose="02020603050405020304" pitchFamily="18" charset="0"/>
                <a:cs typeface="Times New Roman" panose="02020603050405020304" pitchFamily="18" charset="0"/>
              </a:rPr>
              <a:t>абилитации</a:t>
            </a:r>
            <a:r>
              <a:rPr lang="ru-RU" dirty="0">
                <a:latin typeface="Times New Roman" panose="02020603050405020304" pitchFamily="18" charset="0"/>
                <a:cs typeface="Times New Roman" panose="02020603050405020304" pitchFamily="18" charset="0"/>
              </a:rPr>
              <a:t> инвалидов в сумме 526 700,00 руб. из них ФБ –484 564,00 руб., бюджет РС(Я) –  42 136,00руб.;	</a:t>
            </a:r>
          </a:p>
          <a:p>
            <a:pPr marL="0" indent="0" algn="just">
              <a:buNone/>
            </a:pPr>
            <a:r>
              <a:rPr lang="ru-RU" dirty="0">
                <a:latin typeface="Times New Roman" panose="02020603050405020304" pitchFamily="18" charset="0"/>
                <a:cs typeface="Times New Roman" panose="02020603050405020304" pitchFamily="18" charset="0"/>
              </a:rPr>
              <a:t>2.	Оснащение учреждений профессионального образования реабилитационным оборудованием для занятий адаптивной физической культурой и спортом в целях реабилитации инвалидов (детей-инвалидов) в сумме 217 900,00 руб. из них ФБ – 200 468,00 руб., бюджет РС(Я) –  17 432,00 руб.;	</a:t>
            </a:r>
          </a:p>
          <a:p>
            <a:pPr marL="0" indent="0" algn="just">
              <a:buNone/>
            </a:pPr>
            <a:r>
              <a:rPr lang="ru-RU" dirty="0">
                <a:latin typeface="Times New Roman" panose="02020603050405020304" pitchFamily="18" charset="0"/>
                <a:cs typeface="Times New Roman" panose="02020603050405020304" pitchFamily="18" charset="0"/>
              </a:rPr>
              <a:t>3.	Оснащение профессиональных образовательных учреждений специализированным реабилитационным оборудованием для профессиональной реабилитации и </a:t>
            </a:r>
            <a:r>
              <a:rPr lang="ru-RU" dirty="0" err="1">
                <a:latin typeface="Times New Roman" panose="02020603050405020304" pitchFamily="18" charset="0"/>
                <a:cs typeface="Times New Roman" panose="02020603050405020304" pitchFamily="18" charset="0"/>
              </a:rPr>
              <a:t>абилитации</a:t>
            </a:r>
            <a:r>
              <a:rPr lang="ru-RU" dirty="0">
                <a:latin typeface="Times New Roman" panose="02020603050405020304" pitchFamily="18" charset="0"/>
                <a:cs typeface="Times New Roman" panose="02020603050405020304" pitchFamily="18" charset="0"/>
              </a:rPr>
              <a:t> инвалидов	в сумме 417 700,00 руб. из них ФБ – 384 284,00., бюджет РС(Я) –  33 416,00 руб.;	</a:t>
            </a:r>
          </a:p>
          <a:p>
            <a:pPr marL="0" indent="0" algn="just">
              <a:buNone/>
            </a:pPr>
            <a:r>
              <a:rPr lang="ru-RU" dirty="0">
                <a:latin typeface="Times New Roman" panose="02020603050405020304" pitchFamily="18" charset="0"/>
                <a:cs typeface="Times New Roman" panose="02020603050405020304" pitchFamily="18" charset="0"/>
              </a:rPr>
              <a:t>4.	Обучение специалистов по программам повышения квалификации и переподготовки по профессиональной реабилитации инвалидов в сфере образования в сумме 181 600,00 руб. из них ФБ – 167 072,00 руб., бюджет РС(Я) –  14 528,00 руб.</a:t>
            </a:r>
          </a:p>
          <a:p>
            <a:pPr marL="0" indent="0">
              <a:buNone/>
            </a:pPr>
            <a:endParaRPr lang="ru-RU"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32" y="552367"/>
            <a:ext cx="1053597" cy="888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904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CC00"/>
                </a:solidFill>
                <a:latin typeface="Times New Roman" panose="02020603050405020304" pitchFamily="18" charset="0"/>
                <a:cs typeface="Times New Roman" panose="02020603050405020304" pitchFamily="18" charset="0"/>
              </a:rPr>
              <a:t>Реализуемые проекты</a:t>
            </a:r>
            <a:endParaRPr lang="ru-RU" b="1" dirty="0">
              <a:solidFill>
                <a:srgbClr val="FFCC00"/>
              </a:solidFill>
              <a:latin typeface="Times New Roman" panose="02020603050405020304" pitchFamily="18" charset="0"/>
              <a:cs typeface="Times New Roman" panose="02020603050405020304" pitchFamily="18" charset="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98" y="389472"/>
            <a:ext cx="1474788"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596112" y="2219407"/>
            <a:ext cx="7026905" cy="1138773"/>
          </a:xfrm>
          <a:prstGeom prst="rect">
            <a:avLst/>
          </a:prstGeom>
        </p:spPr>
        <p:txBody>
          <a:bodyPr wrap="square">
            <a:spAutoFit/>
          </a:bodyPr>
          <a:lstStyle/>
          <a:p>
            <a:pPr algn="just"/>
            <a:r>
              <a:rPr lang="ru-RU" sz="3200" b="1" dirty="0">
                <a:solidFill>
                  <a:srgbClr val="FFCC00"/>
                </a:solidFill>
                <a:latin typeface="Times New Roman" panose="02020603050405020304" pitchFamily="18" charset="0"/>
                <a:cs typeface="Times New Roman" panose="02020603050405020304" pitchFamily="18" charset="0"/>
              </a:rPr>
              <a:t>«</a:t>
            </a:r>
            <a:r>
              <a:rPr lang="en-US" sz="3200" b="1" dirty="0">
                <a:solidFill>
                  <a:srgbClr val="FFCC00"/>
                </a:solidFill>
                <a:latin typeface="Times New Roman" panose="02020603050405020304" pitchFamily="18" charset="0"/>
                <a:cs typeface="Times New Roman" panose="02020603050405020304" pitchFamily="18" charset="0"/>
              </a:rPr>
              <a:t>Prof2Arctic</a:t>
            </a:r>
            <a:r>
              <a:rPr lang="ru-RU" sz="3200" b="1" dirty="0">
                <a:solidFill>
                  <a:srgbClr val="FFCC00"/>
                </a:solidFill>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(Профессионалы для Арктики)-реализации программ профессионального обучения на территории Арктической зоны Республики Саха (Якутия) </a:t>
            </a:r>
            <a:endParaRPr lang="ru-RU" dirty="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702397" y="4448984"/>
            <a:ext cx="6305305" cy="15107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ru-RU" sz="2800" b="1" dirty="0" smtClean="0">
                <a:solidFill>
                  <a:srgbClr val="FFCC00"/>
                </a:solidFill>
                <a:latin typeface="Times New Roman" panose="02020603050405020304" pitchFamily="18" charset="0"/>
                <a:ea typeface="+mn-ea"/>
                <a:cs typeface="Times New Roman" panose="02020603050405020304" pitchFamily="18" charset="0"/>
              </a:rPr>
              <a:t>«</a:t>
            </a:r>
            <a:r>
              <a:rPr lang="ru-RU" sz="3600" b="1" dirty="0">
                <a:solidFill>
                  <a:srgbClr val="FFCC00"/>
                </a:solidFill>
                <a:latin typeface="Times New Roman" panose="02020603050405020304" pitchFamily="18" charset="0"/>
                <a:cs typeface="Times New Roman" panose="02020603050405020304" pitchFamily="18" charset="0"/>
              </a:rPr>
              <a:t>Урдэл» </a:t>
            </a:r>
            <a:r>
              <a:rPr lang="ru-RU" sz="2800" b="1" dirty="0" smtClean="0">
                <a:latin typeface="Times New Roman" panose="02020603050405020304" pitchFamily="18" charset="0"/>
                <a:ea typeface="+mn-ea"/>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получение безработной молодежью арктических районов Республики Саха (Якутия) первой профессии, развитие у них профессиональных умений, навыков работы и адаптации молодых рабочих для выхода на рынок труда и планирования карьеры</a:t>
            </a:r>
            <a:br>
              <a:rPr lang="ru-RU" sz="2000" b="1" dirty="0">
                <a:latin typeface="Times New Roman" panose="02020603050405020304" pitchFamily="18" charset="0"/>
                <a:cs typeface="Times New Roman" panose="02020603050405020304" pitchFamily="18" charset="0"/>
              </a:rPr>
            </a:br>
            <a:endParaRPr lang="ru-RU" sz="2000" b="1"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0578" y="1859712"/>
            <a:ext cx="3551349" cy="1980889"/>
          </a:xfrm>
          <a:prstGeom prst="rect">
            <a:avLst/>
          </a:prstGeom>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5458" y="4097856"/>
            <a:ext cx="2541588"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017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434"/>
            <a:ext cx="1474788"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4"/>
          <p:cNvSpPr>
            <a:spLocks noGrp="1"/>
          </p:cNvSpPr>
          <p:nvPr>
            <p:ph type="title"/>
          </p:nvPr>
        </p:nvSpPr>
        <p:spPr>
          <a:xfrm>
            <a:off x="1474788" y="365125"/>
            <a:ext cx="9879012" cy="1325563"/>
          </a:xfrm>
        </p:spPr>
        <p:txBody>
          <a:bodyPr>
            <a:normAutofit/>
          </a:bodyPr>
          <a:lstStyle/>
          <a:p>
            <a:pPr algn="ctr"/>
            <a:r>
              <a:rPr lang="ru-RU" sz="2400" b="1" dirty="0" smtClean="0">
                <a:solidFill>
                  <a:srgbClr val="FFC000"/>
                </a:solidFill>
                <a:latin typeface="Times New Roman" panose="02020603050405020304" pitchFamily="18" charset="0"/>
                <a:cs typeface="Times New Roman" panose="02020603050405020304" pitchFamily="18" charset="0"/>
              </a:rPr>
              <a:t>Перечень </a:t>
            </a:r>
            <a:r>
              <a:rPr lang="ru-RU" sz="2400" b="1" dirty="0">
                <a:solidFill>
                  <a:srgbClr val="FFC000"/>
                </a:solidFill>
                <a:latin typeface="Times New Roman" panose="02020603050405020304" pitchFamily="18" charset="0"/>
                <a:cs typeface="Times New Roman" panose="02020603050405020304" pitchFamily="18" charset="0"/>
              </a:rPr>
              <a:t>краткосрочных платных образовательных курсов </a:t>
            </a:r>
            <a:r>
              <a:rPr lang="ru-RU" sz="2400" b="1" dirty="0" smtClean="0">
                <a:solidFill>
                  <a:srgbClr val="FFC000"/>
                </a:solidFill>
                <a:latin typeface="Times New Roman" panose="02020603050405020304" pitchFamily="18" charset="0"/>
                <a:cs typeface="Times New Roman" panose="02020603050405020304" pitchFamily="18" charset="0"/>
              </a:rPr>
              <a:t>для </a:t>
            </a:r>
            <a:r>
              <a:rPr lang="ru-RU" sz="2400" b="1" dirty="0">
                <a:solidFill>
                  <a:srgbClr val="FFC000"/>
                </a:solidFill>
                <a:latin typeface="Times New Roman" panose="02020603050405020304" pitchFamily="18" charset="0"/>
                <a:cs typeface="Times New Roman" panose="02020603050405020304" pitchFamily="18" charset="0"/>
              </a:rPr>
              <a:t>граждан Арктических районов Республики Саха (Якутия)</a:t>
            </a:r>
            <a:br>
              <a:rPr lang="ru-RU" sz="2400" b="1" dirty="0">
                <a:solidFill>
                  <a:srgbClr val="FFC000"/>
                </a:solidFill>
                <a:latin typeface="Times New Roman" panose="02020603050405020304" pitchFamily="18" charset="0"/>
                <a:cs typeface="Times New Roman" panose="02020603050405020304" pitchFamily="18" charset="0"/>
              </a:rPr>
            </a:br>
            <a:endParaRPr lang="ru-RU" sz="2400" b="1" dirty="0">
              <a:solidFill>
                <a:srgbClr val="FFC000"/>
              </a:solidFill>
              <a:latin typeface="Times New Roman" panose="02020603050405020304" pitchFamily="18" charset="0"/>
              <a:cs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4079492766"/>
              </p:ext>
            </p:extLst>
          </p:nvPr>
        </p:nvGraphicFramePr>
        <p:xfrm>
          <a:off x="853540" y="1338557"/>
          <a:ext cx="5304497" cy="5176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хема 6"/>
          <p:cNvGraphicFramePr/>
          <p:nvPr>
            <p:extLst>
              <p:ext uri="{D42A27DB-BD31-4B8C-83A1-F6EECF244321}">
                <p14:modId xmlns:p14="http://schemas.microsoft.com/office/powerpoint/2010/main" val="4183212035"/>
              </p:ext>
            </p:extLst>
          </p:nvPr>
        </p:nvGraphicFramePr>
        <p:xfrm>
          <a:off x="6700678" y="1418036"/>
          <a:ext cx="4802179" cy="46545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47497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95784"/>
          </a:xfrm>
        </p:spPr>
        <p:txBody>
          <a:bodyPr>
            <a:normAutofit/>
          </a:bodyPr>
          <a:lstStyle/>
          <a:p>
            <a:pPr algn="ctr"/>
            <a:r>
              <a:rPr lang="ru-RU" sz="4000" b="1" dirty="0" smtClean="0">
                <a:solidFill>
                  <a:srgbClr val="FFCC00"/>
                </a:solidFill>
                <a:latin typeface="Times New Roman" panose="02020603050405020304" pitchFamily="18" charset="0"/>
                <a:cs typeface="Times New Roman" panose="02020603050405020304" pitchFamily="18" charset="0"/>
              </a:rPr>
              <a:t>Общая характеристика учреждения</a:t>
            </a:r>
            <a:endParaRPr lang="ru-RU" sz="4000" b="1" dirty="0">
              <a:solidFill>
                <a:srgbClr val="FFCC00"/>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257584848"/>
              </p:ext>
            </p:extLst>
          </p:nvPr>
        </p:nvGraphicFramePr>
        <p:xfrm>
          <a:off x="722697" y="1421364"/>
          <a:ext cx="10740992" cy="4836160"/>
        </p:xfrm>
        <a:graphic>
          <a:graphicData uri="http://schemas.openxmlformats.org/drawingml/2006/table">
            <a:tbl>
              <a:tblPr firstRow="1" bandRow="1">
                <a:tableStyleId>{5940675A-B579-460E-94D1-54222C63F5DA}</a:tableStyleId>
              </a:tblPr>
              <a:tblGrid>
                <a:gridCol w="3794167"/>
                <a:gridCol w="6946825"/>
              </a:tblGrid>
              <a:tr h="370840">
                <a:tc>
                  <a:txBody>
                    <a:bodyPr/>
                    <a:lstStyle/>
                    <a:p>
                      <a:r>
                        <a:rPr lang="ru-RU" sz="2000" dirty="0" smtClean="0"/>
                        <a:t>Полное наименование</a:t>
                      </a:r>
                      <a:endParaRPr lang="ru-RU" sz="2000" dirty="0">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000" dirty="0" smtClean="0"/>
                        <a:t>Государственное бюджетное профессиональное образовательное учреждение Республики Саха (Якутия) «Центр подготовки рабочих кадров «Арктика»</a:t>
                      </a:r>
                      <a:r>
                        <a:rPr lang="ru-RU" sz="2000" baseline="0" dirty="0" smtClean="0"/>
                        <a:t> (ГПБОУ РС(Я) «ЦПРКА»</a:t>
                      </a:r>
                      <a:endParaRPr lang="ru-RU" sz="2000" dirty="0" smtClean="0">
                        <a:latin typeface="+mn-lt"/>
                      </a:endParaRPr>
                    </a:p>
                  </a:txBody>
                  <a:tcPr/>
                </a:tc>
              </a:tr>
              <a:tr h="370840">
                <a:tc>
                  <a:txBody>
                    <a:bodyPr/>
                    <a:lstStyle/>
                    <a:p>
                      <a:pPr algn="just">
                        <a:lnSpc>
                          <a:spcPct val="115000"/>
                        </a:lnSpc>
                        <a:spcAft>
                          <a:spcPts val="0"/>
                        </a:spcAft>
                      </a:pPr>
                      <a:r>
                        <a:rPr lang="ru-RU" sz="2000" dirty="0">
                          <a:effectLst/>
                        </a:rPr>
                        <a:t>Юридический адрес учреждения</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a:effectLst/>
                        </a:rPr>
                        <a:t>678400 Республика Саха (Якутия</a:t>
                      </a:r>
                      <a:r>
                        <a:rPr lang="ru-RU" sz="2000" dirty="0" smtClean="0">
                          <a:effectLst/>
                        </a:rPr>
                        <a:t>), </a:t>
                      </a:r>
                      <a:r>
                        <a:rPr lang="ru-RU" sz="2000" dirty="0" err="1" smtClean="0">
                          <a:effectLst/>
                        </a:rPr>
                        <a:t>Булунский</a:t>
                      </a:r>
                      <a:r>
                        <a:rPr lang="ru-RU" sz="2000" dirty="0" smtClean="0">
                          <a:effectLst/>
                        </a:rPr>
                        <a:t> </a:t>
                      </a:r>
                      <a:r>
                        <a:rPr lang="ru-RU" sz="2000" dirty="0">
                          <a:effectLst/>
                        </a:rPr>
                        <a:t>район,   </a:t>
                      </a:r>
                      <a:r>
                        <a:rPr lang="ru-RU" sz="2000" dirty="0" err="1">
                          <a:effectLst/>
                        </a:rPr>
                        <a:t>п.Тикси</a:t>
                      </a:r>
                      <a:r>
                        <a:rPr lang="ru-RU" sz="2000" dirty="0">
                          <a:effectLst/>
                        </a:rPr>
                        <a:t>, </a:t>
                      </a:r>
                      <a:r>
                        <a:rPr lang="ru-RU" sz="2000" dirty="0" smtClean="0">
                          <a:effectLst/>
                        </a:rPr>
                        <a:t>ул. </a:t>
                      </a:r>
                      <a:r>
                        <a:rPr lang="ru-RU" sz="2000" dirty="0" err="1" smtClean="0">
                          <a:effectLst/>
                        </a:rPr>
                        <a:t>им.Гагарина</a:t>
                      </a:r>
                      <a:r>
                        <a:rPr lang="ru-RU" sz="2000" dirty="0">
                          <a:effectLst/>
                        </a:rPr>
                        <a:t>, дом 6.</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15000"/>
                        </a:lnSpc>
                        <a:spcAft>
                          <a:spcPts val="0"/>
                        </a:spcAft>
                      </a:pPr>
                      <a:r>
                        <a:rPr lang="ru-RU" sz="2000" dirty="0">
                          <a:effectLst/>
                        </a:rPr>
                        <a:t>Директор </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a:effectLst/>
                        </a:rPr>
                        <a:t>Сокольникова Екатерина Александровна, (тел.+79141023521)</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15000"/>
                        </a:lnSpc>
                        <a:spcAft>
                          <a:spcPts val="0"/>
                        </a:spcAft>
                      </a:pPr>
                      <a:r>
                        <a:rPr lang="ru-RU" sz="2000" dirty="0">
                          <a:effectLst/>
                        </a:rPr>
                        <a:t>Учредитель</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a:effectLst/>
                        </a:rPr>
                        <a:t>Министерство образования и науки Республики Саха (Якутия), Министерство имущественных и земельных отношений Республики Саха (Якутия).</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15000"/>
                        </a:lnSpc>
                        <a:spcAft>
                          <a:spcPts val="0"/>
                        </a:spcAft>
                      </a:pPr>
                      <a:r>
                        <a:rPr lang="ru-RU" sz="2000" dirty="0">
                          <a:effectLst/>
                        </a:rPr>
                        <a:t>Лицензия </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a:effectLst/>
                        </a:rPr>
                        <a:t>серия 14Л 01 №0002512, регистрационный номер 2396, дата выдачи 26.08.2020г.</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15000"/>
                        </a:lnSpc>
                        <a:spcAft>
                          <a:spcPts val="0"/>
                        </a:spcAft>
                      </a:pPr>
                      <a:r>
                        <a:rPr lang="ru-RU" sz="2000">
                          <a:effectLst/>
                        </a:rPr>
                        <a:t>Аккредитация</a:t>
                      </a:r>
                      <a:endParaRPr lang="ru-RU"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a:effectLst/>
                        </a:rPr>
                        <a:t>Свидетельство о государственной аккредитации №0969 от 28.12.2020г. серия 14А02 №0000909.</a:t>
                      </a:r>
                      <a:endParaRPr lang="ru-RU" sz="20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250" b="94750" l="3158" r="97263">
                        <a14:foregroundMark x1="47789" y1="37250" x2="47789" y2="37250"/>
                        <a14:foregroundMark x1="49895" y1="33000" x2="49895" y2="33000"/>
                        <a14:foregroundMark x1="49895" y1="33000" x2="37684" y2="38000"/>
                        <a14:foregroundMark x1="47368" y1="48250" x2="40211" y2="34250"/>
                      </a14:backgroundRemoval>
                    </a14:imgEffect>
                  </a14:imgLayer>
                </a14:imgProps>
              </a:ext>
              <a:ext uri="{28A0092B-C50C-407E-A947-70E740481C1C}">
                <a14:useLocalDpi xmlns:a14="http://schemas.microsoft.com/office/drawing/2010/main" val="0"/>
              </a:ext>
            </a:extLst>
          </a:blip>
          <a:stretch>
            <a:fillRect/>
          </a:stretch>
        </p:blipFill>
        <p:spPr bwMode="auto">
          <a:xfrm>
            <a:off x="284728" y="164801"/>
            <a:ext cx="1106944" cy="93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568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9652" y="365125"/>
            <a:ext cx="9274147" cy="937693"/>
          </a:xfrm>
        </p:spPr>
        <p:txBody>
          <a:bodyPr/>
          <a:lstStyle/>
          <a:p>
            <a:r>
              <a:rPr lang="ru-RU" dirty="0" smtClean="0">
                <a:solidFill>
                  <a:srgbClr val="FFCC00"/>
                </a:solidFill>
                <a:latin typeface="Times New Roman" panose="02020603050405020304" pitchFamily="18" charset="0"/>
                <a:cs typeface="Times New Roman" panose="02020603050405020304" pitchFamily="18" charset="0"/>
              </a:rPr>
              <a:t>ИТОГИ реализации </a:t>
            </a:r>
            <a:r>
              <a:rPr lang="ru-RU" b="1" dirty="0">
                <a:solidFill>
                  <a:srgbClr val="FFCC00"/>
                </a:solidFill>
                <a:latin typeface="Times New Roman" panose="02020603050405020304" pitchFamily="18" charset="0"/>
                <a:cs typeface="Times New Roman" panose="02020603050405020304" pitchFamily="18" charset="0"/>
              </a:rPr>
              <a:t>«</a:t>
            </a:r>
            <a:r>
              <a:rPr lang="en-US" b="1" dirty="0">
                <a:solidFill>
                  <a:srgbClr val="FFCC00"/>
                </a:solidFill>
                <a:latin typeface="Times New Roman" panose="02020603050405020304" pitchFamily="18" charset="0"/>
                <a:cs typeface="Times New Roman" panose="02020603050405020304" pitchFamily="18" charset="0"/>
              </a:rPr>
              <a:t>Prof2Arctic</a:t>
            </a:r>
            <a:r>
              <a:rPr lang="ru-RU" b="1" dirty="0">
                <a:solidFill>
                  <a:srgbClr val="FFCC00"/>
                </a:solidFill>
                <a:latin typeface="Times New Roman" panose="02020603050405020304" pitchFamily="18" charset="0"/>
                <a:cs typeface="Times New Roman" panose="02020603050405020304" pitchFamily="18" charset="0"/>
              </a:rPr>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287"/>
            <a:ext cx="1474788"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олилиния 5"/>
          <p:cNvSpPr/>
          <p:nvPr/>
        </p:nvSpPr>
        <p:spPr>
          <a:xfrm>
            <a:off x="306956" y="1527880"/>
            <a:ext cx="4881012" cy="1081598"/>
          </a:xfrm>
          <a:custGeom>
            <a:avLst/>
            <a:gdLst>
              <a:gd name="connsiteX0" fmla="*/ 0 w 5187636"/>
              <a:gd name="connsiteY0" fmla="*/ 0 h 1132743"/>
              <a:gd name="connsiteX1" fmla="*/ 5187636 w 5187636"/>
              <a:gd name="connsiteY1" fmla="*/ 0 h 1132743"/>
              <a:gd name="connsiteX2" fmla="*/ 5187636 w 5187636"/>
              <a:gd name="connsiteY2" fmla="*/ 1132743 h 1132743"/>
              <a:gd name="connsiteX3" fmla="*/ 0 w 5187636"/>
              <a:gd name="connsiteY3" fmla="*/ 1132743 h 1132743"/>
              <a:gd name="connsiteX4" fmla="*/ 0 w 5187636"/>
              <a:gd name="connsiteY4" fmla="*/ 0 h 1132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7636" h="1132743">
                <a:moveTo>
                  <a:pt x="0" y="0"/>
                </a:moveTo>
                <a:lnTo>
                  <a:pt x="5187636" y="0"/>
                </a:lnTo>
                <a:lnTo>
                  <a:pt x="5187636" y="1132743"/>
                </a:lnTo>
                <a:lnTo>
                  <a:pt x="0" y="1132743"/>
                </a:lnTo>
                <a:lnTo>
                  <a:pt x="0" y="0"/>
                </a:lnTo>
                <a:close/>
              </a:path>
            </a:pathLst>
          </a:custGeom>
          <a:noFill/>
          <a:ln w="28575">
            <a:solidFill>
              <a:srgbClr val="FEFEFE"/>
            </a:solidFill>
          </a:ln>
        </p:spPr>
        <p:style>
          <a:lnRef idx="0">
            <a:scrgbClr r="0" g="0" b="0"/>
          </a:lnRef>
          <a:fillRef idx="1">
            <a:scrgbClr r="0" g="0" b="0"/>
          </a:fillRef>
          <a:effectRef idx="0">
            <a:schemeClr val="accent3">
              <a:shade val="90000"/>
              <a:hueOff val="0"/>
              <a:satOff val="0"/>
              <a:lumOff val="0"/>
              <a:alphaOff val="0"/>
            </a:schemeClr>
          </a:effectRef>
          <a:fontRef idx="minor">
            <a:schemeClr val="lt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1400" b="1" kern="1200" dirty="0" smtClean="0">
                <a:latin typeface="Arial" pitchFamily="34" charset="0"/>
                <a:cs typeface="Arial" pitchFamily="34" charset="0"/>
              </a:rPr>
              <a:t>Прошли курсы профессионального обучения в Арктических районах (улусах) Республики Саха (Якутия)</a:t>
            </a:r>
            <a:endParaRPr lang="ru-RU" sz="1400" b="1" kern="1200" dirty="0">
              <a:latin typeface="Arial" pitchFamily="34" charset="0"/>
              <a:cs typeface="Arial" pitchFamily="34" charset="0"/>
            </a:endParaRPr>
          </a:p>
        </p:txBody>
      </p:sp>
      <p:sp>
        <p:nvSpPr>
          <p:cNvPr id="8" name="Прямоугольник 7"/>
          <p:cNvSpPr/>
          <p:nvPr/>
        </p:nvSpPr>
        <p:spPr>
          <a:xfrm>
            <a:off x="5400641" y="1486217"/>
            <a:ext cx="1447661" cy="31281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dirty="0" smtClean="0">
                <a:solidFill>
                  <a:schemeClr val="tx1"/>
                </a:solidFill>
                <a:latin typeface="Times New Roman" panose="02020603050405020304" pitchFamily="18" charset="0"/>
                <a:cs typeface="Times New Roman" panose="02020603050405020304" pitchFamily="18" charset="0"/>
              </a:rPr>
              <a:t>И</a:t>
            </a:r>
            <a:r>
              <a:rPr lang="ru-RU" sz="1400" b="1" kern="1200" dirty="0" smtClean="0">
                <a:solidFill>
                  <a:schemeClr val="tx1"/>
                </a:solidFill>
                <a:latin typeface="Times New Roman" panose="02020603050405020304" pitchFamily="18" charset="0"/>
                <a:cs typeface="Times New Roman" panose="02020603050405020304" pitchFamily="18" charset="0"/>
              </a:rPr>
              <a:t>того обучено:</a:t>
            </a:r>
          </a:p>
          <a:p>
            <a:pPr lvl="0" algn="ctr" defTabSz="622300">
              <a:lnSpc>
                <a:spcPct val="90000"/>
              </a:lnSpc>
              <a:spcBef>
                <a:spcPct val="0"/>
              </a:spcBef>
              <a:spcAft>
                <a:spcPct val="35000"/>
              </a:spcAft>
            </a:pPr>
            <a:r>
              <a:rPr lang="ru-RU" sz="1400" b="1" dirty="0" smtClean="0">
                <a:solidFill>
                  <a:schemeClr val="tx1"/>
                </a:solidFill>
                <a:latin typeface="Times New Roman" panose="02020603050405020304" pitchFamily="18" charset="0"/>
                <a:cs typeface="Times New Roman" panose="02020603050405020304" pitchFamily="18" charset="0"/>
              </a:rPr>
              <a:t>2020год –</a:t>
            </a:r>
          </a:p>
          <a:p>
            <a:pPr lvl="0" algn="ctr" defTabSz="622300">
              <a:lnSpc>
                <a:spcPct val="90000"/>
              </a:lnSpc>
              <a:spcBef>
                <a:spcPct val="0"/>
              </a:spcBef>
              <a:spcAft>
                <a:spcPct val="35000"/>
              </a:spcAft>
            </a:pPr>
            <a:r>
              <a:rPr lang="ru-RU" sz="1400" b="1" dirty="0" smtClean="0">
                <a:solidFill>
                  <a:schemeClr val="tx1"/>
                </a:solidFill>
                <a:latin typeface="Times New Roman" panose="02020603050405020304" pitchFamily="18" charset="0"/>
                <a:cs typeface="Times New Roman" panose="02020603050405020304" pitchFamily="18" charset="0"/>
              </a:rPr>
              <a:t>300 человек в том числе: </a:t>
            </a:r>
          </a:p>
          <a:p>
            <a:pPr lvl="0" algn="ctr" defTabSz="622300">
              <a:lnSpc>
                <a:spcPct val="90000"/>
              </a:lnSpc>
              <a:spcBef>
                <a:spcPct val="0"/>
              </a:spcBef>
              <a:spcAft>
                <a:spcPct val="35000"/>
              </a:spcAft>
            </a:pPr>
            <a:r>
              <a:rPr lang="ru-RU" sz="1400" b="1" dirty="0" smtClean="0">
                <a:solidFill>
                  <a:schemeClr val="tx1"/>
                </a:solidFill>
                <a:latin typeface="Times New Roman" panose="02020603050405020304" pitchFamily="18" charset="0"/>
                <a:cs typeface="Times New Roman" panose="02020603050405020304" pitchFamily="18" charset="0"/>
              </a:rPr>
              <a:t>КПК – 53</a:t>
            </a:r>
          </a:p>
          <a:p>
            <a:pPr lvl="0" algn="ctr" defTabSz="622300">
              <a:lnSpc>
                <a:spcPct val="90000"/>
              </a:lnSpc>
              <a:spcBef>
                <a:spcPct val="0"/>
              </a:spcBef>
              <a:spcAft>
                <a:spcPct val="35000"/>
              </a:spcAft>
            </a:pPr>
            <a:r>
              <a:rPr lang="ru-RU" sz="1400" b="1" dirty="0" smtClean="0">
                <a:solidFill>
                  <a:schemeClr val="tx1"/>
                </a:solidFill>
                <a:latin typeface="Times New Roman" panose="02020603050405020304" pitchFamily="18" charset="0"/>
                <a:cs typeface="Times New Roman" panose="02020603050405020304" pitchFamily="18" charset="0"/>
              </a:rPr>
              <a:t>ПО -247</a:t>
            </a:r>
          </a:p>
          <a:p>
            <a:pPr algn="ctr" defTabSz="622300">
              <a:lnSpc>
                <a:spcPct val="90000"/>
              </a:lnSpc>
              <a:spcBef>
                <a:spcPct val="0"/>
              </a:spcBef>
              <a:spcAft>
                <a:spcPct val="35000"/>
              </a:spcAft>
            </a:pPr>
            <a:r>
              <a:rPr lang="ru-RU" sz="1400" b="1" dirty="0" smtClean="0">
                <a:solidFill>
                  <a:schemeClr val="tx1"/>
                </a:solidFill>
                <a:latin typeface="Times New Roman" panose="02020603050405020304" pitchFamily="18" charset="0"/>
                <a:cs typeface="Times New Roman" panose="02020603050405020304" pitchFamily="18" charset="0"/>
              </a:rPr>
              <a:t>2021год </a:t>
            </a:r>
          </a:p>
          <a:p>
            <a:pPr algn="ctr" defTabSz="622300">
              <a:lnSpc>
                <a:spcPct val="90000"/>
              </a:lnSpc>
              <a:spcBef>
                <a:spcPct val="0"/>
              </a:spcBef>
              <a:spcAft>
                <a:spcPct val="35000"/>
              </a:spcAft>
            </a:pPr>
            <a:r>
              <a:rPr lang="ru-RU" sz="1400" b="1" dirty="0" smtClean="0">
                <a:solidFill>
                  <a:schemeClr val="tx1"/>
                </a:solidFill>
                <a:latin typeface="Times New Roman" panose="02020603050405020304" pitchFamily="18" charset="0"/>
                <a:cs typeface="Times New Roman" panose="02020603050405020304" pitchFamily="18" charset="0"/>
              </a:rPr>
              <a:t>-</a:t>
            </a:r>
            <a:r>
              <a:rPr lang="ru-RU" sz="1400" b="1" dirty="0">
                <a:solidFill>
                  <a:schemeClr val="tx1"/>
                </a:solidFill>
                <a:latin typeface="Times New Roman" panose="02020603050405020304" pitchFamily="18" charset="0"/>
                <a:cs typeface="Times New Roman" panose="02020603050405020304" pitchFamily="18" charset="0"/>
              </a:rPr>
              <a:t>том числе</a:t>
            </a:r>
            <a:r>
              <a:rPr lang="ru-RU" sz="1400" b="1" dirty="0" smtClean="0">
                <a:solidFill>
                  <a:schemeClr val="tx1"/>
                </a:solidFill>
                <a:latin typeface="Times New Roman" panose="02020603050405020304" pitchFamily="18" charset="0"/>
                <a:cs typeface="Times New Roman" panose="02020603050405020304" pitchFamily="18" charset="0"/>
              </a:rPr>
              <a:t>:</a:t>
            </a:r>
          </a:p>
          <a:p>
            <a:pPr lvl="0" algn="ctr" defTabSz="622300">
              <a:lnSpc>
                <a:spcPct val="90000"/>
              </a:lnSpc>
              <a:spcBef>
                <a:spcPct val="0"/>
              </a:spcBef>
              <a:spcAft>
                <a:spcPct val="35000"/>
              </a:spcAft>
            </a:pPr>
            <a:r>
              <a:rPr lang="ru-RU" sz="1400" b="1" dirty="0" smtClean="0">
                <a:solidFill>
                  <a:schemeClr val="tx1"/>
                </a:solidFill>
                <a:latin typeface="Times New Roman" panose="02020603050405020304" pitchFamily="18" charset="0"/>
                <a:cs typeface="Times New Roman" panose="02020603050405020304" pitchFamily="18" charset="0"/>
              </a:rPr>
              <a:t>КПК</a:t>
            </a:r>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328</a:t>
            </a:r>
            <a:endParaRPr lang="ru-RU" sz="1400" b="1" dirty="0">
              <a:solidFill>
                <a:schemeClr val="tx1"/>
              </a:solidFill>
              <a:latin typeface="Times New Roman" panose="02020603050405020304" pitchFamily="18" charset="0"/>
              <a:cs typeface="Times New Roman" panose="02020603050405020304" pitchFamily="18" charset="0"/>
            </a:endParaRPr>
          </a:p>
          <a:p>
            <a:pPr lvl="0" algn="ctr" defTabSz="622300">
              <a:lnSpc>
                <a:spcPct val="90000"/>
              </a:lnSpc>
              <a:spcBef>
                <a:spcPct val="0"/>
              </a:spcBef>
              <a:spcAft>
                <a:spcPct val="35000"/>
              </a:spcAft>
            </a:pPr>
            <a:r>
              <a:rPr lang="ru-RU" sz="1400" b="1" dirty="0" smtClean="0">
                <a:solidFill>
                  <a:schemeClr val="tx1"/>
                </a:solidFill>
                <a:latin typeface="Times New Roman" panose="02020603050405020304" pitchFamily="18" charset="0"/>
                <a:cs typeface="Times New Roman" panose="02020603050405020304" pitchFamily="18" charset="0"/>
              </a:rPr>
              <a:t>ПО:148</a:t>
            </a:r>
          </a:p>
          <a:p>
            <a:pPr lvl="0" algn="ctr" defTabSz="622300">
              <a:lnSpc>
                <a:spcPct val="90000"/>
              </a:lnSpc>
              <a:spcBef>
                <a:spcPct val="0"/>
              </a:spcBef>
              <a:spcAft>
                <a:spcPct val="35000"/>
              </a:spcAft>
            </a:pPr>
            <a:r>
              <a:rPr lang="ru-RU" sz="1400" b="1" dirty="0" smtClean="0">
                <a:solidFill>
                  <a:schemeClr val="tx1"/>
                </a:solidFill>
                <a:latin typeface="Times New Roman" panose="02020603050405020304" pitchFamily="18" charset="0"/>
                <a:cs typeface="Times New Roman" panose="02020603050405020304" pitchFamily="18" charset="0"/>
              </a:rPr>
              <a:t>Итого:</a:t>
            </a:r>
          </a:p>
          <a:p>
            <a:pPr algn="ctr" defTabSz="622300">
              <a:lnSpc>
                <a:spcPct val="90000"/>
              </a:lnSpc>
              <a:spcBef>
                <a:spcPct val="0"/>
              </a:spcBef>
              <a:spcAft>
                <a:spcPct val="35000"/>
              </a:spcAft>
            </a:pPr>
            <a:r>
              <a:rPr lang="ru-RU" sz="1400" b="1" dirty="0">
                <a:solidFill>
                  <a:schemeClr val="tx1"/>
                </a:solidFill>
                <a:latin typeface="Times New Roman" panose="02020603050405020304" pitchFamily="18" charset="0"/>
                <a:cs typeface="Times New Roman" panose="02020603050405020304" pitchFamily="18" charset="0"/>
              </a:rPr>
              <a:t>776 человек </a:t>
            </a:r>
            <a:r>
              <a:rPr lang="ru-RU" sz="1400" b="1" dirty="0" smtClean="0">
                <a:solidFill>
                  <a:schemeClr val="tx1"/>
                </a:solidFill>
                <a:latin typeface="Times New Roman" panose="02020603050405020304" pitchFamily="18" charset="0"/>
                <a:cs typeface="Times New Roman" panose="02020603050405020304" pitchFamily="18" charset="0"/>
              </a:rPr>
              <a:t>в</a:t>
            </a:r>
          </a:p>
        </p:txBody>
      </p:sp>
      <p:sp>
        <p:nvSpPr>
          <p:cNvPr id="9" name="Полилиния 8"/>
          <p:cNvSpPr/>
          <p:nvPr/>
        </p:nvSpPr>
        <p:spPr>
          <a:xfrm>
            <a:off x="7044245" y="1540907"/>
            <a:ext cx="5018559" cy="965206"/>
          </a:xfrm>
          <a:custGeom>
            <a:avLst/>
            <a:gdLst>
              <a:gd name="connsiteX0" fmla="*/ 0 w 5018559"/>
              <a:gd name="connsiteY0" fmla="*/ 0 h 1158012"/>
              <a:gd name="connsiteX1" fmla="*/ 5018559 w 5018559"/>
              <a:gd name="connsiteY1" fmla="*/ 0 h 1158012"/>
              <a:gd name="connsiteX2" fmla="*/ 5018559 w 5018559"/>
              <a:gd name="connsiteY2" fmla="*/ 1158012 h 1158012"/>
              <a:gd name="connsiteX3" fmla="*/ 0 w 5018559"/>
              <a:gd name="connsiteY3" fmla="*/ 1158012 h 1158012"/>
              <a:gd name="connsiteX4" fmla="*/ 0 w 5018559"/>
              <a:gd name="connsiteY4" fmla="*/ 0 h 1158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8559" h="1158012">
                <a:moveTo>
                  <a:pt x="0" y="0"/>
                </a:moveTo>
                <a:lnTo>
                  <a:pt x="5018559" y="0"/>
                </a:lnTo>
                <a:lnTo>
                  <a:pt x="5018559" y="1158012"/>
                </a:lnTo>
                <a:lnTo>
                  <a:pt x="0" y="1158012"/>
                </a:lnTo>
                <a:lnTo>
                  <a:pt x="0" y="0"/>
                </a:lnTo>
                <a:close/>
              </a:path>
            </a:pathLst>
          </a:custGeom>
          <a:noFill/>
          <a:ln w="28575">
            <a:solidFill>
              <a:srgbClr val="FEFEFE"/>
            </a:solidFill>
          </a:ln>
        </p:spPr>
        <p:style>
          <a:lnRef idx="0">
            <a:scrgbClr r="0" g="0" b="0"/>
          </a:lnRef>
          <a:fillRef idx="1">
            <a:scrgbClr r="0" g="0" b="0"/>
          </a:fillRef>
          <a:effectRef idx="0">
            <a:schemeClr val="accent3">
              <a:shade val="90000"/>
              <a:hueOff val="0"/>
              <a:satOff val="0"/>
              <a:lumOff val="0"/>
              <a:alphaOff val="0"/>
            </a:schemeClr>
          </a:effectRef>
          <a:fontRef idx="minor">
            <a:schemeClr val="lt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1400" b="1" dirty="0">
                <a:latin typeface="Arial" pitchFamily="34" charset="0"/>
                <a:cs typeface="Arial" pitchFamily="34" charset="0"/>
              </a:rPr>
              <a:t>Открыты курсы по направлениям </a:t>
            </a:r>
            <a:endParaRPr lang="ru-RU" sz="1400" b="1" dirty="0" smtClean="0">
              <a:latin typeface="Arial" pitchFamily="34" charset="0"/>
              <a:cs typeface="Arial" pitchFamily="34" charset="0"/>
            </a:endParaRPr>
          </a:p>
          <a:p>
            <a:pPr lvl="0" algn="ctr" defTabSz="889000">
              <a:lnSpc>
                <a:spcPct val="90000"/>
              </a:lnSpc>
              <a:spcBef>
                <a:spcPct val="0"/>
              </a:spcBef>
              <a:spcAft>
                <a:spcPct val="35000"/>
              </a:spcAft>
            </a:pPr>
            <a:r>
              <a:rPr lang="ru-RU" sz="1400" b="1" dirty="0" smtClean="0">
                <a:latin typeface="Arial" pitchFamily="34" charset="0"/>
                <a:cs typeface="Arial" pitchFamily="34" charset="0"/>
              </a:rPr>
              <a:t>в Арктических </a:t>
            </a:r>
            <a:r>
              <a:rPr lang="ru-RU" sz="1400" b="1" dirty="0">
                <a:latin typeface="Arial" pitchFamily="34" charset="0"/>
                <a:cs typeface="Arial" pitchFamily="34" charset="0"/>
              </a:rPr>
              <a:t>районах(улусах)</a:t>
            </a:r>
          </a:p>
          <a:p>
            <a:pPr lvl="0" algn="ctr" defTabSz="889000">
              <a:lnSpc>
                <a:spcPct val="90000"/>
              </a:lnSpc>
              <a:spcBef>
                <a:spcPct val="0"/>
              </a:spcBef>
              <a:spcAft>
                <a:spcPct val="35000"/>
              </a:spcAft>
            </a:pPr>
            <a:r>
              <a:rPr lang="ru-RU" sz="1400" b="1" dirty="0">
                <a:latin typeface="Arial" pitchFamily="34" charset="0"/>
                <a:cs typeface="Arial" pitchFamily="34" charset="0"/>
              </a:rPr>
              <a:t> Республики Саха (Якутия)</a:t>
            </a:r>
          </a:p>
        </p:txBody>
      </p:sp>
      <p:grpSp>
        <p:nvGrpSpPr>
          <p:cNvPr id="10" name="Группа 9"/>
          <p:cNvGrpSpPr/>
          <p:nvPr/>
        </p:nvGrpSpPr>
        <p:grpSpPr>
          <a:xfrm>
            <a:off x="156175" y="1527880"/>
            <a:ext cx="5242019" cy="5219429"/>
            <a:chOff x="162962" y="2060522"/>
            <a:chExt cx="5187636" cy="4492992"/>
          </a:xfrm>
        </p:grpSpPr>
        <p:sp>
          <p:nvSpPr>
            <p:cNvPr id="11" name="Прямоугольник 10"/>
            <p:cNvSpPr/>
            <p:nvPr/>
          </p:nvSpPr>
          <p:spPr>
            <a:xfrm>
              <a:off x="162962" y="2777703"/>
              <a:ext cx="5187636" cy="3775811"/>
            </a:xfrm>
            <a:prstGeom prst="rect">
              <a:avLst/>
            </a:prstGeom>
            <a:ln>
              <a:noFill/>
            </a:ln>
          </p:spPr>
        </p:sp>
        <p:sp>
          <p:nvSpPr>
            <p:cNvPr id="12" name="Полилиния 11"/>
            <p:cNvSpPr/>
            <p:nvPr/>
          </p:nvSpPr>
          <p:spPr>
            <a:xfrm>
              <a:off x="312179" y="2060522"/>
              <a:ext cx="4830374" cy="931062"/>
            </a:xfrm>
            <a:custGeom>
              <a:avLst/>
              <a:gdLst>
                <a:gd name="connsiteX0" fmla="*/ 0 w 5187636"/>
                <a:gd name="connsiteY0" fmla="*/ 0 h 1132743"/>
                <a:gd name="connsiteX1" fmla="*/ 5187636 w 5187636"/>
                <a:gd name="connsiteY1" fmla="*/ 0 h 1132743"/>
                <a:gd name="connsiteX2" fmla="*/ 5187636 w 5187636"/>
                <a:gd name="connsiteY2" fmla="*/ 1132743 h 1132743"/>
                <a:gd name="connsiteX3" fmla="*/ 0 w 5187636"/>
                <a:gd name="connsiteY3" fmla="*/ 1132743 h 1132743"/>
                <a:gd name="connsiteX4" fmla="*/ 0 w 5187636"/>
                <a:gd name="connsiteY4" fmla="*/ 0 h 1132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7636" h="1132743">
                  <a:moveTo>
                    <a:pt x="0" y="0"/>
                  </a:moveTo>
                  <a:lnTo>
                    <a:pt x="5187636" y="0"/>
                  </a:lnTo>
                  <a:lnTo>
                    <a:pt x="5187636" y="1132743"/>
                  </a:lnTo>
                  <a:lnTo>
                    <a:pt x="0" y="1132743"/>
                  </a:lnTo>
                  <a:lnTo>
                    <a:pt x="0" y="0"/>
                  </a:lnTo>
                  <a:close/>
                </a:path>
              </a:pathLst>
            </a:custGeom>
            <a:noFill/>
            <a:ln w="28575">
              <a:solidFill>
                <a:srgbClr val="FEFEFE"/>
              </a:solidFill>
            </a:ln>
          </p:spPr>
          <p:style>
            <a:lnRef idx="0">
              <a:scrgbClr r="0" g="0" b="0"/>
            </a:lnRef>
            <a:fillRef idx="1">
              <a:scrgbClr r="0" g="0" b="0"/>
            </a:fillRef>
            <a:effectRef idx="0">
              <a:schemeClr val="accent3">
                <a:shade val="90000"/>
                <a:hueOff val="0"/>
                <a:satOff val="0"/>
                <a:lumOff val="0"/>
                <a:alphaOff val="0"/>
              </a:schemeClr>
            </a:effectRef>
            <a:fontRef idx="minor">
              <a:schemeClr val="lt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1400" b="1" kern="1200" dirty="0" smtClean="0">
                  <a:latin typeface="Arial" pitchFamily="34" charset="0"/>
                  <a:cs typeface="Arial" pitchFamily="34" charset="0"/>
                </a:rPr>
                <a:t>Прошли курсы профессионального обучения в Арктических районах (улусах) Республики Саха (Якутия)</a:t>
              </a:r>
              <a:endParaRPr lang="ru-RU" sz="1400" b="1" kern="1200" dirty="0">
                <a:latin typeface="Arial" pitchFamily="34" charset="0"/>
                <a:cs typeface="Arial" pitchFamily="34" charset="0"/>
              </a:endParaRPr>
            </a:p>
          </p:txBody>
        </p:sp>
        <p:sp>
          <p:nvSpPr>
            <p:cNvPr id="13" name="Полилиния 12"/>
            <p:cNvSpPr/>
            <p:nvPr/>
          </p:nvSpPr>
          <p:spPr>
            <a:xfrm>
              <a:off x="310807" y="3088116"/>
              <a:ext cx="4374592" cy="391204"/>
            </a:xfrm>
            <a:custGeom>
              <a:avLst/>
              <a:gdLst>
                <a:gd name="connsiteX0" fmla="*/ 0 w 646904"/>
                <a:gd name="connsiteY0" fmla="*/ 0 h 2133629"/>
                <a:gd name="connsiteX1" fmla="*/ 646904 w 646904"/>
                <a:gd name="connsiteY1" fmla="*/ 0 h 2133629"/>
                <a:gd name="connsiteX2" fmla="*/ 646904 w 646904"/>
                <a:gd name="connsiteY2" fmla="*/ 2133629 h 2133629"/>
                <a:gd name="connsiteX3" fmla="*/ 0 w 646904"/>
                <a:gd name="connsiteY3" fmla="*/ 2133629 h 2133629"/>
                <a:gd name="connsiteX4" fmla="*/ 0 w 646904"/>
                <a:gd name="connsiteY4" fmla="*/ 0 h 2133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04" h="2133629">
                  <a:moveTo>
                    <a:pt x="0" y="0"/>
                  </a:moveTo>
                  <a:lnTo>
                    <a:pt x="646904" y="0"/>
                  </a:lnTo>
                  <a:lnTo>
                    <a:pt x="646904" y="2133629"/>
                  </a:lnTo>
                  <a:lnTo>
                    <a:pt x="0" y="2133629"/>
                  </a:lnTo>
                  <a:lnTo>
                    <a:pt x="0" y="0"/>
                  </a:lnTo>
                  <a:close/>
                </a:path>
              </a:pathLst>
            </a:custGeom>
            <a:solidFill>
              <a:schemeClr val="tx2">
                <a:lumMod val="25000"/>
              </a:schemeClr>
            </a:solidFill>
            <a:ln w="28575">
              <a:solidFill>
                <a:srgbClr val="FEFEFE"/>
              </a:solidFill>
            </a:ln>
          </p:spPr>
          <p:style>
            <a:lnRef idx="2">
              <a:scrgbClr r="0" g="0" b="0"/>
            </a:lnRef>
            <a:fillRef idx="1">
              <a:scrgbClr r="0" g="0" b="0"/>
            </a:fillRef>
            <a:effectRef idx="0">
              <a:schemeClr val="accent3">
                <a:shade val="50000"/>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Булунский улус (район) </a:t>
              </a:r>
              <a:r>
                <a:rPr lang="ru-RU" sz="1400" b="1" dirty="0" smtClean="0">
                  <a:solidFill>
                    <a:schemeClr val="tx1"/>
                  </a:solidFill>
                  <a:latin typeface="Times New Roman" panose="02020603050405020304" pitchFamily="18" charset="0"/>
                  <a:cs typeface="Times New Roman" panose="02020603050405020304" pitchFamily="18" charset="0"/>
                </a:rPr>
                <a:t>50</a:t>
              </a:r>
              <a:r>
                <a:rPr lang="ru-RU" sz="1400" b="1" kern="1200" dirty="0" smtClean="0">
                  <a:solidFill>
                    <a:schemeClr val="tx1"/>
                  </a:solidFill>
                  <a:latin typeface="Times New Roman" panose="02020603050405020304" pitchFamily="18" charset="0"/>
                  <a:cs typeface="Times New Roman" panose="02020603050405020304" pitchFamily="18" charset="0"/>
                </a:rPr>
                <a:t> человек</a:t>
              </a:r>
              <a:endParaRPr lang="ru-RU" sz="1400" b="0" kern="1200" dirty="0">
                <a:solidFill>
                  <a:schemeClr val="tx1"/>
                </a:solidFill>
                <a:latin typeface="Arial" pitchFamily="34" charset="0"/>
                <a:cs typeface="Arial" pitchFamily="34" charset="0"/>
              </a:endParaRPr>
            </a:p>
          </p:txBody>
        </p:sp>
        <p:sp>
          <p:nvSpPr>
            <p:cNvPr id="14" name="Полилиния 13"/>
            <p:cNvSpPr/>
            <p:nvPr/>
          </p:nvSpPr>
          <p:spPr>
            <a:xfrm>
              <a:off x="310807" y="3624021"/>
              <a:ext cx="4374592" cy="349307"/>
            </a:xfrm>
            <a:custGeom>
              <a:avLst/>
              <a:gdLst>
                <a:gd name="connsiteX0" fmla="*/ 0 w 972286"/>
                <a:gd name="connsiteY0" fmla="*/ 0 h 2160485"/>
                <a:gd name="connsiteX1" fmla="*/ 972286 w 972286"/>
                <a:gd name="connsiteY1" fmla="*/ 0 h 2160485"/>
                <a:gd name="connsiteX2" fmla="*/ 972286 w 972286"/>
                <a:gd name="connsiteY2" fmla="*/ 2160485 h 2160485"/>
                <a:gd name="connsiteX3" fmla="*/ 0 w 972286"/>
                <a:gd name="connsiteY3" fmla="*/ 2160485 h 2160485"/>
                <a:gd name="connsiteX4" fmla="*/ 0 w 972286"/>
                <a:gd name="connsiteY4" fmla="*/ 0 h 216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86" h="2160485">
                  <a:moveTo>
                    <a:pt x="0" y="0"/>
                  </a:moveTo>
                  <a:lnTo>
                    <a:pt x="972286" y="0"/>
                  </a:lnTo>
                  <a:lnTo>
                    <a:pt x="972286" y="2160485"/>
                  </a:lnTo>
                  <a:lnTo>
                    <a:pt x="0" y="2160485"/>
                  </a:lnTo>
                  <a:lnTo>
                    <a:pt x="0" y="0"/>
                  </a:lnTo>
                  <a:close/>
                </a:path>
              </a:pathLst>
            </a:custGeom>
            <a:solidFill>
              <a:schemeClr val="tx2">
                <a:lumMod val="25000"/>
              </a:schemeClr>
            </a:solidFill>
            <a:ln w="28575">
              <a:solidFill>
                <a:srgbClr val="FEFEFE"/>
              </a:solidFill>
            </a:ln>
          </p:spPr>
          <p:style>
            <a:lnRef idx="2">
              <a:scrgbClr r="0" g="0" b="0"/>
            </a:lnRef>
            <a:fillRef idx="1">
              <a:scrgbClr r="0" g="0" b="0"/>
            </a:fillRef>
            <a:effectRef idx="0">
              <a:schemeClr val="accent3">
                <a:shade val="50000"/>
                <a:hueOff val="0"/>
                <a:satOff val="0"/>
                <a:lumOff val="11987"/>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Верхоянский район – </a:t>
              </a:r>
              <a:r>
                <a:rPr lang="ru-RU" sz="1400" b="1" dirty="0" smtClean="0">
                  <a:solidFill>
                    <a:schemeClr val="tx1"/>
                  </a:solidFill>
                  <a:latin typeface="Times New Roman" panose="02020603050405020304" pitchFamily="18" charset="0"/>
                  <a:cs typeface="Times New Roman" panose="02020603050405020304" pitchFamily="18" charset="0"/>
                </a:rPr>
                <a:t>95 </a:t>
              </a:r>
              <a:r>
                <a:rPr lang="ru-RU" sz="1400" b="1" kern="1200" dirty="0" smtClean="0">
                  <a:solidFill>
                    <a:schemeClr val="tx1"/>
                  </a:solidFill>
                  <a:latin typeface="Times New Roman" panose="02020603050405020304" pitchFamily="18" charset="0"/>
                  <a:cs typeface="Times New Roman" panose="02020603050405020304" pitchFamily="18" charset="0"/>
                </a:rPr>
                <a:t>человек</a:t>
              </a:r>
              <a:endParaRPr lang="ru-RU" sz="1400" b="0" kern="1200" dirty="0">
                <a:solidFill>
                  <a:schemeClr val="tx1"/>
                </a:solidFill>
                <a:latin typeface="Arial" pitchFamily="34" charset="0"/>
                <a:cs typeface="Arial" pitchFamily="34" charset="0"/>
              </a:endParaRPr>
            </a:p>
          </p:txBody>
        </p:sp>
        <p:sp>
          <p:nvSpPr>
            <p:cNvPr id="15" name="Полилиния 14"/>
            <p:cNvSpPr/>
            <p:nvPr/>
          </p:nvSpPr>
          <p:spPr>
            <a:xfrm>
              <a:off x="320730" y="4077619"/>
              <a:ext cx="4364669" cy="411237"/>
            </a:xfrm>
            <a:custGeom>
              <a:avLst/>
              <a:gdLst>
                <a:gd name="connsiteX0" fmla="*/ 0 w 784661"/>
                <a:gd name="connsiteY0" fmla="*/ 0 h 2068665"/>
                <a:gd name="connsiteX1" fmla="*/ 784661 w 784661"/>
                <a:gd name="connsiteY1" fmla="*/ 0 h 2068665"/>
                <a:gd name="connsiteX2" fmla="*/ 784661 w 784661"/>
                <a:gd name="connsiteY2" fmla="*/ 2068665 h 2068665"/>
                <a:gd name="connsiteX3" fmla="*/ 0 w 784661"/>
                <a:gd name="connsiteY3" fmla="*/ 2068665 h 2068665"/>
                <a:gd name="connsiteX4" fmla="*/ 0 w 784661"/>
                <a:gd name="connsiteY4" fmla="*/ 0 h 206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661" h="2068665">
                  <a:moveTo>
                    <a:pt x="0" y="0"/>
                  </a:moveTo>
                  <a:lnTo>
                    <a:pt x="784661" y="0"/>
                  </a:lnTo>
                  <a:lnTo>
                    <a:pt x="784661" y="2068665"/>
                  </a:lnTo>
                  <a:lnTo>
                    <a:pt x="0" y="2068665"/>
                  </a:lnTo>
                  <a:lnTo>
                    <a:pt x="0" y="0"/>
                  </a:lnTo>
                  <a:close/>
                </a:path>
              </a:pathLst>
            </a:custGeom>
            <a:solidFill>
              <a:schemeClr val="tx2">
                <a:lumMod val="25000"/>
              </a:schemeClr>
            </a:solidFill>
            <a:ln w="28575">
              <a:solidFill>
                <a:srgbClr val="FEFEFE"/>
              </a:solidFill>
            </a:ln>
          </p:spPr>
          <p:style>
            <a:lnRef idx="2">
              <a:scrgbClr r="0" g="0" b="0"/>
            </a:lnRef>
            <a:fillRef idx="1">
              <a:scrgbClr r="0" g="0" b="0"/>
            </a:fillRef>
            <a:effectRef idx="0">
              <a:schemeClr val="accent3">
                <a:shade val="50000"/>
                <a:hueOff val="0"/>
                <a:satOff val="0"/>
                <a:lumOff val="23975"/>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Жиганский национальный эвенкийский улус (район)</a:t>
              </a:r>
            </a:p>
            <a:p>
              <a:pPr lvl="0" algn="ctr" defTabSz="622300">
                <a:lnSpc>
                  <a:spcPct val="90000"/>
                </a:lnSpc>
                <a:spcBef>
                  <a:spcPct val="0"/>
                </a:spcBef>
                <a:spcAft>
                  <a:spcPct val="35000"/>
                </a:spcAft>
              </a:pPr>
              <a:r>
                <a:rPr lang="ru-RU" sz="1200" b="1" dirty="0" smtClean="0">
                  <a:solidFill>
                    <a:schemeClr val="tx1"/>
                  </a:solidFill>
                  <a:latin typeface="Times New Roman" panose="02020603050405020304" pitchFamily="18" charset="0"/>
                  <a:cs typeface="Times New Roman" panose="02020603050405020304" pitchFamily="18" charset="0"/>
                </a:rPr>
                <a:t>439 </a:t>
              </a:r>
              <a:r>
                <a:rPr lang="ru-RU" sz="1200" b="1" kern="1200" dirty="0" smtClean="0">
                  <a:solidFill>
                    <a:schemeClr val="tx1"/>
                  </a:solidFill>
                  <a:latin typeface="Times New Roman" panose="02020603050405020304" pitchFamily="18" charset="0"/>
                  <a:cs typeface="Times New Roman" panose="02020603050405020304" pitchFamily="18" charset="0"/>
                </a:rPr>
                <a:t>человек</a:t>
              </a:r>
              <a:endParaRPr lang="ru-RU" sz="1200" b="0" kern="1200" dirty="0">
                <a:solidFill>
                  <a:schemeClr val="tx1"/>
                </a:solidFill>
                <a:latin typeface="Arial" pitchFamily="34" charset="0"/>
                <a:cs typeface="Arial" pitchFamily="34" charset="0"/>
              </a:endParaRPr>
            </a:p>
          </p:txBody>
        </p:sp>
        <p:sp>
          <p:nvSpPr>
            <p:cNvPr id="16" name="Полилиния 15"/>
            <p:cNvSpPr/>
            <p:nvPr/>
          </p:nvSpPr>
          <p:spPr>
            <a:xfrm>
              <a:off x="310807" y="5443323"/>
              <a:ext cx="4374590" cy="279617"/>
            </a:xfrm>
            <a:custGeom>
              <a:avLst/>
              <a:gdLst>
                <a:gd name="connsiteX0" fmla="*/ 0 w 1070711"/>
                <a:gd name="connsiteY0" fmla="*/ 0 h 2057509"/>
                <a:gd name="connsiteX1" fmla="*/ 1070711 w 1070711"/>
                <a:gd name="connsiteY1" fmla="*/ 0 h 2057509"/>
                <a:gd name="connsiteX2" fmla="*/ 1070711 w 1070711"/>
                <a:gd name="connsiteY2" fmla="*/ 2057509 h 2057509"/>
                <a:gd name="connsiteX3" fmla="*/ 0 w 1070711"/>
                <a:gd name="connsiteY3" fmla="*/ 2057509 h 2057509"/>
                <a:gd name="connsiteX4" fmla="*/ 0 w 1070711"/>
                <a:gd name="connsiteY4" fmla="*/ 0 h 205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711" h="2057509">
                  <a:moveTo>
                    <a:pt x="0" y="0"/>
                  </a:moveTo>
                  <a:lnTo>
                    <a:pt x="1070711" y="0"/>
                  </a:lnTo>
                  <a:lnTo>
                    <a:pt x="1070711" y="2057509"/>
                  </a:lnTo>
                  <a:lnTo>
                    <a:pt x="0" y="2057509"/>
                  </a:lnTo>
                  <a:lnTo>
                    <a:pt x="0" y="0"/>
                  </a:lnTo>
                  <a:close/>
                </a:path>
              </a:pathLst>
            </a:custGeom>
            <a:solidFill>
              <a:schemeClr val="tx2">
                <a:lumMod val="25000"/>
              </a:schemeClr>
            </a:solidFill>
            <a:ln w="28575">
              <a:solidFill>
                <a:srgbClr val="FEFEFE"/>
              </a:solidFill>
            </a:ln>
          </p:spPr>
          <p:style>
            <a:lnRef idx="2">
              <a:scrgbClr r="0" g="0" b="0"/>
            </a:lnRef>
            <a:fillRef idx="1">
              <a:scrgbClr r="0" g="0" b="0"/>
            </a:fillRef>
            <a:effectRef idx="0">
              <a:schemeClr val="accent3">
                <a:shade val="50000"/>
                <a:hueOff val="0"/>
                <a:satOff val="0"/>
                <a:lumOff val="35962"/>
                <a:alphaOff val="0"/>
              </a:schemeClr>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Момский район 69 человек</a:t>
              </a:r>
              <a:endParaRPr lang="ru-RU" sz="1400" b="0" kern="1200" dirty="0">
                <a:solidFill>
                  <a:schemeClr val="tx1"/>
                </a:solidFill>
                <a:latin typeface="Arial" pitchFamily="34" charset="0"/>
                <a:cs typeface="Arial" pitchFamily="34" charset="0"/>
              </a:endParaRPr>
            </a:p>
          </p:txBody>
        </p:sp>
        <p:sp>
          <p:nvSpPr>
            <p:cNvPr id="17" name="Полилиния 16"/>
            <p:cNvSpPr/>
            <p:nvPr/>
          </p:nvSpPr>
          <p:spPr>
            <a:xfrm>
              <a:off x="310807" y="4630926"/>
              <a:ext cx="4374592" cy="235365"/>
            </a:xfrm>
            <a:custGeom>
              <a:avLst/>
              <a:gdLst>
                <a:gd name="connsiteX0" fmla="*/ 0 w 841881"/>
                <a:gd name="connsiteY0" fmla="*/ 0 h 2057556"/>
                <a:gd name="connsiteX1" fmla="*/ 841881 w 841881"/>
                <a:gd name="connsiteY1" fmla="*/ 0 h 2057556"/>
                <a:gd name="connsiteX2" fmla="*/ 841881 w 841881"/>
                <a:gd name="connsiteY2" fmla="*/ 2057556 h 2057556"/>
                <a:gd name="connsiteX3" fmla="*/ 0 w 841881"/>
                <a:gd name="connsiteY3" fmla="*/ 2057556 h 2057556"/>
                <a:gd name="connsiteX4" fmla="*/ 0 w 841881"/>
                <a:gd name="connsiteY4" fmla="*/ 0 h 205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81" h="2057556">
                  <a:moveTo>
                    <a:pt x="0" y="0"/>
                  </a:moveTo>
                  <a:lnTo>
                    <a:pt x="841881" y="0"/>
                  </a:lnTo>
                  <a:lnTo>
                    <a:pt x="841881" y="2057556"/>
                  </a:lnTo>
                  <a:lnTo>
                    <a:pt x="0" y="2057556"/>
                  </a:lnTo>
                  <a:lnTo>
                    <a:pt x="0" y="0"/>
                  </a:lnTo>
                  <a:close/>
                </a:path>
              </a:pathLst>
            </a:custGeom>
            <a:solidFill>
              <a:schemeClr val="tx2">
                <a:lumMod val="25000"/>
              </a:schemeClr>
            </a:solidFill>
            <a:ln w="28575">
              <a:solidFill>
                <a:srgbClr val="FEFEFE"/>
              </a:solidFill>
            </a:ln>
          </p:spPr>
          <p:style>
            <a:lnRef idx="2">
              <a:scrgbClr r="0" g="0" b="0"/>
            </a:lnRef>
            <a:fillRef idx="1">
              <a:scrgbClr r="0" g="0" b="0"/>
            </a:fillRef>
            <a:effectRef idx="0">
              <a:schemeClr val="accent3">
                <a:shade val="50000"/>
                <a:hueOff val="0"/>
                <a:satOff val="0"/>
                <a:lumOff val="23975"/>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Абыйский район </a:t>
              </a:r>
              <a:r>
                <a:rPr lang="ru-RU" sz="1400" b="1" dirty="0" smtClean="0">
                  <a:solidFill>
                    <a:schemeClr val="tx1"/>
                  </a:solidFill>
                  <a:latin typeface="Times New Roman" panose="02020603050405020304" pitchFamily="18" charset="0"/>
                  <a:cs typeface="Times New Roman" panose="02020603050405020304" pitchFamily="18" charset="0"/>
                </a:rPr>
                <a:t>64</a:t>
              </a:r>
              <a:r>
                <a:rPr lang="ru-RU" sz="1400" b="1" kern="1200" dirty="0" smtClean="0">
                  <a:solidFill>
                    <a:schemeClr val="tx1"/>
                  </a:solidFill>
                  <a:latin typeface="Times New Roman" panose="02020603050405020304" pitchFamily="18" charset="0"/>
                  <a:cs typeface="Times New Roman" panose="02020603050405020304" pitchFamily="18" charset="0"/>
                </a:rPr>
                <a:t> человек</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18" name="Полилиния 17"/>
            <p:cNvSpPr/>
            <p:nvPr/>
          </p:nvSpPr>
          <p:spPr>
            <a:xfrm>
              <a:off x="310805" y="5790608"/>
              <a:ext cx="4374592" cy="290293"/>
            </a:xfrm>
            <a:custGeom>
              <a:avLst/>
              <a:gdLst>
                <a:gd name="connsiteX0" fmla="*/ 0 w 867366"/>
                <a:gd name="connsiteY0" fmla="*/ 0 h 2022208"/>
                <a:gd name="connsiteX1" fmla="*/ 867366 w 867366"/>
                <a:gd name="connsiteY1" fmla="*/ 0 h 2022208"/>
                <a:gd name="connsiteX2" fmla="*/ 867366 w 867366"/>
                <a:gd name="connsiteY2" fmla="*/ 2022208 h 2022208"/>
                <a:gd name="connsiteX3" fmla="*/ 0 w 867366"/>
                <a:gd name="connsiteY3" fmla="*/ 2022208 h 2022208"/>
                <a:gd name="connsiteX4" fmla="*/ 0 w 867366"/>
                <a:gd name="connsiteY4" fmla="*/ 0 h 202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366" h="2022208">
                  <a:moveTo>
                    <a:pt x="0" y="0"/>
                  </a:moveTo>
                  <a:lnTo>
                    <a:pt x="867366" y="0"/>
                  </a:lnTo>
                  <a:lnTo>
                    <a:pt x="867366" y="2022208"/>
                  </a:lnTo>
                  <a:lnTo>
                    <a:pt x="0" y="2022208"/>
                  </a:lnTo>
                  <a:lnTo>
                    <a:pt x="0" y="0"/>
                  </a:lnTo>
                  <a:close/>
                </a:path>
              </a:pathLst>
            </a:custGeom>
            <a:solidFill>
              <a:schemeClr val="tx2">
                <a:lumMod val="25000"/>
              </a:schemeClr>
            </a:solidFill>
            <a:ln w="28575">
              <a:solidFill>
                <a:srgbClr val="FEFEFE"/>
              </a:solidFill>
            </a:ln>
          </p:spPr>
          <p:style>
            <a:lnRef idx="2">
              <a:scrgbClr r="0" g="0" b="0"/>
            </a:lnRef>
            <a:fillRef idx="1">
              <a:scrgbClr r="0" g="0" b="0"/>
            </a:fillRef>
            <a:effectRef idx="0">
              <a:schemeClr val="accent3">
                <a:shade val="50000"/>
                <a:hueOff val="0"/>
                <a:satOff val="0"/>
                <a:lumOff val="11987"/>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Усть-Янский район </a:t>
              </a:r>
              <a:r>
                <a:rPr lang="ru-RU" sz="1200" b="1" dirty="0" smtClean="0">
                  <a:solidFill>
                    <a:schemeClr val="tx1"/>
                  </a:solidFill>
                  <a:latin typeface="Times New Roman" panose="02020603050405020304" pitchFamily="18" charset="0"/>
                  <a:cs typeface="Times New Roman" panose="02020603050405020304" pitchFamily="18" charset="0"/>
                </a:rPr>
                <a:t>39 </a:t>
              </a:r>
              <a:r>
                <a:rPr lang="ru-RU" sz="1200" b="1" kern="1200" dirty="0" smtClean="0">
                  <a:solidFill>
                    <a:schemeClr val="tx1"/>
                  </a:solidFill>
                  <a:latin typeface="Times New Roman" panose="02020603050405020304" pitchFamily="18" charset="0"/>
                  <a:cs typeface="Times New Roman" panose="02020603050405020304" pitchFamily="18" charset="0"/>
                </a:rPr>
                <a:t>человек</a:t>
              </a:r>
              <a:endParaRPr lang="ru-RU" sz="1200" b="1" kern="1200" dirty="0">
                <a:solidFill>
                  <a:schemeClr val="tx1"/>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2727366" y="6485189"/>
              <a:ext cx="58827" cy="2997"/>
            </a:xfrm>
            <a:prstGeom prst="rect">
              <a:avLst/>
            </a:prstGeom>
          </p:spPr>
          <p:style>
            <a:lnRef idx="0">
              <a:schemeClr val="dk1">
                <a:hueOff val="0"/>
                <a:satOff val="0"/>
                <a:lumOff val="0"/>
                <a:alphaOff val="0"/>
              </a:schemeClr>
            </a:lnRef>
            <a:fillRef idx="1">
              <a:schemeClr val="accent3">
                <a:shade val="90000"/>
                <a:hueOff val="0"/>
                <a:satOff val="0"/>
                <a:lumOff val="0"/>
                <a:alphaOff val="0"/>
              </a:schemeClr>
            </a:fillRef>
            <a:effectRef idx="0">
              <a:schemeClr val="accent3">
                <a:shade val="90000"/>
                <a:hueOff val="0"/>
                <a:satOff val="0"/>
                <a:lumOff val="0"/>
                <a:alphaOff val="0"/>
              </a:schemeClr>
            </a:effectRef>
            <a:fontRef idx="minor">
              <a:schemeClr val="lt1">
                <a:hueOff val="0"/>
                <a:satOff val="0"/>
                <a:lumOff val="0"/>
                <a:alphaOff val="0"/>
              </a:schemeClr>
            </a:fontRef>
          </p:style>
        </p:sp>
      </p:grpSp>
      <p:sp>
        <p:nvSpPr>
          <p:cNvPr id="20" name="Полилиния 19"/>
          <p:cNvSpPr/>
          <p:nvPr/>
        </p:nvSpPr>
        <p:spPr>
          <a:xfrm>
            <a:off x="305570" y="4932590"/>
            <a:ext cx="4420452" cy="432557"/>
          </a:xfrm>
          <a:custGeom>
            <a:avLst/>
            <a:gdLst>
              <a:gd name="connsiteX0" fmla="*/ 0 w 867366"/>
              <a:gd name="connsiteY0" fmla="*/ 0 h 2022208"/>
              <a:gd name="connsiteX1" fmla="*/ 867366 w 867366"/>
              <a:gd name="connsiteY1" fmla="*/ 0 h 2022208"/>
              <a:gd name="connsiteX2" fmla="*/ 867366 w 867366"/>
              <a:gd name="connsiteY2" fmla="*/ 2022208 h 2022208"/>
              <a:gd name="connsiteX3" fmla="*/ 0 w 867366"/>
              <a:gd name="connsiteY3" fmla="*/ 2022208 h 2022208"/>
              <a:gd name="connsiteX4" fmla="*/ 0 w 867366"/>
              <a:gd name="connsiteY4" fmla="*/ 0 h 202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366" h="2022208">
                <a:moveTo>
                  <a:pt x="0" y="0"/>
                </a:moveTo>
                <a:lnTo>
                  <a:pt x="867366" y="0"/>
                </a:lnTo>
                <a:lnTo>
                  <a:pt x="867366" y="2022208"/>
                </a:lnTo>
                <a:lnTo>
                  <a:pt x="0" y="2022208"/>
                </a:lnTo>
                <a:lnTo>
                  <a:pt x="0" y="0"/>
                </a:lnTo>
                <a:close/>
              </a:path>
            </a:pathLst>
          </a:custGeom>
          <a:solidFill>
            <a:schemeClr val="tx2">
              <a:lumMod val="25000"/>
            </a:schemeClr>
          </a:solidFill>
          <a:ln w="28575">
            <a:solidFill>
              <a:srgbClr val="FEFEFE"/>
            </a:solidFill>
          </a:ln>
        </p:spPr>
        <p:style>
          <a:lnRef idx="2">
            <a:scrgbClr r="0" g="0" b="0"/>
          </a:lnRef>
          <a:fillRef idx="1">
            <a:scrgbClr r="0" g="0" b="0"/>
          </a:fillRef>
          <a:effectRef idx="0">
            <a:schemeClr val="accent3">
              <a:shade val="50000"/>
              <a:hueOff val="0"/>
              <a:satOff val="0"/>
              <a:lumOff val="11987"/>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dirty="0">
                <a:solidFill>
                  <a:schemeClr val="tx1"/>
                </a:solidFill>
                <a:latin typeface="Times New Roman" panose="02020603050405020304" pitchFamily="18" charset="0"/>
                <a:cs typeface="Times New Roman" panose="02020603050405020304" pitchFamily="18" charset="0"/>
              </a:rPr>
              <a:t>Анабарский национальный (долгано-эвенкийский) улус (район) </a:t>
            </a:r>
            <a:r>
              <a:rPr lang="ru-RU" sz="1200" b="1" dirty="0" smtClean="0">
                <a:solidFill>
                  <a:schemeClr val="tx1"/>
                </a:solidFill>
                <a:latin typeface="Times New Roman" panose="02020603050405020304" pitchFamily="18" charset="0"/>
                <a:cs typeface="Times New Roman" panose="02020603050405020304" pitchFamily="18" charset="0"/>
              </a:rPr>
              <a:t>-4 </a:t>
            </a:r>
            <a:endParaRPr lang="ru-RU" sz="1200" b="1" kern="1200" dirty="0">
              <a:solidFill>
                <a:schemeClr val="tx1"/>
              </a:solidFill>
              <a:latin typeface="Times New Roman" panose="02020603050405020304" pitchFamily="18" charset="0"/>
              <a:cs typeface="Times New Roman" panose="02020603050405020304" pitchFamily="18" charset="0"/>
            </a:endParaRPr>
          </a:p>
        </p:txBody>
      </p:sp>
      <p:sp>
        <p:nvSpPr>
          <p:cNvPr id="21" name="Полилиния 20"/>
          <p:cNvSpPr/>
          <p:nvPr/>
        </p:nvSpPr>
        <p:spPr>
          <a:xfrm>
            <a:off x="315597" y="6314752"/>
            <a:ext cx="4410423" cy="432557"/>
          </a:xfrm>
          <a:custGeom>
            <a:avLst/>
            <a:gdLst>
              <a:gd name="connsiteX0" fmla="*/ 0 w 867366"/>
              <a:gd name="connsiteY0" fmla="*/ 0 h 2022208"/>
              <a:gd name="connsiteX1" fmla="*/ 867366 w 867366"/>
              <a:gd name="connsiteY1" fmla="*/ 0 h 2022208"/>
              <a:gd name="connsiteX2" fmla="*/ 867366 w 867366"/>
              <a:gd name="connsiteY2" fmla="*/ 2022208 h 2022208"/>
              <a:gd name="connsiteX3" fmla="*/ 0 w 867366"/>
              <a:gd name="connsiteY3" fmla="*/ 2022208 h 2022208"/>
              <a:gd name="connsiteX4" fmla="*/ 0 w 867366"/>
              <a:gd name="connsiteY4" fmla="*/ 0 h 202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366" h="2022208">
                <a:moveTo>
                  <a:pt x="0" y="0"/>
                </a:moveTo>
                <a:lnTo>
                  <a:pt x="867366" y="0"/>
                </a:lnTo>
                <a:lnTo>
                  <a:pt x="867366" y="2022208"/>
                </a:lnTo>
                <a:lnTo>
                  <a:pt x="0" y="2022208"/>
                </a:lnTo>
                <a:lnTo>
                  <a:pt x="0" y="0"/>
                </a:lnTo>
                <a:close/>
              </a:path>
            </a:pathLst>
          </a:custGeom>
          <a:solidFill>
            <a:schemeClr val="tx2">
              <a:lumMod val="25000"/>
            </a:schemeClr>
          </a:solidFill>
          <a:ln w="28575">
            <a:solidFill>
              <a:srgbClr val="FEFEFE"/>
            </a:solidFill>
          </a:ln>
        </p:spPr>
        <p:style>
          <a:lnRef idx="2">
            <a:scrgbClr r="0" g="0" b="0"/>
          </a:lnRef>
          <a:fillRef idx="1">
            <a:scrgbClr r="0" g="0" b="0"/>
          </a:fillRef>
          <a:effectRef idx="0">
            <a:schemeClr val="accent3">
              <a:shade val="50000"/>
              <a:hueOff val="0"/>
              <a:satOff val="0"/>
              <a:lumOff val="11987"/>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Эвено-Бытантайский национальный район 13 человек</a:t>
            </a:r>
            <a:endParaRPr lang="ru-RU" sz="1200" b="1" kern="1200" dirty="0">
              <a:solidFill>
                <a:schemeClr val="tx1"/>
              </a:solidFill>
              <a:latin typeface="Times New Roman" panose="02020603050405020304" pitchFamily="18" charset="0"/>
              <a:cs typeface="Times New Roman" panose="02020603050405020304" pitchFamily="18" charset="0"/>
            </a:endParaRPr>
          </a:p>
        </p:txBody>
      </p:sp>
      <p:grpSp>
        <p:nvGrpSpPr>
          <p:cNvPr id="23" name="Группа 22"/>
          <p:cNvGrpSpPr/>
          <p:nvPr/>
        </p:nvGrpSpPr>
        <p:grpSpPr>
          <a:xfrm>
            <a:off x="6976443" y="1540907"/>
            <a:ext cx="5086361" cy="5013061"/>
            <a:chOff x="7046692" y="1554100"/>
            <a:chExt cx="5086361" cy="5013061"/>
          </a:xfrm>
        </p:grpSpPr>
        <p:sp>
          <p:nvSpPr>
            <p:cNvPr id="24" name="Прямоугольник 23"/>
            <p:cNvSpPr/>
            <p:nvPr/>
          </p:nvSpPr>
          <p:spPr>
            <a:xfrm>
              <a:off x="7046692" y="2707120"/>
              <a:ext cx="5018559" cy="3860041"/>
            </a:xfrm>
            <a:prstGeom prst="rect">
              <a:avLst/>
            </a:prstGeom>
            <a:noFill/>
            <a:ln w="28575"/>
          </p:spPr>
        </p:sp>
        <p:sp>
          <p:nvSpPr>
            <p:cNvPr id="25" name="Полилиния 24"/>
            <p:cNvSpPr/>
            <p:nvPr/>
          </p:nvSpPr>
          <p:spPr>
            <a:xfrm>
              <a:off x="7114494" y="1554100"/>
              <a:ext cx="5018559" cy="965206"/>
            </a:xfrm>
            <a:custGeom>
              <a:avLst/>
              <a:gdLst>
                <a:gd name="connsiteX0" fmla="*/ 0 w 5018559"/>
                <a:gd name="connsiteY0" fmla="*/ 0 h 1158012"/>
                <a:gd name="connsiteX1" fmla="*/ 5018559 w 5018559"/>
                <a:gd name="connsiteY1" fmla="*/ 0 h 1158012"/>
                <a:gd name="connsiteX2" fmla="*/ 5018559 w 5018559"/>
                <a:gd name="connsiteY2" fmla="*/ 1158012 h 1158012"/>
                <a:gd name="connsiteX3" fmla="*/ 0 w 5018559"/>
                <a:gd name="connsiteY3" fmla="*/ 1158012 h 1158012"/>
                <a:gd name="connsiteX4" fmla="*/ 0 w 5018559"/>
                <a:gd name="connsiteY4" fmla="*/ 0 h 1158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8559" h="1158012">
                  <a:moveTo>
                    <a:pt x="0" y="0"/>
                  </a:moveTo>
                  <a:lnTo>
                    <a:pt x="5018559" y="0"/>
                  </a:lnTo>
                  <a:lnTo>
                    <a:pt x="5018559" y="1158012"/>
                  </a:lnTo>
                  <a:lnTo>
                    <a:pt x="0" y="1158012"/>
                  </a:lnTo>
                  <a:lnTo>
                    <a:pt x="0" y="0"/>
                  </a:lnTo>
                  <a:close/>
                </a:path>
              </a:pathLst>
            </a:custGeom>
            <a:noFill/>
            <a:ln w="28575">
              <a:solidFill>
                <a:srgbClr val="FEFEFE"/>
              </a:solidFill>
            </a:ln>
          </p:spPr>
          <p:style>
            <a:lnRef idx="0">
              <a:scrgbClr r="0" g="0" b="0"/>
            </a:lnRef>
            <a:fillRef idx="1">
              <a:scrgbClr r="0" g="0" b="0"/>
            </a:fillRef>
            <a:effectRef idx="0">
              <a:schemeClr val="accent3">
                <a:shade val="90000"/>
                <a:hueOff val="0"/>
                <a:satOff val="0"/>
                <a:lumOff val="0"/>
                <a:alphaOff val="0"/>
              </a:schemeClr>
            </a:effectRef>
            <a:fontRef idx="minor">
              <a:schemeClr val="lt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1400" b="1" dirty="0">
                  <a:latin typeface="Arial" pitchFamily="34" charset="0"/>
                  <a:cs typeface="Arial" pitchFamily="34" charset="0"/>
                </a:rPr>
                <a:t>Открыты курсы по направлениям </a:t>
              </a:r>
              <a:endParaRPr lang="ru-RU" sz="1400" b="1" dirty="0" smtClean="0">
                <a:latin typeface="Arial" pitchFamily="34" charset="0"/>
                <a:cs typeface="Arial" pitchFamily="34" charset="0"/>
              </a:endParaRPr>
            </a:p>
            <a:p>
              <a:pPr lvl="0" algn="ctr" defTabSz="889000">
                <a:lnSpc>
                  <a:spcPct val="90000"/>
                </a:lnSpc>
                <a:spcBef>
                  <a:spcPct val="0"/>
                </a:spcBef>
                <a:spcAft>
                  <a:spcPct val="35000"/>
                </a:spcAft>
              </a:pPr>
              <a:r>
                <a:rPr lang="ru-RU" sz="1400" b="1" dirty="0" smtClean="0">
                  <a:latin typeface="Arial" pitchFamily="34" charset="0"/>
                  <a:cs typeface="Arial" pitchFamily="34" charset="0"/>
                </a:rPr>
                <a:t>в Арктических </a:t>
              </a:r>
              <a:r>
                <a:rPr lang="ru-RU" sz="1400" b="1" dirty="0">
                  <a:latin typeface="Arial" pitchFamily="34" charset="0"/>
                  <a:cs typeface="Arial" pitchFamily="34" charset="0"/>
                </a:rPr>
                <a:t>районах(улусах)</a:t>
              </a:r>
            </a:p>
            <a:p>
              <a:pPr lvl="0" algn="ctr" defTabSz="889000">
                <a:lnSpc>
                  <a:spcPct val="90000"/>
                </a:lnSpc>
                <a:spcBef>
                  <a:spcPct val="0"/>
                </a:spcBef>
                <a:spcAft>
                  <a:spcPct val="35000"/>
                </a:spcAft>
              </a:pPr>
              <a:r>
                <a:rPr lang="ru-RU" sz="1400" b="1" dirty="0">
                  <a:latin typeface="Arial" pitchFamily="34" charset="0"/>
                  <a:cs typeface="Arial" pitchFamily="34" charset="0"/>
                </a:rPr>
                <a:t> Республики Саха (Якутия)</a:t>
              </a:r>
            </a:p>
          </p:txBody>
        </p:sp>
        <p:sp>
          <p:nvSpPr>
            <p:cNvPr id="26" name="Полилиния 25"/>
            <p:cNvSpPr/>
            <p:nvPr/>
          </p:nvSpPr>
          <p:spPr>
            <a:xfrm>
              <a:off x="7127083" y="2596569"/>
              <a:ext cx="2708451" cy="671968"/>
            </a:xfrm>
            <a:custGeom>
              <a:avLst/>
              <a:gdLst>
                <a:gd name="connsiteX0" fmla="*/ 0 w 1254333"/>
                <a:gd name="connsiteY0" fmla="*/ 0 h 620942"/>
                <a:gd name="connsiteX1" fmla="*/ 1254333 w 1254333"/>
                <a:gd name="connsiteY1" fmla="*/ 0 h 620942"/>
                <a:gd name="connsiteX2" fmla="*/ 1254333 w 1254333"/>
                <a:gd name="connsiteY2" fmla="*/ 620942 h 620942"/>
                <a:gd name="connsiteX3" fmla="*/ 0 w 1254333"/>
                <a:gd name="connsiteY3" fmla="*/ 620942 h 620942"/>
                <a:gd name="connsiteX4" fmla="*/ 0 w 1254333"/>
                <a:gd name="connsiteY4" fmla="*/ 0 h 620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333" h="620942">
                  <a:moveTo>
                    <a:pt x="0" y="0"/>
                  </a:moveTo>
                  <a:lnTo>
                    <a:pt x="1254333" y="0"/>
                  </a:lnTo>
                  <a:lnTo>
                    <a:pt x="1254333" y="620942"/>
                  </a:lnTo>
                  <a:lnTo>
                    <a:pt x="0" y="620942"/>
                  </a:lnTo>
                  <a:lnTo>
                    <a:pt x="0" y="0"/>
                  </a:lnTo>
                  <a:close/>
                </a:path>
              </a:pathLst>
            </a:custGeom>
            <a:solidFill>
              <a:schemeClr val="tx2">
                <a:lumMod val="25000"/>
              </a:schemeClr>
            </a:solidFill>
            <a:ln w="28575">
              <a:solidFill>
                <a:srgbClr val="FEFEFE"/>
              </a:solidFill>
            </a:ln>
          </p:spPr>
          <p:style>
            <a:lnRef idx="2">
              <a:scrgbClr r="0" g="0" b="0"/>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Булунский район</a:t>
              </a:r>
            </a:p>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 - 6 направлений</a:t>
              </a:r>
            </a:p>
          </p:txBody>
        </p:sp>
        <p:sp>
          <p:nvSpPr>
            <p:cNvPr id="27" name="Полилиния 26"/>
            <p:cNvSpPr/>
            <p:nvPr/>
          </p:nvSpPr>
          <p:spPr>
            <a:xfrm>
              <a:off x="7127083" y="4846787"/>
              <a:ext cx="2708451" cy="669476"/>
            </a:xfrm>
            <a:custGeom>
              <a:avLst/>
              <a:gdLst>
                <a:gd name="connsiteX0" fmla="*/ 0 w 1254333"/>
                <a:gd name="connsiteY0" fmla="*/ 0 h 691732"/>
                <a:gd name="connsiteX1" fmla="*/ 1254333 w 1254333"/>
                <a:gd name="connsiteY1" fmla="*/ 0 h 691732"/>
                <a:gd name="connsiteX2" fmla="*/ 1254333 w 1254333"/>
                <a:gd name="connsiteY2" fmla="*/ 691732 h 691732"/>
                <a:gd name="connsiteX3" fmla="*/ 0 w 1254333"/>
                <a:gd name="connsiteY3" fmla="*/ 691732 h 691732"/>
                <a:gd name="connsiteX4" fmla="*/ 0 w 1254333"/>
                <a:gd name="connsiteY4" fmla="*/ 0 h 69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333" h="691732">
                  <a:moveTo>
                    <a:pt x="0" y="0"/>
                  </a:moveTo>
                  <a:lnTo>
                    <a:pt x="1254333" y="0"/>
                  </a:lnTo>
                  <a:lnTo>
                    <a:pt x="1254333" y="691732"/>
                  </a:lnTo>
                  <a:lnTo>
                    <a:pt x="0" y="691732"/>
                  </a:lnTo>
                  <a:lnTo>
                    <a:pt x="0" y="0"/>
                  </a:lnTo>
                  <a:close/>
                </a:path>
              </a:pathLst>
            </a:custGeom>
            <a:solidFill>
              <a:schemeClr val="tx2">
                <a:lumMod val="25000"/>
              </a:schemeClr>
            </a:solidFill>
            <a:ln w="28575">
              <a:solidFill>
                <a:srgbClr val="FEFEFE"/>
              </a:solidFill>
            </a:ln>
          </p:spPr>
          <p:style>
            <a:lnRef idx="2">
              <a:scrgbClr r="0" g="0" b="0"/>
            </a:lnRef>
            <a:fillRef idx="1">
              <a:scrgbClr r="0" g="0" b="0"/>
            </a:fillRef>
            <a:effectRef idx="0">
              <a:schemeClr val="accent3">
                <a:shade val="80000"/>
                <a:hueOff val="0"/>
                <a:satOff val="0"/>
                <a:lumOff val="6364"/>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Эвено-Бытантайский НР</a:t>
              </a:r>
            </a:p>
            <a:p>
              <a:pPr lvl="0" algn="ctr" defTabSz="622300">
                <a:lnSpc>
                  <a:spcPct val="90000"/>
                </a:lnSpc>
                <a:spcBef>
                  <a:spcPct val="0"/>
                </a:spcBef>
                <a:spcAft>
                  <a:spcPct val="35000"/>
                </a:spcAft>
              </a:pPr>
              <a:r>
                <a:rPr lang="ru-RU" sz="1400" b="1" dirty="0">
                  <a:solidFill>
                    <a:schemeClr val="tx1"/>
                  </a:solidFill>
                  <a:latin typeface="Times New Roman" panose="02020603050405020304" pitchFamily="18" charset="0"/>
                  <a:cs typeface="Times New Roman" panose="02020603050405020304" pitchFamily="18" charset="0"/>
                </a:rPr>
                <a:t>2</a:t>
              </a:r>
              <a:r>
                <a:rPr lang="ru-RU" sz="1400" b="1" dirty="0" smtClean="0">
                  <a:solidFill>
                    <a:schemeClr val="tx1"/>
                  </a:solidFill>
                  <a:latin typeface="Times New Roman" panose="02020603050405020304" pitchFamily="18" charset="0"/>
                  <a:cs typeface="Times New Roman" panose="02020603050405020304" pitchFamily="18" charset="0"/>
                </a:rPr>
                <a:t> направления</a:t>
              </a:r>
              <a:endParaRPr lang="ru-RU" sz="1400" b="0" kern="1200" dirty="0">
                <a:solidFill>
                  <a:schemeClr val="tx1"/>
                </a:solidFill>
                <a:latin typeface="Arial" pitchFamily="34" charset="0"/>
                <a:cs typeface="Arial" pitchFamily="34" charset="0"/>
              </a:endParaRPr>
            </a:p>
          </p:txBody>
        </p:sp>
        <p:sp>
          <p:nvSpPr>
            <p:cNvPr id="28" name="Полилиния 27"/>
            <p:cNvSpPr/>
            <p:nvPr/>
          </p:nvSpPr>
          <p:spPr>
            <a:xfrm>
              <a:off x="7127083" y="3370396"/>
              <a:ext cx="2708451" cy="682116"/>
            </a:xfrm>
            <a:custGeom>
              <a:avLst/>
              <a:gdLst>
                <a:gd name="connsiteX0" fmla="*/ 0 w 1254333"/>
                <a:gd name="connsiteY0" fmla="*/ 0 h 1098601"/>
                <a:gd name="connsiteX1" fmla="*/ 1254333 w 1254333"/>
                <a:gd name="connsiteY1" fmla="*/ 0 h 1098601"/>
                <a:gd name="connsiteX2" fmla="*/ 1254333 w 1254333"/>
                <a:gd name="connsiteY2" fmla="*/ 1098601 h 1098601"/>
                <a:gd name="connsiteX3" fmla="*/ 0 w 1254333"/>
                <a:gd name="connsiteY3" fmla="*/ 1098601 h 1098601"/>
                <a:gd name="connsiteX4" fmla="*/ 0 w 1254333"/>
                <a:gd name="connsiteY4" fmla="*/ 0 h 1098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333" h="1098601">
                  <a:moveTo>
                    <a:pt x="0" y="0"/>
                  </a:moveTo>
                  <a:lnTo>
                    <a:pt x="1254333" y="0"/>
                  </a:lnTo>
                  <a:lnTo>
                    <a:pt x="1254333" y="1098601"/>
                  </a:lnTo>
                  <a:lnTo>
                    <a:pt x="0" y="1098601"/>
                  </a:lnTo>
                  <a:lnTo>
                    <a:pt x="0" y="0"/>
                  </a:lnTo>
                  <a:close/>
                </a:path>
              </a:pathLst>
            </a:custGeom>
            <a:solidFill>
              <a:schemeClr val="tx2">
                <a:lumMod val="25000"/>
              </a:schemeClr>
            </a:solidFill>
            <a:ln w="28575">
              <a:solidFill>
                <a:srgbClr val="FEFEFE"/>
              </a:solidFill>
            </a:ln>
          </p:spPr>
          <p:style>
            <a:lnRef idx="2">
              <a:scrgbClr r="0" g="0" b="0"/>
            </a:lnRef>
            <a:fillRef idx="1">
              <a:scrgbClr r="0" g="0" b="0"/>
            </a:fillRef>
            <a:effectRef idx="0">
              <a:schemeClr val="accent3">
                <a:shade val="80000"/>
                <a:hueOff val="0"/>
                <a:satOff val="0"/>
                <a:lumOff val="12728"/>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b="1" kern="1200" dirty="0" smtClean="0">
                <a:solidFill>
                  <a:schemeClr val="tx1"/>
                </a:solidFill>
                <a:latin typeface="Times New Roman" pitchFamily="18" charset="0"/>
                <a:cs typeface="Times New Roman" pitchFamily="18" charset="0"/>
              </a:endParaRPr>
            </a:p>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Верхоянский район</a:t>
              </a:r>
            </a:p>
            <a:p>
              <a:pPr algn="ctr" defTabSz="622300">
                <a:lnSpc>
                  <a:spcPct val="90000"/>
                </a:lnSpc>
                <a:spcBef>
                  <a:spcPct val="0"/>
                </a:spcBef>
                <a:spcAft>
                  <a:spcPct val="35000"/>
                </a:spcAft>
              </a:pPr>
              <a:r>
                <a:rPr lang="ru-RU" sz="1400" b="1" dirty="0">
                  <a:solidFill>
                    <a:schemeClr val="tx1"/>
                  </a:solidFill>
                  <a:latin typeface="Times New Roman" pitchFamily="18" charset="0"/>
                  <a:cs typeface="Times New Roman" pitchFamily="18" charset="0"/>
                </a:rPr>
                <a:t> </a:t>
              </a:r>
              <a:r>
                <a:rPr lang="ru-RU" sz="1400" b="1" dirty="0" smtClean="0">
                  <a:solidFill>
                    <a:schemeClr val="tx1"/>
                  </a:solidFill>
                  <a:latin typeface="Times New Roman" pitchFamily="18" charset="0"/>
                  <a:cs typeface="Times New Roman" pitchFamily="18" charset="0"/>
                </a:rPr>
                <a:t>- 5 направления</a:t>
              </a:r>
              <a:endParaRPr lang="ru-RU" sz="1400" b="1" dirty="0">
                <a:solidFill>
                  <a:schemeClr val="tx1"/>
                </a:solidFill>
                <a:latin typeface="Times New Roman" pitchFamily="18" charset="0"/>
                <a:cs typeface="Times New Roman" pitchFamily="18" charset="0"/>
              </a:endParaRPr>
            </a:p>
            <a:p>
              <a:pPr lvl="0" algn="ctr" defTabSz="622300">
                <a:lnSpc>
                  <a:spcPct val="90000"/>
                </a:lnSpc>
                <a:spcBef>
                  <a:spcPct val="0"/>
                </a:spcBef>
                <a:spcAft>
                  <a:spcPct val="35000"/>
                </a:spcAft>
              </a:pPr>
              <a:endParaRPr lang="ru-RU" sz="1400" b="0" kern="1200" dirty="0">
                <a:solidFill>
                  <a:schemeClr val="tx1"/>
                </a:solidFill>
                <a:latin typeface="Arial" pitchFamily="34" charset="0"/>
                <a:cs typeface="Arial" pitchFamily="34" charset="0"/>
              </a:endParaRPr>
            </a:p>
          </p:txBody>
        </p:sp>
        <p:sp>
          <p:nvSpPr>
            <p:cNvPr id="29" name="Полилиния 28"/>
            <p:cNvSpPr/>
            <p:nvPr/>
          </p:nvSpPr>
          <p:spPr>
            <a:xfrm>
              <a:off x="7114495" y="4157294"/>
              <a:ext cx="2721040" cy="545839"/>
            </a:xfrm>
            <a:custGeom>
              <a:avLst/>
              <a:gdLst>
                <a:gd name="connsiteX0" fmla="*/ 0 w 1254333"/>
                <a:gd name="connsiteY0" fmla="*/ 0 h 561994"/>
                <a:gd name="connsiteX1" fmla="*/ 1254333 w 1254333"/>
                <a:gd name="connsiteY1" fmla="*/ 0 h 561994"/>
                <a:gd name="connsiteX2" fmla="*/ 1254333 w 1254333"/>
                <a:gd name="connsiteY2" fmla="*/ 561994 h 561994"/>
                <a:gd name="connsiteX3" fmla="*/ 0 w 1254333"/>
                <a:gd name="connsiteY3" fmla="*/ 561994 h 561994"/>
                <a:gd name="connsiteX4" fmla="*/ 0 w 1254333"/>
                <a:gd name="connsiteY4" fmla="*/ 0 h 561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333" h="561994">
                  <a:moveTo>
                    <a:pt x="0" y="0"/>
                  </a:moveTo>
                  <a:lnTo>
                    <a:pt x="1254333" y="0"/>
                  </a:lnTo>
                  <a:lnTo>
                    <a:pt x="1254333" y="561994"/>
                  </a:lnTo>
                  <a:lnTo>
                    <a:pt x="0" y="561994"/>
                  </a:lnTo>
                  <a:lnTo>
                    <a:pt x="0" y="0"/>
                  </a:lnTo>
                  <a:close/>
                </a:path>
              </a:pathLst>
            </a:custGeom>
            <a:solidFill>
              <a:schemeClr val="tx2">
                <a:lumMod val="25000"/>
              </a:schemeClr>
            </a:solidFill>
            <a:ln w="28575">
              <a:solidFill>
                <a:srgbClr val="FEFEFE"/>
              </a:solidFill>
            </a:ln>
          </p:spPr>
          <p:style>
            <a:lnRef idx="2">
              <a:scrgbClr r="0" g="0" b="0"/>
            </a:lnRef>
            <a:fillRef idx="1">
              <a:scrgbClr r="0" g="0" b="0"/>
            </a:fillRef>
            <a:effectRef idx="0">
              <a:schemeClr val="accent3">
                <a:shade val="80000"/>
                <a:hueOff val="0"/>
                <a:satOff val="0"/>
                <a:lumOff val="19092"/>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b="1" kern="1200" dirty="0" smtClean="0">
                <a:solidFill>
                  <a:schemeClr val="tx1"/>
                </a:solidFill>
                <a:latin typeface="Times New Roman" pitchFamily="18" charset="0"/>
                <a:cs typeface="Times New Roman" pitchFamily="18" charset="0"/>
              </a:endParaRPr>
            </a:p>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Жиганский район</a:t>
              </a:r>
              <a:endParaRPr lang="ru-RU" sz="1400" kern="1200" dirty="0" smtClean="0">
                <a:solidFill>
                  <a:schemeClr val="tx1"/>
                </a:solidFill>
                <a:effectLst/>
                <a:latin typeface="Times New Roman" pitchFamily="18" charset="0"/>
                <a:cs typeface="Times New Roman" pitchFamily="18" charset="0"/>
              </a:endParaRPr>
            </a:p>
            <a:p>
              <a:pPr algn="ctr" defTabSz="622300">
                <a:lnSpc>
                  <a:spcPct val="90000"/>
                </a:lnSpc>
                <a:spcBef>
                  <a:spcPct val="0"/>
                </a:spcBef>
                <a:spcAft>
                  <a:spcPct val="35000"/>
                </a:spcAft>
              </a:pPr>
              <a:r>
                <a:rPr lang="ru-RU" sz="1400" b="1" dirty="0" smtClean="0">
                  <a:solidFill>
                    <a:schemeClr val="tx1"/>
                  </a:solidFill>
                  <a:latin typeface="Times New Roman" pitchFamily="18" charset="0"/>
                  <a:cs typeface="Times New Roman" pitchFamily="18" charset="0"/>
                </a:rPr>
                <a:t>- 7 направление</a:t>
              </a:r>
              <a:endParaRPr lang="ru-RU" sz="1400" b="1" dirty="0">
                <a:solidFill>
                  <a:schemeClr val="tx1"/>
                </a:solidFill>
                <a:latin typeface="Times New Roman" pitchFamily="18" charset="0"/>
                <a:cs typeface="Times New Roman" pitchFamily="18" charset="0"/>
              </a:endParaRPr>
            </a:p>
            <a:p>
              <a:pPr lvl="0" algn="ctr" defTabSz="622300">
                <a:lnSpc>
                  <a:spcPct val="90000"/>
                </a:lnSpc>
                <a:spcBef>
                  <a:spcPct val="0"/>
                </a:spcBef>
                <a:spcAft>
                  <a:spcPct val="35000"/>
                </a:spcAft>
              </a:pPr>
              <a:endParaRPr lang="ru-RU" sz="1400" b="0" kern="1200" dirty="0">
                <a:solidFill>
                  <a:schemeClr val="tx1"/>
                </a:solidFill>
                <a:latin typeface="Arial" pitchFamily="34" charset="0"/>
                <a:cs typeface="Arial" pitchFamily="34" charset="0"/>
              </a:endParaRPr>
            </a:p>
          </p:txBody>
        </p:sp>
        <p:sp>
          <p:nvSpPr>
            <p:cNvPr id="30" name="Прямоугольник 29"/>
            <p:cNvSpPr/>
            <p:nvPr/>
          </p:nvSpPr>
          <p:spPr>
            <a:xfrm>
              <a:off x="9550827" y="6499194"/>
              <a:ext cx="10288" cy="553"/>
            </a:xfrm>
            <a:prstGeom prst="rect">
              <a:avLst/>
            </a:prstGeom>
          </p:spPr>
          <p:style>
            <a:lnRef idx="0">
              <a:schemeClr val="dk1">
                <a:hueOff val="0"/>
                <a:satOff val="0"/>
                <a:lumOff val="0"/>
                <a:alphaOff val="0"/>
              </a:schemeClr>
            </a:lnRef>
            <a:fillRef idx="1">
              <a:schemeClr val="accent3">
                <a:shade val="90000"/>
                <a:hueOff val="0"/>
                <a:satOff val="0"/>
                <a:lumOff val="0"/>
                <a:alphaOff val="0"/>
              </a:schemeClr>
            </a:fillRef>
            <a:effectRef idx="0">
              <a:schemeClr val="accent3">
                <a:shade val="90000"/>
                <a:hueOff val="0"/>
                <a:satOff val="0"/>
                <a:lumOff val="0"/>
                <a:alphaOff val="0"/>
              </a:schemeClr>
            </a:effectRef>
            <a:fontRef idx="minor">
              <a:schemeClr val="lt1">
                <a:hueOff val="0"/>
                <a:satOff val="0"/>
                <a:lumOff val="0"/>
                <a:alphaOff val="0"/>
              </a:schemeClr>
            </a:fontRef>
          </p:style>
        </p:sp>
      </p:grpSp>
      <p:sp>
        <p:nvSpPr>
          <p:cNvPr id="31" name="Полилиния 30"/>
          <p:cNvSpPr/>
          <p:nvPr/>
        </p:nvSpPr>
        <p:spPr>
          <a:xfrm>
            <a:off x="9943238" y="2596568"/>
            <a:ext cx="2178867" cy="671969"/>
          </a:xfrm>
          <a:custGeom>
            <a:avLst/>
            <a:gdLst>
              <a:gd name="connsiteX0" fmla="*/ 0 w 1254333"/>
              <a:gd name="connsiteY0" fmla="*/ 0 h 691732"/>
              <a:gd name="connsiteX1" fmla="*/ 1254333 w 1254333"/>
              <a:gd name="connsiteY1" fmla="*/ 0 h 691732"/>
              <a:gd name="connsiteX2" fmla="*/ 1254333 w 1254333"/>
              <a:gd name="connsiteY2" fmla="*/ 691732 h 691732"/>
              <a:gd name="connsiteX3" fmla="*/ 0 w 1254333"/>
              <a:gd name="connsiteY3" fmla="*/ 691732 h 691732"/>
              <a:gd name="connsiteX4" fmla="*/ 0 w 1254333"/>
              <a:gd name="connsiteY4" fmla="*/ 0 h 69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333" h="691732">
                <a:moveTo>
                  <a:pt x="0" y="0"/>
                </a:moveTo>
                <a:lnTo>
                  <a:pt x="1254333" y="0"/>
                </a:lnTo>
                <a:lnTo>
                  <a:pt x="1254333" y="691732"/>
                </a:lnTo>
                <a:lnTo>
                  <a:pt x="0" y="691732"/>
                </a:lnTo>
                <a:lnTo>
                  <a:pt x="0" y="0"/>
                </a:lnTo>
                <a:close/>
              </a:path>
            </a:pathLst>
          </a:custGeom>
          <a:solidFill>
            <a:schemeClr val="tx2">
              <a:lumMod val="25000"/>
            </a:schemeClr>
          </a:solidFill>
          <a:ln w="28575">
            <a:solidFill>
              <a:srgbClr val="FEFEFE"/>
            </a:solidFill>
          </a:ln>
        </p:spPr>
        <p:style>
          <a:lnRef idx="2">
            <a:scrgbClr r="0" g="0" b="0"/>
          </a:lnRef>
          <a:fillRef idx="1">
            <a:scrgbClr r="0" g="0" b="0"/>
          </a:fillRef>
          <a:effectRef idx="0">
            <a:schemeClr val="accent3">
              <a:shade val="80000"/>
              <a:hueOff val="0"/>
              <a:satOff val="0"/>
              <a:lumOff val="6364"/>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Абыйский район</a:t>
            </a:r>
          </a:p>
          <a:p>
            <a:pPr lvl="0" algn="ctr" defTabSz="622300">
              <a:lnSpc>
                <a:spcPct val="90000"/>
              </a:lnSpc>
              <a:spcBef>
                <a:spcPct val="0"/>
              </a:spcBef>
              <a:spcAft>
                <a:spcPct val="35000"/>
              </a:spcAft>
            </a:pPr>
            <a:r>
              <a:rPr lang="ru-RU" sz="1400" b="1" dirty="0">
                <a:solidFill>
                  <a:schemeClr val="tx1"/>
                </a:solidFill>
                <a:latin typeface="Times New Roman" panose="02020603050405020304" pitchFamily="18" charset="0"/>
                <a:cs typeface="Times New Roman" panose="02020603050405020304" pitchFamily="18" charset="0"/>
              </a:rPr>
              <a:t>8</a:t>
            </a:r>
            <a:r>
              <a:rPr lang="ru-RU" sz="1400" b="1" dirty="0" smtClean="0">
                <a:solidFill>
                  <a:schemeClr val="tx1"/>
                </a:solidFill>
                <a:latin typeface="Times New Roman" panose="02020603050405020304" pitchFamily="18" charset="0"/>
                <a:cs typeface="Times New Roman" panose="02020603050405020304" pitchFamily="18" charset="0"/>
              </a:rPr>
              <a:t> направлений</a:t>
            </a:r>
            <a:endParaRPr lang="ru-RU" sz="1400" b="0" kern="1200" dirty="0">
              <a:solidFill>
                <a:schemeClr val="tx1"/>
              </a:solidFill>
              <a:latin typeface="Arial" pitchFamily="34" charset="0"/>
              <a:cs typeface="Arial" pitchFamily="34" charset="0"/>
            </a:endParaRPr>
          </a:p>
        </p:txBody>
      </p:sp>
      <p:sp>
        <p:nvSpPr>
          <p:cNvPr id="32" name="Полилиния 31"/>
          <p:cNvSpPr/>
          <p:nvPr/>
        </p:nvSpPr>
        <p:spPr>
          <a:xfrm>
            <a:off x="9943238" y="3367350"/>
            <a:ext cx="2213883" cy="671969"/>
          </a:xfrm>
          <a:custGeom>
            <a:avLst/>
            <a:gdLst>
              <a:gd name="connsiteX0" fmla="*/ 0 w 1254333"/>
              <a:gd name="connsiteY0" fmla="*/ 0 h 691732"/>
              <a:gd name="connsiteX1" fmla="*/ 1254333 w 1254333"/>
              <a:gd name="connsiteY1" fmla="*/ 0 h 691732"/>
              <a:gd name="connsiteX2" fmla="*/ 1254333 w 1254333"/>
              <a:gd name="connsiteY2" fmla="*/ 691732 h 691732"/>
              <a:gd name="connsiteX3" fmla="*/ 0 w 1254333"/>
              <a:gd name="connsiteY3" fmla="*/ 691732 h 691732"/>
              <a:gd name="connsiteX4" fmla="*/ 0 w 1254333"/>
              <a:gd name="connsiteY4" fmla="*/ 0 h 69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333" h="691732">
                <a:moveTo>
                  <a:pt x="0" y="0"/>
                </a:moveTo>
                <a:lnTo>
                  <a:pt x="1254333" y="0"/>
                </a:lnTo>
                <a:lnTo>
                  <a:pt x="1254333" y="691732"/>
                </a:lnTo>
                <a:lnTo>
                  <a:pt x="0" y="691732"/>
                </a:lnTo>
                <a:lnTo>
                  <a:pt x="0" y="0"/>
                </a:lnTo>
                <a:close/>
              </a:path>
            </a:pathLst>
          </a:custGeom>
          <a:solidFill>
            <a:schemeClr val="tx2">
              <a:lumMod val="25000"/>
            </a:schemeClr>
          </a:solidFill>
          <a:ln w="28575">
            <a:solidFill>
              <a:srgbClr val="FEFEFE"/>
            </a:solidFill>
          </a:ln>
        </p:spPr>
        <p:style>
          <a:lnRef idx="2">
            <a:scrgbClr r="0" g="0" b="0"/>
          </a:lnRef>
          <a:fillRef idx="1">
            <a:scrgbClr r="0" g="0" b="0"/>
          </a:fillRef>
          <a:effectRef idx="0">
            <a:schemeClr val="accent3">
              <a:shade val="80000"/>
              <a:hueOff val="0"/>
              <a:satOff val="0"/>
              <a:lumOff val="6364"/>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Анабарский район</a:t>
            </a:r>
          </a:p>
          <a:p>
            <a:pPr lvl="0" algn="ctr" defTabSz="622300">
              <a:lnSpc>
                <a:spcPct val="90000"/>
              </a:lnSpc>
              <a:spcBef>
                <a:spcPct val="0"/>
              </a:spcBef>
              <a:spcAft>
                <a:spcPct val="35000"/>
              </a:spcAft>
            </a:pPr>
            <a:r>
              <a:rPr lang="ru-RU" sz="1400" b="1" dirty="0">
                <a:solidFill>
                  <a:schemeClr val="tx1"/>
                </a:solidFill>
                <a:latin typeface="Times New Roman" panose="02020603050405020304" pitchFamily="18" charset="0"/>
                <a:cs typeface="Times New Roman" panose="02020603050405020304" pitchFamily="18" charset="0"/>
              </a:rPr>
              <a:t>1</a:t>
            </a:r>
            <a:r>
              <a:rPr lang="ru-RU" sz="1400" b="1" dirty="0" smtClean="0">
                <a:solidFill>
                  <a:schemeClr val="tx1"/>
                </a:solidFill>
                <a:latin typeface="Times New Roman" panose="02020603050405020304" pitchFamily="18" charset="0"/>
                <a:cs typeface="Times New Roman" panose="02020603050405020304" pitchFamily="18" charset="0"/>
              </a:rPr>
              <a:t> направлений</a:t>
            </a:r>
            <a:endParaRPr lang="ru-RU" sz="1400" b="0" kern="1200" dirty="0">
              <a:solidFill>
                <a:schemeClr val="tx1"/>
              </a:solidFill>
              <a:latin typeface="Arial" pitchFamily="34" charset="0"/>
              <a:cs typeface="Arial" pitchFamily="34" charset="0"/>
            </a:endParaRPr>
          </a:p>
        </p:txBody>
      </p:sp>
      <p:sp>
        <p:nvSpPr>
          <p:cNvPr id="35" name="Полилиния 34"/>
          <p:cNvSpPr/>
          <p:nvPr/>
        </p:nvSpPr>
        <p:spPr>
          <a:xfrm>
            <a:off x="9943238" y="4144102"/>
            <a:ext cx="2217501" cy="561994"/>
          </a:xfrm>
          <a:custGeom>
            <a:avLst/>
            <a:gdLst>
              <a:gd name="connsiteX0" fmla="*/ 0 w 1254333"/>
              <a:gd name="connsiteY0" fmla="*/ 0 h 561994"/>
              <a:gd name="connsiteX1" fmla="*/ 1254333 w 1254333"/>
              <a:gd name="connsiteY1" fmla="*/ 0 h 561994"/>
              <a:gd name="connsiteX2" fmla="*/ 1254333 w 1254333"/>
              <a:gd name="connsiteY2" fmla="*/ 561994 h 561994"/>
              <a:gd name="connsiteX3" fmla="*/ 0 w 1254333"/>
              <a:gd name="connsiteY3" fmla="*/ 561994 h 561994"/>
              <a:gd name="connsiteX4" fmla="*/ 0 w 1254333"/>
              <a:gd name="connsiteY4" fmla="*/ 0 h 561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333" h="561994">
                <a:moveTo>
                  <a:pt x="0" y="0"/>
                </a:moveTo>
                <a:lnTo>
                  <a:pt x="1254333" y="0"/>
                </a:lnTo>
                <a:lnTo>
                  <a:pt x="1254333" y="561994"/>
                </a:lnTo>
                <a:lnTo>
                  <a:pt x="0" y="561994"/>
                </a:lnTo>
                <a:lnTo>
                  <a:pt x="0" y="0"/>
                </a:lnTo>
                <a:close/>
              </a:path>
            </a:pathLst>
          </a:custGeom>
          <a:solidFill>
            <a:schemeClr val="tx2">
              <a:lumMod val="25000"/>
            </a:schemeClr>
          </a:solidFill>
          <a:ln w="28575">
            <a:solidFill>
              <a:srgbClr val="FEFEFE"/>
            </a:solidFill>
          </a:ln>
        </p:spPr>
        <p:style>
          <a:lnRef idx="2">
            <a:scrgbClr r="0" g="0" b="0"/>
          </a:lnRef>
          <a:fillRef idx="1">
            <a:scrgbClr r="0" g="0" b="0"/>
          </a:fillRef>
          <a:effectRef idx="0">
            <a:schemeClr val="accent3">
              <a:shade val="80000"/>
              <a:hueOff val="0"/>
              <a:satOff val="0"/>
              <a:lumOff val="19092"/>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b="1" kern="1200" dirty="0" smtClean="0">
              <a:solidFill>
                <a:schemeClr val="tx1"/>
              </a:solidFill>
              <a:latin typeface="Times New Roman" pitchFamily="18" charset="0"/>
              <a:cs typeface="Times New Roman" pitchFamily="18" charset="0"/>
            </a:endParaRPr>
          </a:p>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Момский район</a:t>
            </a:r>
            <a:endParaRPr lang="ru-RU" sz="1400" kern="1200" dirty="0" smtClean="0">
              <a:solidFill>
                <a:schemeClr val="tx1"/>
              </a:solidFill>
              <a:effectLst/>
              <a:latin typeface="Times New Roman" pitchFamily="18" charset="0"/>
              <a:cs typeface="Times New Roman" pitchFamily="18" charset="0"/>
            </a:endParaRPr>
          </a:p>
          <a:p>
            <a:pPr algn="ctr" defTabSz="622300">
              <a:lnSpc>
                <a:spcPct val="90000"/>
              </a:lnSpc>
              <a:spcBef>
                <a:spcPct val="0"/>
              </a:spcBef>
              <a:spcAft>
                <a:spcPct val="35000"/>
              </a:spcAft>
            </a:pPr>
            <a:r>
              <a:rPr lang="ru-RU" sz="1400" b="1" dirty="0" smtClean="0">
                <a:solidFill>
                  <a:schemeClr val="tx1"/>
                </a:solidFill>
                <a:latin typeface="Times New Roman" pitchFamily="18" charset="0"/>
                <a:cs typeface="Times New Roman" pitchFamily="18" charset="0"/>
              </a:rPr>
              <a:t>- 4 направления</a:t>
            </a:r>
            <a:endParaRPr lang="ru-RU" sz="1400" b="1" dirty="0">
              <a:solidFill>
                <a:schemeClr val="tx1"/>
              </a:solidFill>
              <a:latin typeface="Times New Roman" pitchFamily="18" charset="0"/>
              <a:cs typeface="Times New Roman" pitchFamily="18" charset="0"/>
            </a:endParaRPr>
          </a:p>
          <a:p>
            <a:pPr lvl="0" algn="ctr" defTabSz="622300">
              <a:lnSpc>
                <a:spcPct val="90000"/>
              </a:lnSpc>
              <a:spcBef>
                <a:spcPct val="0"/>
              </a:spcBef>
              <a:spcAft>
                <a:spcPct val="35000"/>
              </a:spcAft>
            </a:pPr>
            <a:endParaRPr lang="ru-RU" sz="1400" b="0" kern="1200" dirty="0">
              <a:solidFill>
                <a:schemeClr val="tx1"/>
              </a:solidFill>
              <a:latin typeface="Arial" pitchFamily="34" charset="0"/>
              <a:cs typeface="Arial" pitchFamily="34" charset="0"/>
            </a:endParaRPr>
          </a:p>
        </p:txBody>
      </p:sp>
      <p:sp>
        <p:nvSpPr>
          <p:cNvPr id="36" name="Полилиния 35"/>
          <p:cNvSpPr/>
          <p:nvPr/>
        </p:nvSpPr>
        <p:spPr>
          <a:xfrm>
            <a:off x="9943238" y="4787292"/>
            <a:ext cx="2213884" cy="723154"/>
          </a:xfrm>
          <a:custGeom>
            <a:avLst/>
            <a:gdLst>
              <a:gd name="connsiteX0" fmla="*/ 0 w 1254333"/>
              <a:gd name="connsiteY0" fmla="*/ 0 h 691732"/>
              <a:gd name="connsiteX1" fmla="*/ 1254333 w 1254333"/>
              <a:gd name="connsiteY1" fmla="*/ 0 h 691732"/>
              <a:gd name="connsiteX2" fmla="*/ 1254333 w 1254333"/>
              <a:gd name="connsiteY2" fmla="*/ 691732 h 691732"/>
              <a:gd name="connsiteX3" fmla="*/ 0 w 1254333"/>
              <a:gd name="connsiteY3" fmla="*/ 691732 h 691732"/>
              <a:gd name="connsiteX4" fmla="*/ 0 w 1254333"/>
              <a:gd name="connsiteY4" fmla="*/ 0 h 69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333" h="691732">
                <a:moveTo>
                  <a:pt x="0" y="0"/>
                </a:moveTo>
                <a:lnTo>
                  <a:pt x="1254333" y="0"/>
                </a:lnTo>
                <a:lnTo>
                  <a:pt x="1254333" y="691732"/>
                </a:lnTo>
                <a:lnTo>
                  <a:pt x="0" y="691732"/>
                </a:lnTo>
                <a:lnTo>
                  <a:pt x="0" y="0"/>
                </a:lnTo>
                <a:close/>
              </a:path>
            </a:pathLst>
          </a:custGeom>
          <a:solidFill>
            <a:schemeClr val="tx2">
              <a:lumMod val="25000"/>
            </a:schemeClr>
          </a:solidFill>
          <a:ln w="28575">
            <a:solidFill>
              <a:srgbClr val="FEFEFE"/>
            </a:solidFill>
          </a:ln>
        </p:spPr>
        <p:style>
          <a:lnRef idx="2">
            <a:scrgbClr r="0" g="0" b="0"/>
          </a:lnRef>
          <a:fillRef idx="1">
            <a:scrgbClr r="0" g="0" b="0"/>
          </a:fillRef>
          <a:effectRef idx="0">
            <a:schemeClr val="accent3">
              <a:shade val="80000"/>
              <a:hueOff val="0"/>
              <a:satOff val="0"/>
              <a:lumOff val="6364"/>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Усть-Янский район</a:t>
            </a:r>
          </a:p>
          <a:p>
            <a:pPr lvl="0" algn="ctr" defTabSz="622300">
              <a:lnSpc>
                <a:spcPct val="90000"/>
              </a:lnSpc>
              <a:spcBef>
                <a:spcPct val="0"/>
              </a:spcBef>
              <a:spcAft>
                <a:spcPct val="35000"/>
              </a:spcAft>
            </a:pPr>
            <a:r>
              <a:rPr lang="ru-RU" sz="1400" b="1" dirty="0">
                <a:solidFill>
                  <a:schemeClr val="tx1"/>
                </a:solidFill>
                <a:latin typeface="Times New Roman" panose="02020603050405020304" pitchFamily="18" charset="0"/>
                <a:cs typeface="Times New Roman" panose="02020603050405020304" pitchFamily="18" charset="0"/>
              </a:rPr>
              <a:t>5</a:t>
            </a:r>
            <a:r>
              <a:rPr lang="ru-RU" sz="1400" b="1" dirty="0" smtClean="0">
                <a:solidFill>
                  <a:schemeClr val="tx1"/>
                </a:solidFill>
                <a:latin typeface="Times New Roman" panose="02020603050405020304" pitchFamily="18" charset="0"/>
                <a:cs typeface="Times New Roman" panose="02020603050405020304" pitchFamily="18" charset="0"/>
              </a:rPr>
              <a:t> направления</a:t>
            </a:r>
            <a:endParaRPr lang="ru-RU" sz="1400" b="0" kern="1200" dirty="0">
              <a:solidFill>
                <a:schemeClr val="tx1"/>
              </a:solidFill>
              <a:latin typeface="Arial" pitchFamily="34" charset="0"/>
              <a:cs typeface="Arial" pitchFamily="34" charset="0"/>
            </a:endParaRPr>
          </a:p>
        </p:txBody>
      </p:sp>
      <p:sp>
        <p:nvSpPr>
          <p:cNvPr id="37" name="Прямоугольник 36"/>
          <p:cNvSpPr/>
          <p:nvPr/>
        </p:nvSpPr>
        <p:spPr>
          <a:xfrm flipH="1">
            <a:off x="8010743" y="5698061"/>
            <a:ext cx="3864990" cy="993009"/>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2020 год -</a:t>
            </a:r>
            <a:r>
              <a:rPr lang="en-US" dirty="0" smtClean="0"/>
              <a:t> </a:t>
            </a:r>
            <a:r>
              <a:rPr lang="ru-RU" dirty="0" smtClean="0"/>
              <a:t>16 направлений</a:t>
            </a:r>
          </a:p>
          <a:p>
            <a:pPr algn="ctr"/>
            <a:r>
              <a:rPr lang="ru-RU" dirty="0" smtClean="0"/>
              <a:t>2021 год – 21 направлений</a:t>
            </a:r>
            <a:endParaRPr lang="ru-RU" dirty="0"/>
          </a:p>
        </p:txBody>
      </p:sp>
    </p:spTree>
    <p:extLst>
      <p:ext uri="{BB962C8B-B14F-4D97-AF65-F5344CB8AC3E}">
        <p14:creationId xmlns:p14="http://schemas.microsoft.com/office/powerpoint/2010/main" val="3777220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4130" y="365125"/>
            <a:ext cx="9759669" cy="1050981"/>
          </a:xfrm>
        </p:spPr>
        <p:txBody>
          <a:bodyPr/>
          <a:lstStyle/>
          <a:p>
            <a:pPr algn="ctr"/>
            <a:r>
              <a:rPr lang="ru-RU" dirty="0" smtClean="0">
                <a:solidFill>
                  <a:srgbClr val="FFCC00"/>
                </a:solidFill>
                <a:latin typeface="Times New Roman" panose="02020603050405020304" pitchFamily="18" charset="0"/>
                <a:cs typeface="Times New Roman" panose="02020603050405020304" pitchFamily="18" charset="0"/>
              </a:rPr>
              <a:t>Итоги реализации проекта </a:t>
            </a:r>
            <a:r>
              <a:rPr lang="ru-RU" b="1" dirty="0">
                <a:solidFill>
                  <a:srgbClr val="FFCC00"/>
                </a:solidFill>
                <a:latin typeface="Times New Roman" pitchFamily="18" charset="0"/>
                <a:cs typeface="Times New Roman" pitchFamily="18" charset="0"/>
              </a:rPr>
              <a:t>«УРДЭЛ» </a:t>
            </a:r>
            <a:endParaRPr lang="ru-RU" dirty="0">
              <a:solidFill>
                <a:srgbClr val="FFCC00"/>
              </a:solidFill>
              <a:latin typeface="Times New Roman" panose="02020603050405020304" pitchFamily="18" charset="0"/>
              <a:cs typeface="Times New Roman" panose="02020603050405020304" pitchFamily="18" charset="0"/>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0" y="324736"/>
            <a:ext cx="1474788"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Объект 7"/>
          <p:cNvGraphicFramePr>
            <a:graphicFrameLocks noGrp="1" noChangeAspect="1"/>
          </p:cNvGraphicFramePr>
          <p:nvPr>
            <p:ph idx="1"/>
            <p:extLst>
              <p:ext uri="{D42A27DB-BD31-4B8C-83A1-F6EECF244321}">
                <p14:modId xmlns:p14="http://schemas.microsoft.com/office/powerpoint/2010/main" val="2579985081"/>
              </p:ext>
            </p:extLst>
          </p:nvPr>
        </p:nvGraphicFramePr>
        <p:xfrm>
          <a:off x="488244" y="1801349"/>
          <a:ext cx="5534901" cy="4351338"/>
        </p:xfrm>
        <a:graphic>
          <a:graphicData uri="http://schemas.openxmlformats.org/presentationml/2006/ole">
            <mc:AlternateContent xmlns:mc="http://schemas.openxmlformats.org/markup-compatibility/2006">
              <mc:Choice xmlns:v="urn:schemas-microsoft-com:vml" Requires="v">
                <p:oleObj spid="_x0000_s26699" name="Лист" r:id="rId4" imgW="6058001" imgH="4762530" progId="Excel.Sheet.12">
                  <p:embed/>
                </p:oleObj>
              </mc:Choice>
              <mc:Fallback>
                <p:oleObj name="Лист" r:id="rId4" imgW="6058001" imgH="4762530" progId="Excel.Sheet.12">
                  <p:embed/>
                  <p:pic>
                    <p:nvPicPr>
                      <p:cNvPr id="0" name="Объект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244" y="1801349"/>
                        <a:ext cx="553490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Содержимое 3" descr="IMG-20210603-WA0007.jpg"/>
          <p:cNvPicPr>
            <a:picLocks/>
          </p:cNvPicPr>
          <p:nvPr/>
        </p:nvPicPr>
        <p:blipFill>
          <a:blip r:embed="rId6" cstate="print"/>
          <a:stretch>
            <a:fillRect/>
          </a:stretch>
        </p:blipFill>
        <p:spPr>
          <a:xfrm>
            <a:off x="8486032" y="1567748"/>
            <a:ext cx="3301465" cy="2153710"/>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64674" y="4457682"/>
            <a:ext cx="2530188" cy="1896687"/>
          </a:xfrm>
          <a:prstGeom prst="rect">
            <a:avLst/>
          </a:prstGeom>
        </p:spPr>
      </p:pic>
      <p:pic>
        <p:nvPicPr>
          <p:cNvPr id="12" name="Содержимое 3" descr="cf06107f-1e2c-4dd1-b623-22509b6b687e.jpg"/>
          <p:cNvPicPr>
            <a:picLocks/>
          </p:cNvPicPr>
          <p:nvPr/>
        </p:nvPicPr>
        <p:blipFill>
          <a:blip r:embed="rId8" cstate="print"/>
          <a:stretch>
            <a:fillRect/>
          </a:stretch>
        </p:blipFill>
        <p:spPr>
          <a:xfrm>
            <a:off x="6339407" y="3211961"/>
            <a:ext cx="2033337" cy="1731244"/>
          </a:xfrm>
          <a:prstGeom prst="rect">
            <a:avLst/>
          </a:prstGeom>
        </p:spPr>
      </p:pic>
    </p:spTree>
    <p:extLst>
      <p:ext uri="{BB962C8B-B14F-4D97-AF65-F5344CB8AC3E}">
        <p14:creationId xmlns:p14="http://schemas.microsoft.com/office/powerpoint/2010/main" val="2265784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62551"/>
            <a:ext cx="10515600" cy="1325563"/>
          </a:xfrm>
        </p:spPr>
        <p:txBody>
          <a:bodyPr>
            <a:noAutofit/>
          </a:bodyPr>
          <a:lstStyle/>
          <a:p>
            <a:pPr algn="ctr"/>
            <a:r>
              <a:rPr lang="ru-RU" sz="3200" b="1" dirty="0" smtClean="0">
                <a:solidFill>
                  <a:srgbClr val="FFC000"/>
                </a:solidFill>
                <a:latin typeface="Times New Roman" panose="02020603050405020304" pitchFamily="18" charset="0"/>
                <a:cs typeface="Times New Roman" panose="02020603050405020304" pitchFamily="18" charset="0"/>
              </a:rPr>
              <a:t>Результаты деятельности учреждения по реализации программ профессионального обучения</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520982"/>
            <a:ext cx="11076160" cy="5045280"/>
          </a:xfrm>
        </p:spPr>
        <p:txBody>
          <a:bodyPr>
            <a:normAutofit/>
          </a:bodyPr>
          <a:lstStyle/>
          <a:p>
            <a:pPr marL="0" indent="0" algn="just">
              <a:buNone/>
            </a:pPr>
            <a:r>
              <a:rPr lang="ru-RU" dirty="0" smtClean="0">
                <a:latin typeface="Times New Roman" panose="02020603050405020304" pitchFamily="18" charset="0"/>
                <a:cs typeface="Times New Roman" panose="02020603050405020304" pitchFamily="18" charset="0"/>
              </a:rPr>
              <a:t>	В целях расширения спектра предоставляемых образовательных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услуг для всех слоев населения на территории Арктической зоны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Республики Саха (Якутия) проведены следующие мероприятия:</a:t>
            </a:r>
          </a:p>
          <a:p>
            <a:pPr lvl="0" algn="just"/>
            <a:r>
              <a:rPr lang="ru-RU" dirty="0" smtClean="0">
                <a:latin typeface="Times New Roman" panose="02020603050405020304" pitchFamily="18" charset="0"/>
                <a:cs typeface="Times New Roman" panose="02020603050405020304" pitchFamily="18" charset="0"/>
              </a:rPr>
              <a:t>Получены </a:t>
            </a:r>
            <a:r>
              <a:rPr lang="ru-RU" dirty="0">
                <a:latin typeface="Times New Roman" panose="02020603050405020304" pitchFamily="18" charset="0"/>
                <a:cs typeface="Times New Roman" panose="02020603050405020304" pitchFamily="18" charset="0"/>
              </a:rPr>
              <a:t>заключения УГИБДД МВД РС(Я) для подготовки водителей категории «В» в </a:t>
            </a:r>
            <a:r>
              <a:rPr lang="ru-RU" dirty="0" err="1">
                <a:latin typeface="Times New Roman" panose="02020603050405020304" pitchFamily="18" charset="0"/>
                <a:cs typeface="Times New Roman" panose="02020603050405020304" pitchFamily="18" charset="0"/>
              </a:rPr>
              <a:t>Жиганском</a:t>
            </a:r>
            <a:r>
              <a:rPr lang="ru-RU" dirty="0">
                <a:latin typeface="Times New Roman" panose="02020603050405020304" pitchFamily="18" charset="0"/>
                <a:cs typeface="Times New Roman" panose="02020603050405020304" pitchFamily="18" charset="0"/>
              </a:rPr>
              <a:t>, Верхоянском районах;</a:t>
            </a:r>
          </a:p>
          <a:p>
            <a:pPr lvl="0" algn="just"/>
            <a:r>
              <a:rPr lang="ru-RU" dirty="0">
                <a:latin typeface="Times New Roman" panose="02020603050405020304" pitchFamily="18" charset="0"/>
                <a:cs typeface="Times New Roman" panose="02020603050405020304" pitchFamily="18" charset="0"/>
              </a:rPr>
              <a:t>Получено свидетельство межрайонной инспекции </a:t>
            </a:r>
            <a:r>
              <a:rPr lang="ru-RU" dirty="0" err="1">
                <a:latin typeface="Times New Roman" panose="02020603050405020304" pitchFamily="18" charset="0"/>
                <a:cs typeface="Times New Roman" panose="02020603050405020304" pitchFamily="18" charset="0"/>
              </a:rPr>
              <a:t>Гостехнадзора</a:t>
            </a:r>
            <a:r>
              <a:rPr lang="ru-RU" dirty="0">
                <a:latin typeface="Times New Roman" panose="02020603050405020304" pitchFamily="18" charset="0"/>
                <a:cs typeface="Times New Roman" panose="02020603050405020304" pitchFamily="18" charset="0"/>
              </a:rPr>
              <a:t> РС(Я) для подготовки водителей внедорожный транспортных средств категории «А1»;</a:t>
            </a:r>
          </a:p>
          <a:p>
            <a:pPr lvl="0" algn="just"/>
            <a:r>
              <a:rPr lang="ru-RU" dirty="0">
                <a:latin typeface="Times New Roman" panose="02020603050405020304" pitchFamily="18" charset="0"/>
                <a:cs typeface="Times New Roman" panose="02020603050405020304" pitchFamily="18" charset="0"/>
              </a:rPr>
              <a:t>Включены в реестр аккредитованных организаций МТ и СЗ РФ, оказывающих услуги в области охраны труда;</a:t>
            </a:r>
          </a:p>
          <a:p>
            <a:pPr lvl="0" algn="just"/>
            <a:r>
              <a:rPr lang="ru-RU" dirty="0">
                <a:latin typeface="Times New Roman" panose="02020603050405020304" pitchFamily="18" charset="0"/>
                <a:cs typeface="Times New Roman" panose="02020603050405020304" pitchFamily="18" charset="0"/>
              </a:rPr>
              <a:t>Учредили ООО КМНС «</a:t>
            </a:r>
            <a:r>
              <a:rPr lang="ru-RU" dirty="0" err="1">
                <a:latin typeface="Times New Roman" panose="02020603050405020304" pitchFamily="18" charset="0"/>
                <a:cs typeface="Times New Roman" panose="02020603050405020304" pitchFamily="18" charset="0"/>
              </a:rPr>
              <a:t>Долбор</a:t>
            </a:r>
            <a:r>
              <a:rPr lang="ru-RU" dirty="0">
                <a:latin typeface="Times New Roman" panose="02020603050405020304" pitchFamily="18" charset="0"/>
                <a:cs typeface="Times New Roman" panose="02020603050405020304" pitchFamily="18" charset="0"/>
              </a:rPr>
              <a:t>» (Север) по переработке рыбы.</a:t>
            </a:r>
          </a:p>
        </p:txBody>
      </p:sp>
    </p:spTree>
    <p:extLst>
      <p:ext uri="{BB962C8B-B14F-4D97-AF65-F5344CB8AC3E}">
        <p14:creationId xmlns:p14="http://schemas.microsoft.com/office/powerpoint/2010/main" val="1065361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6845" y="373763"/>
            <a:ext cx="9486079" cy="1001883"/>
          </a:xfrm>
        </p:spPr>
        <p:txBody>
          <a:bodyPr>
            <a:normAutofit fontScale="90000"/>
          </a:bodyPr>
          <a:lstStyle/>
          <a:p>
            <a:pPr algn="ctr"/>
            <a:r>
              <a:rPr lang="ru-RU" dirty="0" smtClean="0">
                <a:solidFill>
                  <a:srgbClr val="FFCC00"/>
                </a:solidFill>
              </a:rPr>
              <a:t>Участие в проекте «Эффективный регион» в 2021 году</a:t>
            </a:r>
            <a:endParaRPr lang="ru-RU" dirty="0">
              <a:solidFill>
                <a:srgbClr val="FFCC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182883855"/>
              </p:ext>
            </p:extLst>
          </p:nvPr>
        </p:nvGraphicFramePr>
        <p:xfrm>
          <a:off x="2310950" y="1631416"/>
          <a:ext cx="7601793" cy="2681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1747" name="Picture 3" descr="C:\Users\АДС\Desktop\УПР метод работа\публичный отчет\2021 год\для заполнения СП\эфф реион\Отчет 23.11.21\СМИ.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176" y="4570876"/>
            <a:ext cx="3484002" cy="1865778"/>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C:\Users\АДС\Desktop\УПР метод работа\публичный отчет\2021 год\для заполнения СП\эфф реион\Отчет 23.11.21\WhatsApp Image 2021-11-24 at 17.27.24.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07858" y="4688775"/>
            <a:ext cx="3107341" cy="1747879"/>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5" descr="C:\Users\АДС\Desktop\УПР метод работа\публичный отчет\2021 год\для заполнения СП\эфф реион\Отчет 23.11.21\НВК.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65641" y="4503079"/>
            <a:ext cx="3610769" cy="1933575"/>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244" y="432291"/>
            <a:ext cx="1500336" cy="126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387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7402" y="334274"/>
            <a:ext cx="10515600" cy="516752"/>
          </a:xfrm>
        </p:spPr>
        <p:txBody>
          <a:bodyPr>
            <a:normAutofit fontScale="90000"/>
          </a:bodyPr>
          <a:lstStyle/>
          <a:p>
            <a:pPr algn="ctr"/>
            <a:r>
              <a:rPr lang="ru-RU" sz="2800" b="1" dirty="0">
                <a:solidFill>
                  <a:srgbClr val="FFC000"/>
                </a:solidFill>
                <a:latin typeface="Times New Roman" panose="02020603050405020304" pitchFamily="18" charset="0"/>
                <a:cs typeface="Times New Roman" panose="02020603050405020304" pitchFamily="18" charset="0"/>
              </a:rPr>
              <a:t>Перспективы и планы развития ГБПОУ РС(Я) </a:t>
            </a:r>
            <a:r>
              <a:rPr lang="ru-RU" sz="2800" b="1" dirty="0" smtClean="0">
                <a:solidFill>
                  <a:srgbClr val="FFC000"/>
                </a:solidFill>
                <a:latin typeface="Times New Roman" panose="02020603050405020304" pitchFamily="18" charset="0"/>
                <a:cs typeface="Times New Roman" panose="02020603050405020304" pitchFamily="18" charset="0"/>
              </a:rPr>
              <a:t>«</a:t>
            </a:r>
            <a:r>
              <a:rPr lang="ru-RU" sz="2800" b="1" dirty="0">
                <a:solidFill>
                  <a:srgbClr val="FFC000"/>
                </a:solidFill>
                <a:latin typeface="Times New Roman" panose="02020603050405020304" pitchFamily="18" charset="0"/>
                <a:cs typeface="Times New Roman" panose="02020603050405020304" pitchFamily="18" charset="0"/>
              </a:rPr>
              <a:t>Центр подготовки рабочих кадров «Арктика»</a:t>
            </a:r>
            <a:br>
              <a:rPr lang="ru-RU" sz="2800" b="1" dirty="0">
                <a:solidFill>
                  <a:srgbClr val="FFC000"/>
                </a:solidFill>
                <a:latin typeface="Times New Roman" panose="02020603050405020304" pitchFamily="18" charset="0"/>
                <a:cs typeface="Times New Roman" panose="02020603050405020304" pitchFamily="18" charset="0"/>
              </a:rPr>
            </a:br>
            <a:endParaRPr lang="ru-RU" sz="2800" b="1" dirty="0">
              <a:solidFill>
                <a:srgbClr val="FFC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06994" y="950614"/>
            <a:ext cx="11552222" cy="6011501"/>
          </a:xfrm>
        </p:spPr>
        <p:txBody>
          <a:bodyPr>
            <a:normAutofit fontScale="40000" lnSpcReduction="20000"/>
          </a:bodyPr>
          <a:lstStyle/>
          <a:p>
            <a:pPr marL="0" indent="0" algn="just">
              <a:buNone/>
            </a:pPr>
            <a:r>
              <a:rPr lang="ru-RU" sz="3700" dirty="0" smtClean="0"/>
              <a:t>	</a:t>
            </a:r>
            <a:r>
              <a:rPr lang="ru-RU" sz="4000" dirty="0" smtClean="0">
                <a:latin typeface="Times New Roman" panose="02020603050405020304" pitchFamily="18" charset="0"/>
                <a:cs typeface="Times New Roman" panose="02020603050405020304" pitchFamily="18" charset="0"/>
              </a:rPr>
              <a:t>В </a:t>
            </a:r>
            <a:r>
              <a:rPr lang="ru-RU" sz="4000" dirty="0">
                <a:latin typeface="Times New Roman" panose="02020603050405020304" pitchFamily="18" charset="0"/>
                <a:cs typeface="Times New Roman" panose="02020603050405020304" pitchFamily="18" charset="0"/>
              </a:rPr>
              <a:t>планах деятельности Центра дальнейшая работа по увеличению охвата слушателей по краткосрочным программам, обучение предпенсионеров, 50+, безработных граждан, женщин, находящихся по уходу за ребенком, обучение выпускников 9-11 классов по программам ПО, организация деятельности дополнительного образования детей и взрослых, развитие сетевых форм реализации образовательных программ. Подготовка и участие обучающихся в проекте «Билет в будущее», в соревнованиях ВСР, участие в предстоящих мероприятиях Международного чемпионата «</a:t>
            </a:r>
            <a:r>
              <a:rPr lang="ru-RU" sz="4000" dirty="0" err="1">
                <a:latin typeface="Times New Roman" panose="02020603050405020304" pitchFamily="18" charset="0"/>
                <a:cs typeface="Times New Roman" panose="02020603050405020304" pitchFamily="18" charset="0"/>
              </a:rPr>
              <a:t>Артикскил</a:t>
            </a:r>
            <a:r>
              <a:rPr lang="ru-RU" sz="4000" dirty="0">
                <a:latin typeface="Times New Roman" panose="02020603050405020304" pitchFamily="18" charset="0"/>
                <a:cs typeface="Times New Roman" panose="02020603050405020304" pitchFamily="18" charset="0"/>
              </a:rPr>
              <a:t>», участие в конкурсе проектов Северного </a:t>
            </a:r>
            <a:r>
              <a:rPr lang="ru-RU" sz="4000" dirty="0" smtClean="0">
                <a:latin typeface="Times New Roman" panose="02020603050405020304" pitchFamily="18" charset="0"/>
                <a:cs typeface="Times New Roman" panose="02020603050405020304" pitchFamily="18" charset="0"/>
              </a:rPr>
              <a:t>Форума. Реализация проектов «Эффективный регион» по направлениям: Улучшение </a:t>
            </a:r>
            <a:r>
              <a:rPr lang="ru-RU" sz="4000" dirty="0">
                <a:latin typeface="Times New Roman" panose="02020603050405020304" pitchFamily="18" charset="0"/>
                <a:cs typeface="Times New Roman" panose="02020603050405020304" pitchFamily="18" charset="0"/>
              </a:rPr>
              <a:t>МТБ структурных подразделений и повышение квалификации педагогических работников Центра. </a:t>
            </a:r>
          </a:p>
          <a:p>
            <a:pPr algn="just"/>
            <a:r>
              <a:rPr lang="ru-RU" sz="4000" i="1" dirty="0">
                <a:latin typeface="Times New Roman" panose="02020603050405020304" pitchFamily="18" charset="0"/>
                <a:cs typeface="Times New Roman" panose="02020603050405020304" pitchFamily="18" charset="0"/>
              </a:rPr>
              <a:t>ГБПОУ РС(Я) «ЦПРК «Арктика» п. Тикси:</a:t>
            </a:r>
            <a:r>
              <a:rPr lang="ru-RU" sz="4000" dirty="0">
                <a:latin typeface="Times New Roman" panose="02020603050405020304" pitchFamily="18" charset="0"/>
                <a:cs typeface="Times New Roman" panose="02020603050405020304" pitchFamily="18" charset="0"/>
              </a:rPr>
              <a:t> </a:t>
            </a:r>
            <a:endParaRPr lang="ru-RU" sz="4000" dirty="0" smtClean="0">
              <a:latin typeface="Times New Roman" panose="02020603050405020304" pitchFamily="18" charset="0"/>
              <a:cs typeface="Times New Roman" panose="02020603050405020304" pitchFamily="18" charset="0"/>
            </a:endParaRPr>
          </a:p>
          <a:p>
            <a:pPr marL="0" indent="0" algn="just">
              <a:buNone/>
            </a:pPr>
            <a:r>
              <a:rPr lang="ru-RU" sz="4000" dirty="0" smtClean="0">
                <a:latin typeface="Times New Roman" panose="02020603050405020304" pitchFamily="18" charset="0"/>
                <a:cs typeface="Times New Roman" panose="02020603050405020304" pitchFamily="18" charset="0"/>
              </a:rPr>
              <a:t>	На </a:t>
            </a:r>
            <a:r>
              <a:rPr lang="ru-RU" sz="4000" dirty="0">
                <a:latin typeface="Times New Roman" panose="02020603050405020304" pitchFamily="18" charset="0"/>
                <a:cs typeface="Times New Roman" panose="02020603050405020304" pitchFamily="18" charset="0"/>
              </a:rPr>
              <a:t>основании Комплексного плана развития п. Тикси, в районе предстоят масштабные строительные работы, восстановление Морского порта Тикси, расширение военного гарнизона, в связи с тем, </a:t>
            </a:r>
            <a:r>
              <a:rPr lang="ru-RU" sz="4000" dirty="0" err="1">
                <a:latin typeface="Times New Roman" panose="02020603050405020304" pitchFamily="18" charset="0"/>
                <a:cs typeface="Times New Roman" panose="02020603050405020304" pitchFamily="18" charset="0"/>
              </a:rPr>
              <a:t>Булунский</a:t>
            </a:r>
            <a:r>
              <a:rPr lang="ru-RU" sz="4000" dirty="0">
                <a:latin typeface="Times New Roman" panose="02020603050405020304" pitchFamily="18" charset="0"/>
                <a:cs typeface="Times New Roman" panose="02020603050405020304" pitchFamily="18" charset="0"/>
              </a:rPr>
              <a:t> район является стратегически важным  объектом в развитии  АЗ РС(Я) федерального значения. В соответствии со Стратегией развития Арктической зоны Российской Федерации и обеспечения национальной безопасности на период до 2035 года с учетом развития Северного морского пути, необходимо подготовка </a:t>
            </a:r>
            <a:r>
              <a:rPr lang="ru-RU" sz="4000" dirty="0" smtClean="0">
                <a:latin typeface="Times New Roman" panose="02020603050405020304" pitchFamily="18" charset="0"/>
                <a:cs typeface="Times New Roman" panose="02020603050405020304" pitchFamily="18" charset="0"/>
              </a:rPr>
              <a:t>по программам профессионального обучения следующих </a:t>
            </a:r>
            <a:r>
              <a:rPr lang="ru-RU" sz="4000" dirty="0">
                <a:latin typeface="Times New Roman" panose="02020603050405020304" pitchFamily="18" charset="0"/>
                <a:cs typeface="Times New Roman" panose="02020603050405020304" pitchFamily="18" charset="0"/>
              </a:rPr>
              <a:t>специалистов: </a:t>
            </a:r>
            <a:r>
              <a:rPr lang="ru-RU" sz="4000" dirty="0" smtClean="0">
                <a:latin typeface="Times New Roman" panose="02020603050405020304" pitchFamily="18" charset="0"/>
                <a:cs typeface="Times New Roman" panose="02020603050405020304" pitchFamily="18" charset="0"/>
              </a:rPr>
              <a:t>Моторист-рулевой (</a:t>
            </a:r>
            <a:r>
              <a:rPr lang="ru-RU" sz="4000" dirty="0" err="1" smtClean="0">
                <a:latin typeface="Times New Roman" panose="02020603050405020304" pitchFamily="18" charset="0"/>
                <a:cs typeface="Times New Roman" panose="02020603050405020304" pitchFamily="18" charset="0"/>
              </a:rPr>
              <a:t>моторинст</a:t>
            </a:r>
            <a:r>
              <a:rPr lang="ru-RU" sz="4000" dirty="0" smtClean="0">
                <a:latin typeface="Times New Roman" panose="02020603050405020304" pitchFamily="18" charset="0"/>
                <a:cs typeface="Times New Roman" panose="02020603050405020304" pitchFamily="18" charset="0"/>
              </a:rPr>
              <a:t>-машинист), Слесарь МСР, Токарь. Проводится </a:t>
            </a:r>
            <a:r>
              <a:rPr lang="ru-RU" sz="4000" dirty="0">
                <a:latin typeface="Times New Roman" panose="02020603050405020304" pitchFamily="18" charset="0"/>
                <a:cs typeface="Times New Roman" panose="02020603050405020304" pitchFamily="18" charset="0"/>
              </a:rPr>
              <a:t>работа по выполнению решения выездного заседания Правительства РС(Я) протокол №4 от 01.10.2020г. - строительство учебного корпуса на 150 мест с общежитием на 100 мест, автодрома для обучения водителей категории В, С, D. </a:t>
            </a:r>
          </a:p>
          <a:p>
            <a:pPr algn="just"/>
            <a:r>
              <a:rPr lang="ru-RU" sz="4000" i="1" dirty="0" err="1">
                <a:latin typeface="Times New Roman" panose="02020603050405020304" pitchFamily="18" charset="0"/>
                <a:cs typeface="Times New Roman" panose="02020603050405020304" pitchFamily="18" charset="0"/>
              </a:rPr>
              <a:t>Верхоянское</a:t>
            </a:r>
            <a:r>
              <a:rPr lang="ru-RU" sz="4000" i="1" dirty="0">
                <a:latin typeface="Times New Roman" panose="02020603050405020304" pitchFamily="18" charset="0"/>
                <a:cs typeface="Times New Roman" panose="02020603050405020304" pitchFamily="18" charset="0"/>
              </a:rPr>
              <a:t> структурное подразделение ГБПОУ РС(Я) «ЦПРК «Арктика»:</a:t>
            </a:r>
            <a:r>
              <a:rPr lang="ru-RU" sz="4000" dirty="0">
                <a:latin typeface="Times New Roman" panose="02020603050405020304" pitchFamily="18" charset="0"/>
                <a:cs typeface="Times New Roman" panose="02020603050405020304" pitchFamily="18" charset="0"/>
              </a:rPr>
              <a:t> </a:t>
            </a:r>
            <a:endParaRPr lang="ru-RU" sz="4000" dirty="0" smtClean="0">
              <a:latin typeface="Times New Roman" panose="02020603050405020304" pitchFamily="18" charset="0"/>
              <a:cs typeface="Times New Roman" panose="02020603050405020304" pitchFamily="18" charset="0"/>
            </a:endParaRPr>
          </a:p>
          <a:p>
            <a:pPr marL="0" indent="0" algn="just">
              <a:buNone/>
            </a:pPr>
            <a:r>
              <a:rPr lang="ru-RU" sz="4000" dirty="0" smtClean="0">
                <a:latin typeface="Times New Roman" panose="02020603050405020304" pitchFamily="18" charset="0"/>
                <a:cs typeface="Times New Roman" panose="02020603050405020304" pitchFamily="18" charset="0"/>
              </a:rPr>
              <a:t>	В </a:t>
            </a:r>
            <a:r>
              <a:rPr lang="ru-RU" sz="4000" dirty="0">
                <a:latin typeface="Times New Roman" panose="02020603050405020304" pitchFamily="18" charset="0"/>
                <a:cs typeface="Times New Roman" panose="02020603050405020304" pitchFamily="18" charset="0"/>
              </a:rPr>
              <a:t>Верхоянском районе ведут свою деятельность несколько кампаний </a:t>
            </a:r>
            <a:r>
              <a:rPr lang="ru-RU" sz="4000" dirty="0" err="1">
                <a:latin typeface="Times New Roman" panose="02020603050405020304" pitchFamily="18" charset="0"/>
                <a:cs typeface="Times New Roman" panose="02020603050405020304" pitchFamily="18" charset="0"/>
              </a:rPr>
              <a:t>недропользователей</a:t>
            </a:r>
            <a:r>
              <a:rPr lang="ru-RU" sz="4000" dirty="0">
                <a:latin typeface="Times New Roman" panose="02020603050405020304" pitchFamily="18" charset="0"/>
                <a:cs typeface="Times New Roman" panose="02020603050405020304" pitchFamily="18" charset="0"/>
              </a:rPr>
              <a:t>, в связи с чем необходима подготовка рабочих кадров промышленного направления по целевому обучению для АО «Полиметалл», ООО «</a:t>
            </a:r>
            <a:r>
              <a:rPr lang="ru-RU" sz="4000" dirty="0" err="1">
                <a:latin typeface="Times New Roman" panose="02020603050405020304" pitchFamily="18" charset="0"/>
                <a:cs typeface="Times New Roman" panose="02020603050405020304" pitchFamily="18" charset="0"/>
              </a:rPr>
              <a:t>Геопромайнинг</a:t>
            </a:r>
            <a:r>
              <a:rPr lang="ru-RU" sz="4000" dirty="0">
                <a:latin typeface="Times New Roman" panose="02020603050405020304" pitchFamily="18" charset="0"/>
                <a:cs typeface="Times New Roman" panose="02020603050405020304" pitchFamily="18" charset="0"/>
              </a:rPr>
              <a:t>», ООО «Звезда». </a:t>
            </a:r>
            <a:r>
              <a:rPr lang="ru-RU" sz="4000" dirty="0" smtClean="0">
                <a:latin typeface="Times New Roman" panose="02020603050405020304" pitchFamily="18" charset="0"/>
                <a:cs typeface="Times New Roman" panose="02020603050405020304" pitchFamily="18" charset="0"/>
              </a:rPr>
              <a:t>Также </a:t>
            </a:r>
            <a:r>
              <a:rPr lang="ru-RU" sz="4000" dirty="0">
                <a:latin typeface="Times New Roman" panose="02020603050405020304" pitchFamily="18" charset="0"/>
                <a:cs typeface="Times New Roman" panose="02020603050405020304" pitchFamily="18" charset="0"/>
              </a:rPr>
              <a:t>необходима подготовка специалистов транспортной сферы для  ООО «Дороги Арктики».  </a:t>
            </a:r>
          </a:p>
          <a:p>
            <a:pPr algn="just"/>
            <a:r>
              <a:rPr lang="ru-RU" sz="4000" i="1" dirty="0" err="1">
                <a:latin typeface="Times New Roman" panose="02020603050405020304" pitchFamily="18" charset="0"/>
                <a:cs typeface="Times New Roman" panose="02020603050405020304" pitchFamily="18" charset="0"/>
              </a:rPr>
              <a:t>Жиганское</a:t>
            </a:r>
            <a:r>
              <a:rPr lang="ru-RU" sz="4000" i="1" dirty="0">
                <a:latin typeface="Times New Roman" panose="02020603050405020304" pitchFamily="18" charset="0"/>
                <a:cs typeface="Times New Roman" panose="02020603050405020304" pitchFamily="18" charset="0"/>
              </a:rPr>
              <a:t> структурное подразделение ГБПОУ РС(Я) «ЦПРК «Арктика</a:t>
            </a:r>
            <a:r>
              <a:rPr lang="ru-RU" sz="4000" i="1" dirty="0" smtClean="0">
                <a:latin typeface="Times New Roman" panose="02020603050405020304" pitchFamily="18" charset="0"/>
                <a:cs typeface="Times New Roman" panose="02020603050405020304" pitchFamily="18" charset="0"/>
              </a:rPr>
              <a:t>»:</a:t>
            </a:r>
            <a:endParaRPr lang="ru-RU" sz="4000" dirty="0">
              <a:latin typeface="Times New Roman" panose="02020603050405020304" pitchFamily="18" charset="0"/>
              <a:cs typeface="Times New Roman" panose="02020603050405020304" pitchFamily="18" charset="0"/>
            </a:endParaRPr>
          </a:p>
          <a:p>
            <a:pPr marL="0" indent="0" algn="just">
              <a:buNone/>
            </a:pPr>
            <a:r>
              <a:rPr lang="ru-RU" sz="4000" dirty="0" smtClean="0">
                <a:latin typeface="Times New Roman" panose="02020603050405020304" pitchFamily="18" charset="0"/>
                <a:cs typeface="Times New Roman" panose="02020603050405020304" pitchFamily="18" charset="0"/>
              </a:rPr>
              <a:t>	В </a:t>
            </a:r>
            <a:r>
              <a:rPr lang="ru-RU" sz="4000" dirty="0">
                <a:latin typeface="Times New Roman" panose="02020603050405020304" pitchFamily="18" charset="0"/>
                <a:cs typeface="Times New Roman" panose="02020603050405020304" pitchFamily="18" charset="0"/>
              </a:rPr>
              <a:t>районе развито сельское хозяйство, традиционные виды промысла рыболовство, оленеводство. Для развития данных направлений, запланированы мероприятия для становления учреждения резидентом территории опережающего развития «Столица Арктики» по переработке рыбы, соответственно развитие приносящей доход деятельности учреждения, подготовка специалистов по данному направлению и обеспечения трудоустройства выпускников.  В июле месяце 2021года учредили ООО КМНС «</a:t>
            </a:r>
            <a:r>
              <a:rPr lang="ru-RU" sz="4000" dirty="0" err="1">
                <a:latin typeface="Times New Roman" panose="02020603050405020304" pitchFamily="18" charset="0"/>
                <a:cs typeface="Times New Roman" panose="02020603050405020304" pitchFamily="18" charset="0"/>
              </a:rPr>
              <a:t>Долбор</a:t>
            </a:r>
            <a:r>
              <a:rPr lang="ru-RU" sz="4000" dirty="0">
                <a:latin typeface="Times New Roman" panose="02020603050405020304" pitchFamily="18" charset="0"/>
                <a:cs typeface="Times New Roman" panose="02020603050405020304" pitchFamily="18" charset="0"/>
              </a:rPr>
              <a:t>» (Север) по переработке рыбы. В настоящее время ООО КМНС «</a:t>
            </a:r>
            <a:r>
              <a:rPr lang="ru-RU" sz="4000" dirty="0" err="1">
                <a:latin typeface="Times New Roman" panose="02020603050405020304" pitchFamily="18" charset="0"/>
                <a:cs typeface="Times New Roman" panose="02020603050405020304" pitchFamily="18" charset="0"/>
              </a:rPr>
              <a:t>Долбор</a:t>
            </a:r>
            <a:r>
              <a:rPr lang="ru-RU" sz="4000" dirty="0">
                <a:latin typeface="Times New Roman" panose="02020603050405020304" pitchFamily="18" charset="0"/>
                <a:cs typeface="Times New Roman" panose="02020603050405020304" pitchFamily="18" charset="0"/>
              </a:rPr>
              <a:t>» (Север) совместно с ООО «Индустриальный Парк «Кангалассы» готовит документы инвестиционного проекта фактории по переработке рыбы для получения статуса резидента Арктической зоны Российской Федерации.  </a:t>
            </a:r>
          </a:p>
          <a:p>
            <a:pPr algn="just"/>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181" cy="115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052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48"/>
            <a:ext cx="12250365" cy="6883148"/>
          </a:xfrm>
          <a:prstGeom prst="rect">
            <a:avLst/>
          </a:prstGeom>
        </p:spPr>
      </p:pic>
      <p:pic>
        <p:nvPicPr>
          <p:cNvPr id="9"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250" b="94750" l="3158" r="97263">
                        <a14:foregroundMark x1="47789" y1="37250" x2="47789" y2="37250"/>
                        <a14:foregroundMark x1="49895" y1="33000" x2="49895" y2="33000"/>
                        <a14:foregroundMark x1="49895" y1="33000" x2="37684" y2="38000"/>
                        <a14:foregroundMark x1="47368" y1="48250" x2="40211" y2="34250"/>
                      </a14:backgroundRemoval>
                    </a14:imgEffect>
                  </a14:imgLayer>
                </a14:imgProps>
              </a:ext>
              <a:ext uri="{28A0092B-C50C-407E-A947-70E740481C1C}">
                <a14:useLocalDpi xmlns:a14="http://schemas.microsoft.com/office/drawing/2010/main" val="0"/>
              </a:ext>
            </a:extLst>
          </a:blip>
          <a:stretch>
            <a:fillRect/>
          </a:stretch>
        </p:blipFill>
        <p:spPr bwMode="auto">
          <a:xfrm>
            <a:off x="9193262" y="208712"/>
            <a:ext cx="1982125" cy="166972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98498" y="2408690"/>
            <a:ext cx="6132387" cy="2000548"/>
          </a:xfrm>
          <a:prstGeom prst="rect">
            <a:avLst/>
          </a:prstGeom>
          <a:solidFill>
            <a:schemeClr val="bg2">
              <a:lumMod val="90000"/>
            </a:schemeClr>
          </a:solidFill>
        </p:spPr>
        <p:txBody>
          <a:bodyPr wrap="square">
            <a:spAutoFit/>
          </a:bodyPr>
          <a:lstStyle/>
          <a:p>
            <a:pPr algn="r"/>
            <a:r>
              <a:rPr lang="ru-RU" sz="1400" b="1" dirty="0" smtClean="0">
                <a:solidFill>
                  <a:prstClr val="white"/>
                </a:solidFill>
                <a:latin typeface="Times New Roman" pitchFamily="18" charset="0"/>
                <a:cs typeface="Times New Roman" pitchFamily="18" charset="0"/>
              </a:rPr>
              <a:t>Государственное бюджетное </a:t>
            </a:r>
          </a:p>
          <a:p>
            <a:pPr algn="r"/>
            <a:r>
              <a:rPr lang="ru-RU" sz="1400" b="1" dirty="0" smtClean="0">
                <a:solidFill>
                  <a:prstClr val="white"/>
                </a:solidFill>
                <a:latin typeface="Times New Roman" pitchFamily="18" charset="0"/>
                <a:cs typeface="Times New Roman" pitchFamily="18" charset="0"/>
              </a:rPr>
              <a:t>профессиональное  образовательное учреждение </a:t>
            </a:r>
          </a:p>
          <a:p>
            <a:pPr algn="r"/>
            <a:r>
              <a:rPr lang="ru-RU" sz="1400" b="1" dirty="0" smtClean="0">
                <a:solidFill>
                  <a:prstClr val="white"/>
                </a:solidFill>
                <a:latin typeface="Times New Roman" pitchFamily="18" charset="0"/>
                <a:cs typeface="Times New Roman" pitchFamily="18" charset="0"/>
              </a:rPr>
              <a:t>Республики </a:t>
            </a:r>
            <a:r>
              <a:rPr lang="ru-RU" sz="1400" b="1" dirty="0">
                <a:solidFill>
                  <a:prstClr val="white"/>
                </a:solidFill>
                <a:latin typeface="Times New Roman" pitchFamily="18" charset="0"/>
                <a:cs typeface="Times New Roman" pitchFamily="18" charset="0"/>
              </a:rPr>
              <a:t>Саха (Якутия) </a:t>
            </a:r>
            <a:endParaRPr lang="ru-RU" sz="1400" b="1" dirty="0" smtClean="0">
              <a:solidFill>
                <a:prstClr val="white"/>
              </a:solidFill>
              <a:latin typeface="Times New Roman" pitchFamily="18" charset="0"/>
              <a:cs typeface="Times New Roman" pitchFamily="18" charset="0"/>
            </a:endParaRPr>
          </a:p>
          <a:p>
            <a:pPr algn="r"/>
            <a:r>
              <a:rPr lang="ru-RU" sz="3200" b="1" dirty="0" smtClean="0">
                <a:solidFill>
                  <a:prstClr val="white"/>
                </a:solidFill>
                <a:latin typeface="Times New Roman" pitchFamily="18" charset="0"/>
                <a:cs typeface="Times New Roman" pitchFamily="18" charset="0"/>
              </a:rPr>
              <a:t>Центр </a:t>
            </a:r>
            <a:r>
              <a:rPr lang="ru-RU" sz="3200" b="1" dirty="0">
                <a:solidFill>
                  <a:prstClr val="white"/>
                </a:solidFill>
                <a:latin typeface="Times New Roman" pitchFamily="18" charset="0"/>
                <a:cs typeface="Times New Roman" pitchFamily="18" charset="0"/>
              </a:rPr>
              <a:t>подготовки рабочих кадров “</a:t>
            </a:r>
            <a:r>
              <a:rPr lang="ru-RU" sz="3200" b="1" dirty="0" smtClean="0">
                <a:solidFill>
                  <a:prstClr val="white"/>
                </a:solidFill>
                <a:latin typeface="Times New Roman" pitchFamily="18" charset="0"/>
                <a:cs typeface="Times New Roman" pitchFamily="18" charset="0"/>
              </a:rPr>
              <a:t>АРКТИКА”</a:t>
            </a:r>
            <a:r>
              <a:rPr lang="ru-RU" b="1" dirty="0">
                <a:solidFill>
                  <a:prstClr val="white"/>
                </a:solidFill>
                <a:latin typeface="Times New Roman" pitchFamily="18" charset="0"/>
                <a:cs typeface="Times New Roman" pitchFamily="18" charset="0"/>
              </a:rPr>
              <a:t/>
            </a:r>
            <a:br>
              <a:rPr lang="ru-RU" b="1" dirty="0">
                <a:solidFill>
                  <a:prstClr val="white"/>
                </a:solidFill>
                <a:latin typeface="Times New Roman" pitchFamily="18" charset="0"/>
                <a:cs typeface="Times New Roman" pitchFamily="18" charset="0"/>
              </a:rPr>
            </a:br>
            <a:endParaRPr lang="ru-RU" b="1" dirty="0">
              <a:solidFill>
                <a:prstClr val="white"/>
              </a:solidFill>
              <a:latin typeface="Times New Roman" pitchFamily="18" charset="0"/>
              <a:cs typeface="Times New Roman" pitchFamily="18" charset="0"/>
            </a:endParaRPr>
          </a:p>
        </p:txBody>
      </p:sp>
      <p:sp>
        <p:nvSpPr>
          <p:cNvPr id="8" name="Прямоугольник 7"/>
          <p:cNvSpPr/>
          <p:nvPr/>
        </p:nvSpPr>
        <p:spPr>
          <a:xfrm>
            <a:off x="876243" y="560143"/>
            <a:ext cx="8598713" cy="646331"/>
          </a:xfrm>
          <a:prstGeom prst="rect">
            <a:avLst/>
          </a:prstGeom>
        </p:spPr>
        <p:txBody>
          <a:bodyPr wrap="square">
            <a:spAutoFit/>
          </a:bodyPr>
          <a:lstStyle/>
          <a:p>
            <a:pPr algn="ctr"/>
            <a:r>
              <a:rPr lang="ru-RU" sz="3600" b="1" dirty="0" smtClean="0">
                <a:ln w="6600">
                  <a:solidFill>
                    <a:srgbClr val="BD582C"/>
                  </a:solidFill>
                  <a:prstDash val="solid"/>
                </a:ln>
                <a:solidFill>
                  <a:srgbClr val="FFFFFF"/>
                </a:solidFill>
                <a:effectLst>
                  <a:outerShdw dist="38100" dir="2700000" algn="tl" rotWithShape="0">
                    <a:srgbClr val="BD582C"/>
                  </a:outerShdw>
                </a:effectLst>
                <a:latin typeface="Times New Roman" pitchFamily="18" charset="0"/>
                <a:cs typeface="Times New Roman" pitchFamily="18" charset="0"/>
              </a:rPr>
              <a:t>Благодарю за Внимание!</a:t>
            </a:r>
            <a:endParaRPr lang="ru-RU" sz="3600" b="1" dirty="0">
              <a:ln w="6600">
                <a:solidFill>
                  <a:srgbClr val="BD582C"/>
                </a:solidFill>
                <a:prstDash val="solid"/>
              </a:ln>
              <a:solidFill>
                <a:srgbClr val="FFFFFF"/>
              </a:solidFill>
              <a:effectLst>
                <a:outerShdw dist="38100" dir="2700000" algn="tl" rotWithShape="0">
                  <a:srgbClr val="BD582C"/>
                </a:outerShdw>
              </a:effectLst>
              <a:latin typeface="Times New Roman" pitchFamily="18" charset="0"/>
              <a:cs typeface="Times New Roman" pitchFamily="18" charset="0"/>
            </a:endParaRPr>
          </a:p>
        </p:txBody>
      </p:sp>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7534" y="1999470"/>
            <a:ext cx="532865" cy="532865"/>
          </a:xfrm>
          <a:prstGeom prst="ellipse">
            <a:avLst/>
          </a:prstGeom>
          <a:ln w="63500" cap="rnd">
            <a:solidFill>
              <a:schemeClr val="accent2">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8591" y="2827996"/>
            <a:ext cx="486823" cy="425971"/>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498498" y="5611454"/>
            <a:ext cx="506308" cy="414081"/>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1100667" y="5465722"/>
            <a:ext cx="9728325" cy="707886"/>
          </a:xfrm>
          <a:prstGeom prst="rect">
            <a:avLst/>
          </a:prstGeom>
          <a:solidFill>
            <a:schemeClr val="bg2"/>
          </a:solidFill>
        </p:spPr>
        <p:txBody>
          <a:bodyPr wrap="square" rtlCol="0">
            <a:spAutoFit/>
          </a:bodyPr>
          <a:lstStyle/>
          <a:p>
            <a:r>
              <a:rPr lang="ru-RU" sz="2000" dirty="0"/>
              <a:t>6784000 Республика Саха (Якутия), Булунский район (улус), ул. Гагарина, дом 6. </a:t>
            </a:r>
          </a:p>
          <a:p>
            <a:r>
              <a:rPr lang="ru-RU" sz="2000" dirty="0"/>
              <a:t>677001 Республика </a:t>
            </a:r>
            <a:r>
              <a:rPr lang="ru-RU" sz="2000" dirty="0" smtClean="0"/>
              <a:t>Саха </a:t>
            </a:r>
            <a:r>
              <a:rPr lang="ru-RU" sz="2000" dirty="0"/>
              <a:t>(Якутия) , </a:t>
            </a:r>
            <a:r>
              <a:rPr lang="ru-RU" sz="2000" dirty="0" smtClean="0"/>
              <a:t>г. Якутск, ул. Октябрьская </a:t>
            </a:r>
            <a:r>
              <a:rPr lang="ru-RU" sz="2000" dirty="0"/>
              <a:t>1/1 оф.407</a:t>
            </a:r>
          </a:p>
        </p:txBody>
      </p:sp>
      <p:sp>
        <p:nvSpPr>
          <p:cNvPr id="11" name="Прямоугольник 10"/>
          <p:cNvSpPr/>
          <p:nvPr/>
        </p:nvSpPr>
        <p:spPr>
          <a:xfrm>
            <a:off x="7707851" y="2005487"/>
            <a:ext cx="3170125" cy="369332"/>
          </a:xfrm>
          <a:prstGeom prst="rect">
            <a:avLst/>
          </a:prstGeom>
          <a:solidFill>
            <a:schemeClr val="bg2">
              <a:lumMod val="90000"/>
            </a:schemeClr>
          </a:solidFill>
        </p:spPr>
        <p:txBody>
          <a:bodyPr wrap="square">
            <a:spAutoFit/>
          </a:bodyPr>
          <a:lstStyle/>
          <a:p>
            <a:r>
              <a:rPr lang="en-US" dirty="0" smtClean="0">
                <a:latin typeface="Arial" pitchFamily="34" charset="0"/>
                <a:cs typeface="Arial" pitchFamily="34" charset="0"/>
              </a:rPr>
              <a:t>@arktikasprk</a:t>
            </a:r>
            <a:endParaRPr lang="ru-RU" dirty="0"/>
          </a:p>
        </p:txBody>
      </p:sp>
      <p:pic>
        <p:nvPicPr>
          <p:cNvPr id="15" name="Рисунок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9383" y="4293405"/>
            <a:ext cx="486823" cy="486823"/>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Прямоугольник 15"/>
          <p:cNvSpPr/>
          <p:nvPr/>
        </p:nvSpPr>
        <p:spPr>
          <a:xfrm>
            <a:off x="7708124" y="4388588"/>
            <a:ext cx="3120869" cy="646331"/>
          </a:xfrm>
          <a:prstGeom prst="rect">
            <a:avLst/>
          </a:prstGeom>
          <a:solidFill>
            <a:schemeClr val="bg2"/>
          </a:solidFill>
        </p:spPr>
        <p:txBody>
          <a:bodyPr wrap="square">
            <a:spAutoFit/>
          </a:bodyPr>
          <a:lstStyle/>
          <a:p>
            <a:r>
              <a:rPr lang="ru-RU" dirty="0" smtClean="0"/>
              <a:t>8 (4112) 35-60-91</a:t>
            </a:r>
          </a:p>
          <a:p>
            <a:r>
              <a:rPr lang="ru-RU" dirty="0" smtClean="0"/>
              <a:t>8 (41167) 52-382, ф.52-955</a:t>
            </a:r>
            <a:endParaRPr lang="ru-RU" dirty="0">
              <a:latin typeface="Arial" pitchFamily="34" charset="0"/>
              <a:cs typeface="Arial" pitchFamily="34" charset="0"/>
            </a:endParaRPr>
          </a:p>
        </p:txBody>
      </p:sp>
      <p:sp>
        <p:nvSpPr>
          <p:cNvPr id="17" name="Прямоугольник 16"/>
          <p:cNvSpPr/>
          <p:nvPr/>
        </p:nvSpPr>
        <p:spPr>
          <a:xfrm>
            <a:off x="7694803" y="3573494"/>
            <a:ext cx="3134191" cy="369332"/>
          </a:xfrm>
          <a:prstGeom prst="rect">
            <a:avLst/>
          </a:prstGeom>
          <a:solidFill>
            <a:schemeClr val="bg2"/>
          </a:solidFill>
        </p:spPr>
        <p:txBody>
          <a:bodyPr wrap="none">
            <a:spAutoFit/>
          </a:bodyPr>
          <a:lstStyle/>
          <a:p>
            <a:r>
              <a:rPr lang="en-US" u="sng" dirty="0" smtClean="0">
                <a:latin typeface="Arial" pitchFamily="34" charset="0"/>
                <a:cs typeface="Arial" pitchFamily="34" charset="0"/>
              </a:rPr>
              <a:t>https://cprkarktika.siteedu.ru/</a:t>
            </a:r>
            <a:endParaRPr lang="ru-RU" u="sng" dirty="0" smtClean="0">
              <a:latin typeface="Arial" pitchFamily="34" charset="0"/>
              <a:cs typeface="Arial" pitchFamily="34" charset="0"/>
            </a:endParaRPr>
          </a:p>
        </p:txBody>
      </p:sp>
      <p:pic>
        <p:nvPicPr>
          <p:cNvPr id="18" name="Рисунок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78591" y="3549628"/>
            <a:ext cx="465714" cy="465714"/>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Прямоугольник 18"/>
          <p:cNvSpPr/>
          <p:nvPr/>
        </p:nvSpPr>
        <p:spPr>
          <a:xfrm>
            <a:off x="7694803" y="2902232"/>
            <a:ext cx="3134190" cy="369332"/>
          </a:xfrm>
          <a:prstGeom prst="rect">
            <a:avLst/>
          </a:prstGeom>
          <a:solidFill>
            <a:schemeClr val="bg2">
              <a:lumMod val="90000"/>
            </a:schemeClr>
          </a:solidFill>
        </p:spPr>
        <p:txBody>
          <a:bodyPr wrap="square">
            <a:spAutoFit/>
          </a:bodyPr>
          <a:lstStyle/>
          <a:p>
            <a:r>
              <a:rPr lang="en-US" dirty="0" smtClean="0">
                <a:latin typeface="Arial" pitchFamily="34" charset="0"/>
                <a:cs typeface="Arial" pitchFamily="34" charset="0"/>
              </a:rPr>
              <a:t>cprkarktika@mail.ru</a:t>
            </a:r>
            <a:endParaRPr lang="ru-RU" dirty="0"/>
          </a:p>
        </p:txBody>
      </p:sp>
    </p:spTree>
    <p:extLst>
      <p:ext uri="{BB962C8B-B14F-4D97-AF65-F5344CB8AC3E}">
        <p14:creationId xmlns:p14="http://schemas.microsoft.com/office/powerpoint/2010/main" val="2133532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6650" y="429905"/>
            <a:ext cx="10780294" cy="6016565"/>
          </a:xfrm>
        </p:spPr>
      </p:pic>
      <p:pic>
        <p:nvPicPr>
          <p:cNvPr id="7"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250" b="94750" l="3158" r="97263">
                        <a14:foregroundMark x1="47789" y1="37250" x2="47789" y2="37250"/>
                        <a14:foregroundMark x1="49895" y1="33000" x2="49895" y2="33000"/>
                        <a14:foregroundMark x1="49895" y1="33000" x2="37684" y2="38000"/>
                        <a14:foregroundMark x1="47368" y1="48250" x2="40211" y2="34250"/>
                      </a14:backgroundRemoval>
                    </a14:imgEffect>
                  </a14:imgLayer>
                </a14:imgProps>
              </a:ext>
              <a:ext uri="{28A0092B-C50C-407E-A947-70E740481C1C}">
                <a14:useLocalDpi xmlns:a14="http://schemas.microsoft.com/office/drawing/2010/main" val="0"/>
              </a:ext>
            </a:extLst>
          </a:blip>
          <a:stretch>
            <a:fillRect/>
          </a:stretch>
        </p:blipFill>
        <p:spPr bwMode="auto">
          <a:xfrm>
            <a:off x="303178" y="280304"/>
            <a:ext cx="1106944" cy="93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13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7842"/>
            <a:ext cx="10515600" cy="848039"/>
          </a:xfrm>
        </p:spPr>
        <p:txBody>
          <a:bodyPr/>
          <a:lstStyle/>
          <a:p>
            <a:pPr algn="ctr"/>
            <a:r>
              <a:rPr lang="ru-RU" dirty="0" smtClean="0">
                <a:solidFill>
                  <a:srgbClr val="FFC000"/>
                </a:solidFill>
              </a:rPr>
              <a:t>    </a:t>
            </a:r>
            <a:r>
              <a:rPr lang="ru-RU" sz="3600" dirty="0" smtClean="0">
                <a:solidFill>
                  <a:srgbClr val="FFC000"/>
                </a:solidFill>
                <a:latin typeface="Times New Roman" panose="02020603050405020304" pitchFamily="18" charset="0"/>
                <a:cs typeface="Times New Roman" panose="02020603050405020304" pitchFamily="18" charset="0"/>
              </a:rPr>
              <a:t>Материально –техническая база Центра</a:t>
            </a:r>
            <a:endParaRPr lang="ru-RU" sz="3600" dirty="0">
              <a:solidFill>
                <a:srgbClr val="FFC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17283" y="1149084"/>
            <a:ext cx="5658415" cy="5708915"/>
          </a:xfrm>
        </p:spPr>
        <p:txBody>
          <a:bodyPr>
            <a:normAutofit fontScale="70000" lnSpcReduction="20000"/>
          </a:bodyPr>
          <a:lstStyle/>
          <a:p>
            <a:pPr algn="just"/>
            <a:r>
              <a:rPr lang="ru-RU" dirty="0"/>
              <a:t>Материально – техническая база Центра удовлетворительная. Общее количество объектов недвижимости – 11 и движимое имущество – 9; общая площадь –6389,5 кв. м. Центр сегодня – это: 4 учебных корпуса, 2 общежития, </a:t>
            </a:r>
            <a:r>
              <a:rPr lang="ru-RU" dirty="0" err="1"/>
              <a:t>учебно</a:t>
            </a:r>
            <a:r>
              <a:rPr lang="ru-RU" dirty="0"/>
              <a:t> – производственные мастерские, учебно-производственная база, гараж. Все здания и сооружения находятся в оперативном управлении.</a:t>
            </a:r>
          </a:p>
          <a:p>
            <a:pPr algn="just"/>
            <a:r>
              <a:rPr lang="ru-RU" dirty="0" err="1"/>
              <a:t>Учебно</a:t>
            </a:r>
            <a:r>
              <a:rPr lang="ru-RU" dirty="0"/>
              <a:t> – материальная база включает 15 учебных кабинетов, 3 компьютерных класса, подключенных к сети Интернет, 3 актовых зала на 180 посадочных мест, тренажерный зал, 4 </a:t>
            </a:r>
            <a:r>
              <a:rPr lang="ru-RU" dirty="0" err="1"/>
              <a:t>учебно</a:t>
            </a:r>
            <a:r>
              <a:rPr lang="ru-RU" dirty="0"/>
              <a:t> – производственных мастерских:</a:t>
            </a:r>
            <a:r>
              <a:rPr lang="ru-RU" i="1" dirty="0"/>
              <a:t> </a:t>
            </a:r>
            <a:r>
              <a:rPr lang="ru-RU" dirty="0"/>
              <a:t>столярная, электрогазосварочная, швейная. </a:t>
            </a:r>
          </a:p>
          <a:p>
            <a:pPr algn="just"/>
            <a:r>
              <a:rPr lang="ru-RU" dirty="0"/>
              <a:t> </a:t>
            </a:r>
            <a:r>
              <a:rPr lang="ru-RU" dirty="0" err="1"/>
              <a:t>Учебно</a:t>
            </a:r>
            <a:r>
              <a:rPr lang="ru-RU" dirty="0"/>
              <a:t> – производственные мастерские оснащены необходимым учебно-производственным оборудованием, вспомогательным оборудованием, инструментом и расходными материалами, необходимыми для организации и проведения учебных практик студентов, в том числе и для получения квалификации по рабочей профессии. </a:t>
            </a: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 y="-5364"/>
            <a:ext cx="1371181" cy="115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825" t="11750" b="30032"/>
          <a:stretch/>
        </p:blipFill>
        <p:spPr>
          <a:xfrm>
            <a:off x="6096000" y="932506"/>
            <a:ext cx="5736879" cy="3376943"/>
          </a:xfrm>
          <a:prstGeom prst="rect">
            <a:avLst/>
          </a:prstGeom>
        </p:spPr>
      </p:pic>
      <p:pic>
        <p:nvPicPr>
          <p:cNvPr id="6" name="Picture 2" descr="C:\Users\FOX\Desktop\УВР МАРИАННА2020-2021\фото ЖСП\все фото\20210624_1133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1010" y="3749145"/>
            <a:ext cx="2992171" cy="268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Лицей\Desktop\Для юбилей лицей\IMG-20191023-WA0007.jpg"/>
          <p:cNvPicPr>
            <a:picLocks noChangeAspect="1" noChangeArrowheads="1"/>
          </p:cNvPicPr>
          <p:nvPr/>
        </p:nvPicPr>
        <p:blipFill>
          <a:blip r:embed="rId5" cstate="print"/>
          <a:srcRect/>
          <a:stretch>
            <a:fillRect/>
          </a:stretch>
        </p:blipFill>
        <p:spPr bwMode="auto">
          <a:xfrm>
            <a:off x="5875698" y="3654552"/>
            <a:ext cx="3280381" cy="2879117"/>
          </a:xfrm>
          <a:prstGeom prst="rect">
            <a:avLst/>
          </a:prstGeom>
          <a:ln>
            <a:noFill/>
          </a:ln>
          <a:effectLst>
            <a:softEdge rad="112500"/>
          </a:effectLst>
        </p:spPr>
      </p:pic>
    </p:spTree>
    <p:extLst>
      <p:ext uri="{BB962C8B-B14F-4D97-AF65-F5344CB8AC3E}">
        <p14:creationId xmlns:p14="http://schemas.microsoft.com/office/powerpoint/2010/main" val="553804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9203" y="133857"/>
            <a:ext cx="10515600" cy="691820"/>
          </a:xfrm>
        </p:spPr>
        <p:txBody>
          <a:bodyPr>
            <a:normAutofit/>
          </a:bodyPr>
          <a:lstStyle/>
          <a:p>
            <a:pPr algn="ctr"/>
            <a:r>
              <a:rPr lang="ru-RU" sz="3200" b="1" dirty="0" smtClean="0">
                <a:solidFill>
                  <a:srgbClr val="FFCC00"/>
                </a:solidFill>
                <a:latin typeface="Times New Roman" panose="02020603050405020304" pitchFamily="18" charset="0"/>
                <a:cs typeface="Times New Roman" panose="02020603050405020304" pitchFamily="18" charset="0"/>
              </a:rPr>
              <a:t>Публичные цели и задачи ЦПРКА</a:t>
            </a:r>
            <a:endParaRPr lang="ru-RU" sz="3200" b="1" dirty="0">
              <a:solidFill>
                <a:srgbClr val="FFCC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89299" y="893599"/>
            <a:ext cx="11517973" cy="5851233"/>
          </a:xfrm>
        </p:spPr>
        <p:txBody>
          <a:bodyPr>
            <a:normAutofit fontScale="85000" lnSpcReduction="20000"/>
          </a:bodyPr>
          <a:lstStyle/>
          <a:p>
            <a:pPr marL="0" indent="0">
              <a:buNone/>
            </a:pPr>
            <a:r>
              <a:rPr lang="ru-RU" u="sng" dirty="0" smtClean="0">
                <a:solidFill>
                  <a:srgbClr val="FFCC00"/>
                </a:solidFill>
                <a:latin typeface="Times New Roman" panose="02020603050405020304" pitchFamily="18" charset="0"/>
                <a:cs typeface="Times New Roman" panose="02020603050405020304" pitchFamily="18" charset="0"/>
              </a:rPr>
              <a:t>Цель:</a:t>
            </a:r>
          </a:p>
          <a:p>
            <a:pPr marL="0" indent="0" algn="just">
              <a:buNone/>
            </a:pPr>
            <a:r>
              <a:rPr lang="ru-RU" dirty="0">
                <a:latin typeface="Times New Roman" panose="02020603050405020304" pitchFamily="18" charset="0"/>
                <a:cs typeface="Times New Roman" panose="02020603050405020304" pitchFamily="18" charset="0"/>
              </a:rPr>
              <a:t>Обеспечение экономики и современной потребности общества Арктической зоны Республики Саха (Якутия) устойчивой кадровой подготовкой специалистов через открытое и доступное профессиональное образование. </a:t>
            </a:r>
            <a:endParaRPr lang="ru-RU" dirty="0" smtClean="0">
              <a:latin typeface="Times New Roman" panose="02020603050405020304" pitchFamily="18" charset="0"/>
              <a:cs typeface="Times New Roman" panose="02020603050405020304" pitchFamily="18" charset="0"/>
            </a:endParaRPr>
          </a:p>
          <a:p>
            <a:pPr marL="0" indent="0">
              <a:buNone/>
            </a:pPr>
            <a:r>
              <a:rPr lang="ru-RU" u="sng" dirty="0" smtClean="0">
                <a:solidFill>
                  <a:srgbClr val="FFCC00"/>
                </a:solidFill>
                <a:latin typeface="Times New Roman" panose="02020603050405020304" pitchFamily="18" charset="0"/>
                <a:cs typeface="Times New Roman" panose="02020603050405020304" pitchFamily="18" charset="0"/>
              </a:rPr>
              <a:t>Задачи</a:t>
            </a:r>
            <a:r>
              <a:rPr lang="ru-RU" u="sng" dirty="0">
                <a:solidFill>
                  <a:srgbClr val="FFCC00"/>
                </a:solidFill>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ru-RU" dirty="0">
                <a:latin typeface="Times New Roman" panose="02020603050405020304" pitchFamily="18" charset="0"/>
                <a:cs typeface="Times New Roman" panose="02020603050405020304" pitchFamily="18" charset="0"/>
              </a:rPr>
              <a:t>Повышение качества предоставляемых образовательных услуг путем синхронизации качественных, количественных требований между Центром, предприятиями и обучающимися.</a:t>
            </a:r>
          </a:p>
          <a:p>
            <a:pPr marL="514350" indent="-514350" algn="just">
              <a:buFont typeface="+mj-lt"/>
              <a:buAutoNum type="arabicPeriod"/>
            </a:pPr>
            <a:r>
              <a:rPr lang="ru-RU" dirty="0">
                <a:latin typeface="Times New Roman" panose="02020603050405020304" pitchFamily="18" charset="0"/>
                <a:cs typeface="Times New Roman" panose="02020603050405020304" pitchFamily="18" charset="0"/>
              </a:rPr>
              <a:t>Расширение спектра предоставляемых образовательных услуг для всех слоев населения на территории Арктической зоны Республики Саха (Якутия).</a:t>
            </a:r>
          </a:p>
          <a:p>
            <a:pPr marL="514350" indent="-514350" algn="just">
              <a:buFont typeface="+mj-lt"/>
              <a:buAutoNum type="arabicPeriod"/>
            </a:pPr>
            <a:r>
              <a:rPr lang="ru-RU" dirty="0">
                <a:latin typeface="Times New Roman" panose="02020603050405020304" pitchFamily="18" charset="0"/>
                <a:cs typeface="Times New Roman" panose="02020603050405020304" pitchFamily="18" charset="0"/>
              </a:rPr>
              <a:t>Развитие кадрового партнерства с предприятиями и организациями, реализующими свою деятельность на  территории Арктической зоны Республики Саха (Якутия).</a:t>
            </a:r>
          </a:p>
          <a:p>
            <a:pPr marL="514350" indent="-514350" algn="just">
              <a:buFont typeface="+mj-lt"/>
              <a:buAutoNum type="arabicPeriod"/>
            </a:pPr>
            <a:r>
              <a:rPr lang="ru-RU" dirty="0">
                <a:latin typeface="Times New Roman" panose="02020603050405020304" pitchFamily="18" charset="0"/>
                <a:cs typeface="Times New Roman" panose="02020603050405020304" pitchFamily="18" charset="0"/>
              </a:rPr>
              <a:t>Развитие кадрового потенциала Центра через повышение квалификации, стажировку, переподготовку педагогов и мастеров производственного обучения.</a:t>
            </a:r>
          </a:p>
          <a:p>
            <a:pPr marL="514350" indent="-514350" algn="just">
              <a:buFont typeface="+mj-lt"/>
              <a:buAutoNum type="arabicPeriod"/>
            </a:pPr>
            <a:r>
              <a:rPr lang="ru-RU" dirty="0">
                <a:latin typeface="Times New Roman" panose="02020603050405020304" pitchFamily="18" charset="0"/>
                <a:cs typeface="Times New Roman" panose="02020603050405020304" pitchFamily="18" charset="0"/>
              </a:rPr>
              <a:t>Создание условий для успешного карьерного развития обучающихся с учетом индивидуальных особенностей и образовательных потребностей.</a:t>
            </a:r>
          </a:p>
          <a:p>
            <a:pPr marL="0" indent="0" algn="just">
              <a:buNone/>
            </a:pPr>
            <a:endParaRPr lang="ru-RU" dirty="0" smtClean="0"/>
          </a:p>
          <a:p>
            <a:pPr marL="0" indent="0" algn="just">
              <a:buNone/>
            </a:pPr>
            <a:endParaRPr lang="ru-RU" dirty="0"/>
          </a:p>
        </p:txBody>
      </p:sp>
      <p:pic>
        <p:nvPicPr>
          <p:cNvPr id="4"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250" b="94750" l="3158" r="97263">
                        <a14:foregroundMark x1="47789" y1="37250" x2="47789" y2="37250"/>
                        <a14:foregroundMark x1="49895" y1="33000" x2="49895" y2="33000"/>
                        <a14:foregroundMark x1="49895" y1="33000" x2="37684" y2="38000"/>
                        <a14:foregroundMark x1="47368" y1="48250" x2="40211" y2="34250"/>
                      </a14:backgroundRemoval>
                    </a14:imgEffect>
                  </a14:imgLayer>
                </a14:imgProps>
              </a:ext>
              <a:ext uri="{28A0092B-C50C-407E-A947-70E740481C1C}">
                <a14:useLocalDpi xmlns:a14="http://schemas.microsoft.com/office/drawing/2010/main" val="0"/>
              </a:ext>
            </a:extLst>
          </a:blip>
          <a:stretch>
            <a:fillRect/>
          </a:stretch>
        </p:blipFill>
        <p:spPr bwMode="auto">
          <a:xfrm>
            <a:off x="0" y="-106803"/>
            <a:ext cx="1106944" cy="93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47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656" y="258846"/>
            <a:ext cx="5375362" cy="656748"/>
          </a:xfrm>
        </p:spPr>
        <p:txBody>
          <a:bodyPr>
            <a:normAutofit/>
          </a:bodyPr>
          <a:lstStyle/>
          <a:p>
            <a:pPr algn="ctr"/>
            <a:r>
              <a:rPr lang="ru-RU" sz="4000" b="1" dirty="0" smtClean="0">
                <a:solidFill>
                  <a:srgbClr val="FFCC00"/>
                </a:solidFill>
                <a:latin typeface="Times New Roman" panose="02020603050405020304" pitchFamily="18" charset="0"/>
                <a:cs typeface="Times New Roman" panose="02020603050405020304" pitchFamily="18" charset="0"/>
              </a:rPr>
              <a:t>Кадровый состав</a:t>
            </a:r>
            <a:endParaRPr lang="ru-RU" sz="4000" b="1" dirty="0">
              <a:solidFill>
                <a:srgbClr val="FFCC00"/>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4116835337"/>
              </p:ext>
            </p:extLst>
          </p:nvPr>
        </p:nvGraphicFramePr>
        <p:xfrm>
          <a:off x="5581149" y="434567"/>
          <a:ext cx="6360373" cy="2643614"/>
        </p:xfrm>
        <a:graphic>
          <a:graphicData uri="http://schemas.openxmlformats.org/drawingml/2006/table">
            <a:tbl>
              <a:tblPr firstRow="1" firstCol="1" bandRow="1">
                <a:tableStyleId>{5C22544A-7EE6-4342-B048-85BDC9FD1C3A}</a:tableStyleId>
              </a:tblPr>
              <a:tblGrid>
                <a:gridCol w="2298665"/>
                <a:gridCol w="1015427"/>
                <a:gridCol w="1015427"/>
                <a:gridCol w="1015427"/>
                <a:gridCol w="1015427"/>
              </a:tblGrid>
              <a:tr h="293735">
                <a:tc>
                  <a:txBody>
                    <a:bodyPr/>
                    <a:lstStyle/>
                    <a:p>
                      <a:pPr algn="ctr">
                        <a:lnSpc>
                          <a:spcPct val="115000"/>
                        </a:lnSpc>
                        <a:spcAft>
                          <a:spcPts val="0"/>
                        </a:spcAft>
                      </a:pPr>
                      <a:r>
                        <a:rPr lang="ru-RU" sz="1200" dirty="0">
                          <a:effectLst/>
                        </a:rPr>
                        <a:t> </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a:effectLst/>
                        </a:rPr>
                        <a:t>ВСЕГО</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a:effectLst/>
                        </a:rPr>
                        <a:t>Тикси</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a:effectLst/>
                        </a:rPr>
                        <a:t>ВСП</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a:effectLst/>
                        </a:rPr>
                        <a:t>ЖСП</a:t>
                      </a:r>
                      <a:endParaRPr lang="ru-RU" sz="1100" dirty="0">
                        <a:effectLst/>
                        <a:latin typeface="Calibri"/>
                        <a:ea typeface="Calibri"/>
                        <a:cs typeface="Times New Roman"/>
                      </a:endParaRPr>
                    </a:p>
                  </a:txBody>
                  <a:tcPr marL="68580" marR="68580" marT="0" marB="0">
                    <a:solidFill>
                      <a:schemeClr val="accent1">
                        <a:lumMod val="75000"/>
                      </a:schemeClr>
                    </a:solidFill>
                  </a:tcPr>
                </a:tc>
              </a:tr>
              <a:tr h="293735">
                <a:tc>
                  <a:txBody>
                    <a:bodyPr/>
                    <a:lstStyle/>
                    <a:p>
                      <a:pPr algn="ctr">
                        <a:lnSpc>
                          <a:spcPct val="115000"/>
                        </a:lnSpc>
                        <a:spcAft>
                          <a:spcPts val="0"/>
                        </a:spcAft>
                      </a:pPr>
                      <a:r>
                        <a:rPr lang="ru-RU" sz="1200" dirty="0">
                          <a:effectLst/>
                        </a:rPr>
                        <a:t>Штатная численность</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a:effectLst/>
                        </a:rPr>
                        <a:t>110</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39</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39</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32</a:t>
                      </a:r>
                      <a:endParaRPr lang="ru-RU" sz="1100">
                        <a:effectLst/>
                        <a:latin typeface="Calibri"/>
                        <a:ea typeface="Calibri"/>
                        <a:cs typeface="Times New Roman"/>
                      </a:endParaRPr>
                    </a:p>
                  </a:txBody>
                  <a:tcPr marL="68580" marR="68580" marT="0" marB="0"/>
                </a:tc>
              </a:tr>
              <a:tr h="293735">
                <a:tc>
                  <a:txBody>
                    <a:bodyPr/>
                    <a:lstStyle/>
                    <a:p>
                      <a:pPr algn="ctr">
                        <a:lnSpc>
                          <a:spcPct val="115000"/>
                        </a:lnSpc>
                        <a:spcAft>
                          <a:spcPts val="0"/>
                        </a:spcAft>
                      </a:pPr>
                      <a:r>
                        <a:rPr lang="ru-RU" sz="1200" dirty="0">
                          <a:effectLst/>
                        </a:rPr>
                        <a:t>Руководители </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a:effectLst/>
                        </a:rPr>
                        <a:t>8</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4</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2</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2</a:t>
                      </a:r>
                      <a:endParaRPr lang="ru-RU" sz="1100">
                        <a:effectLst/>
                        <a:latin typeface="Calibri"/>
                        <a:ea typeface="Calibri"/>
                        <a:cs typeface="Times New Roman"/>
                      </a:endParaRPr>
                    </a:p>
                  </a:txBody>
                  <a:tcPr marL="68580" marR="68580" marT="0" marB="0"/>
                </a:tc>
              </a:tr>
              <a:tr h="587469">
                <a:tc>
                  <a:txBody>
                    <a:bodyPr/>
                    <a:lstStyle/>
                    <a:p>
                      <a:pPr algn="ctr">
                        <a:lnSpc>
                          <a:spcPct val="115000"/>
                        </a:lnSpc>
                        <a:spcAft>
                          <a:spcPts val="0"/>
                        </a:spcAft>
                      </a:pPr>
                      <a:r>
                        <a:rPr lang="ru-RU" sz="1200" dirty="0">
                          <a:effectLst/>
                        </a:rPr>
                        <a:t>Основной (педагогический)персонал</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smtClean="0">
                          <a:effectLst/>
                          <a:latin typeface="+mn-lt"/>
                          <a:ea typeface="+mn-ea"/>
                          <a:cs typeface="+mn-cs"/>
                        </a:rPr>
                        <a:t>33</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smtClean="0">
                          <a:effectLst/>
                          <a:latin typeface="+mn-lt"/>
                          <a:ea typeface="+mn-ea"/>
                          <a:cs typeface="+mn-cs"/>
                        </a:rPr>
                        <a:t>11</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smtClean="0">
                          <a:effectLst/>
                          <a:latin typeface="+mn-lt"/>
                          <a:ea typeface="+mn-ea"/>
                          <a:cs typeface="+mn-cs"/>
                        </a:rPr>
                        <a:t>13</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9</a:t>
                      </a:r>
                      <a:endParaRPr lang="ru-RU" sz="1100" dirty="0">
                        <a:effectLst/>
                        <a:latin typeface="Calibri"/>
                        <a:ea typeface="Calibri"/>
                        <a:cs typeface="Times New Roman"/>
                      </a:endParaRPr>
                    </a:p>
                  </a:txBody>
                  <a:tcPr marL="68580" marR="68580" marT="0" marB="0"/>
                </a:tc>
              </a:tr>
              <a:tr h="293735">
                <a:tc>
                  <a:txBody>
                    <a:bodyPr/>
                    <a:lstStyle/>
                    <a:p>
                      <a:pPr algn="ctr">
                        <a:lnSpc>
                          <a:spcPct val="115000"/>
                        </a:lnSpc>
                        <a:spcAft>
                          <a:spcPts val="0"/>
                        </a:spcAft>
                      </a:pPr>
                      <a:r>
                        <a:rPr lang="ru-RU" sz="1200" dirty="0">
                          <a:effectLst/>
                        </a:rPr>
                        <a:t>Прочий персонал</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a:effectLst/>
                        </a:rPr>
                        <a:t>37</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15</a:t>
                      </a:r>
                      <a:endParaRPr lang="ru-RU" sz="1100">
                        <a:effectLst/>
                        <a:latin typeface="Calibri"/>
                        <a:ea typeface="Calibri"/>
                        <a:cs typeface="Times New Roman"/>
                      </a:endParaRPr>
                    </a:p>
                  </a:txBody>
                  <a:tcPr marL="68580" marR="68580" marT="0" marB="0"/>
                </a:tc>
              </a:tr>
              <a:tr h="293735">
                <a:tc>
                  <a:txBody>
                    <a:bodyPr/>
                    <a:lstStyle/>
                    <a:p>
                      <a:pPr algn="ctr">
                        <a:lnSpc>
                          <a:spcPct val="115000"/>
                        </a:lnSpc>
                        <a:spcAft>
                          <a:spcPts val="0"/>
                        </a:spcAft>
                      </a:pPr>
                      <a:r>
                        <a:rPr lang="ru-RU" sz="1200" dirty="0">
                          <a:effectLst/>
                        </a:rPr>
                        <a:t>Штатных работников</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smtClean="0">
                          <a:effectLst/>
                        </a:rPr>
                        <a:t>78</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smtClean="0">
                          <a:effectLst/>
                        </a:rPr>
                        <a:t>26</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smtClean="0">
                          <a:effectLst/>
                          <a:latin typeface="+mn-lt"/>
                          <a:ea typeface="+mn-ea"/>
                          <a:cs typeface="+mn-cs"/>
                        </a:rPr>
                        <a:t>26</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smtClean="0">
                          <a:effectLst/>
                        </a:rPr>
                        <a:t>26</a:t>
                      </a:r>
                      <a:endParaRPr lang="ru-RU" sz="1100" dirty="0">
                        <a:effectLst/>
                        <a:latin typeface="Calibri"/>
                        <a:ea typeface="Calibri"/>
                        <a:cs typeface="Times New Roman"/>
                      </a:endParaRPr>
                    </a:p>
                  </a:txBody>
                  <a:tcPr marL="68580" marR="68580" marT="0" marB="0"/>
                </a:tc>
              </a:tr>
              <a:tr h="293735">
                <a:tc>
                  <a:txBody>
                    <a:bodyPr/>
                    <a:lstStyle/>
                    <a:p>
                      <a:pPr algn="ctr">
                        <a:lnSpc>
                          <a:spcPct val="115000"/>
                        </a:lnSpc>
                        <a:spcAft>
                          <a:spcPts val="0"/>
                        </a:spcAft>
                      </a:pPr>
                      <a:r>
                        <a:rPr lang="ru-RU" sz="1200" dirty="0" smtClean="0">
                          <a:effectLst/>
                        </a:rPr>
                        <a:t>Внешние</a:t>
                      </a:r>
                      <a:r>
                        <a:rPr lang="ru-RU" sz="1200" baseline="0" dirty="0" smtClean="0">
                          <a:effectLst/>
                        </a:rPr>
                        <a:t> совместители</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smtClean="0">
                          <a:effectLst/>
                          <a:latin typeface="+mn-lt"/>
                          <a:ea typeface="+mn-ea"/>
                          <a:cs typeface="+mn-cs"/>
                        </a:rPr>
                        <a:t>32</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18</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8</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6</a:t>
                      </a:r>
                      <a:endParaRPr lang="ru-RU" sz="1100">
                        <a:effectLst/>
                        <a:latin typeface="Calibri"/>
                        <a:ea typeface="Calibri"/>
                        <a:cs typeface="Times New Roman"/>
                      </a:endParaRPr>
                    </a:p>
                  </a:txBody>
                  <a:tcPr marL="68580" marR="68580" marT="0" marB="0"/>
                </a:tc>
              </a:tr>
              <a:tr h="293735">
                <a:tc>
                  <a:txBody>
                    <a:bodyPr/>
                    <a:lstStyle/>
                    <a:p>
                      <a:pPr algn="ctr">
                        <a:lnSpc>
                          <a:spcPct val="115000"/>
                        </a:lnSpc>
                        <a:spcAft>
                          <a:spcPts val="0"/>
                        </a:spcAft>
                      </a:pPr>
                      <a:r>
                        <a:rPr lang="ru-RU" sz="1200" dirty="0">
                          <a:effectLst/>
                        </a:rPr>
                        <a:t>Внутреннее </a:t>
                      </a:r>
                      <a:r>
                        <a:rPr lang="ru-RU" sz="1200" dirty="0" smtClean="0">
                          <a:effectLst/>
                        </a:rPr>
                        <a:t>совместители</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a:effectLst/>
                        </a:rPr>
                        <a:t>22</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4</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10</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8</a:t>
                      </a:r>
                      <a:endParaRPr lang="ru-RU" sz="1100" dirty="0">
                        <a:effectLst/>
                        <a:latin typeface="Calibri"/>
                        <a:ea typeface="Calibri"/>
                        <a:cs typeface="Times New Roman"/>
                      </a:endParaRPr>
                    </a:p>
                  </a:txBody>
                  <a:tcPr marL="68580" marR="68580" marT="0" marB="0"/>
                </a:tc>
              </a:tr>
            </a:tbl>
          </a:graphicData>
        </a:graphic>
      </p:graphicFrame>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033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Таблица 5"/>
          <p:cNvGraphicFramePr>
            <a:graphicFrameLocks noGrp="1"/>
          </p:cNvGraphicFramePr>
          <p:nvPr>
            <p:extLst>
              <p:ext uri="{D42A27DB-BD31-4B8C-83A1-F6EECF244321}">
                <p14:modId xmlns:p14="http://schemas.microsoft.com/office/powerpoint/2010/main" val="1724828540"/>
              </p:ext>
            </p:extLst>
          </p:nvPr>
        </p:nvGraphicFramePr>
        <p:xfrm>
          <a:off x="5581149" y="3255096"/>
          <a:ext cx="6360373" cy="3530048"/>
        </p:xfrm>
        <a:graphic>
          <a:graphicData uri="http://schemas.openxmlformats.org/drawingml/2006/table">
            <a:tbl>
              <a:tblPr firstRow="1" firstCol="1" bandRow="1">
                <a:tableStyleId>{5C22544A-7EE6-4342-B048-85BDC9FD1C3A}</a:tableStyleId>
              </a:tblPr>
              <a:tblGrid>
                <a:gridCol w="5210726"/>
                <a:gridCol w="1149647"/>
              </a:tblGrid>
              <a:tr h="315140">
                <a:tc>
                  <a:txBody>
                    <a:bodyPr/>
                    <a:lstStyle/>
                    <a:p>
                      <a:pPr>
                        <a:lnSpc>
                          <a:spcPct val="115000"/>
                        </a:lnSpc>
                        <a:spcAft>
                          <a:spcPts val="0"/>
                        </a:spcAft>
                      </a:pPr>
                      <a:r>
                        <a:rPr lang="ru-RU" sz="1200" dirty="0">
                          <a:effectLst/>
                        </a:rPr>
                        <a:t>Основной (педагогический)персонал</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smtClean="0">
                          <a:effectLst/>
                          <a:latin typeface="+mn-lt"/>
                          <a:ea typeface="+mn-ea"/>
                          <a:cs typeface="+mn-cs"/>
                        </a:rPr>
                        <a:t>33</a:t>
                      </a:r>
                      <a:endParaRPr lang="ru-RU" sz="1100" dirty="0">
                        <a:effectLst/>
                        <a:latin typeface="Calibri"/>
                        <a:ea typeface="Calibri"/>
                        <a:cs typeface="Times New Roman"/>
                      </a:endParaRPr>
                    </a:p>
                  </a:txBody>
                  <a:tcPr marL="68580" marR="68580" marT="0" marB="0">
                    <a:solidFill>
                      <a:schemeClr val="accent1">
                        <a:lumMod val="75000"/>
                      </a:schemeClr>
                    </a:solidFill>
                  </a:tcPr>
                </a:tc>
              </a:tr>
              <a:tr h="357212">
                <a:tc>
                  <a:txBody>
                    <a:bodyPr/>
                    <a:lstStyle/>
                    <a:p>
                      <a:pPr algn="ctr">
                        <a:lnSpc>
                          <a:spcPct val="115000"/>
                        </a:lnSpc>
                        <a:spcAft>
                          <a:spcPts val="0"/>
                        </a:spcAft>
                      </a:pPr>
                      <a:r>
                        <a:rPr lang="ru-RU" sz="1200" dirty="0">
                          <a:effectLst/>
                        </a:rPr>
                        <a:t>Высшая квалификационная категория</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a:effectLst/>
                        </a:rPr>
                        <a:t>7</a:t>
                      </a:r>
                      <a:endParaRPr lang="ru-RU" sz="1100" dirty="0">
                        <a:effectLst/>
                        <a:latin typeface="Calibri"/>
                        <a:ea typeface="Calibri"/>
                        <a:cs typeface="Times New Roman"/>
                      </a:endParaRPr>
                    </a:p>
                  </a:txBody>
                  <a:tcPr marL="68580" marR="68580" marT="0" marB="0"/>
                </a:tc>
              </a:tr>
              <a:tr h="357212">
                <a:tc>
                  <a:txBody>
                    <a:bodyPr/>
                    <a:lstStyle/>
                    <a:p>
                      <a:pPr algn="ctr">
                        <a:lnSpc>
                          <a:spcPct val="115000"/>
                        </a:lnSpc>
                        <a:spcAft>
                          <a:spcPts val="0"/>
                        </a:spcAft>
                      </a:pPr>
                      <a:r>
                        <a:rPr lang="ru-RU" sz="1200" dirty="0">
                          <a:effectLst/>
                        </a:rPr>
                        <a:t>Первая квалификационная категория</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a:effectLst/>
                        </a:rPr>
                        <a:t>8</a:t>
                      </a:r>
                      <a:endParaRPr lang="ru-RU" sz="1100" dirty="0">
                        <a:effectLst/>
                        <a:latin typeface="Calibri"/>
                        <a:ea typeface="Calibri"/>
                        <a:cs typeface="Times New Roman"/>
                      </a:endParaRPr>
                    </a:p>
                  </a:txBody>
                  <a:tcPr marL="68580" marR="68580" marT="0" marB="0"/>
                </a:tc>
              </a:tr>
              <a:tr h="357212">
                <a:tc>
                  <a:txBody>
                    <a:bodyPr/>
                    <a:lstStyle/>
                    <a:p>
                      <a:pPr algn="ctr">
                        <a:lnSpc>
                          <a:spcPct val="115000"/>
                        </a:lnSpc>
                        <a:spcAft>
                          <a:spcPts val="0"/>
                        </a:spcAft>
                      </a:pPr>
                      <a:r>
                        <a:rPr lang="ru-RU" sz="1200" dirty="0">
                          <a:effectLst/>
                        </a:rPr>
                        <a:t>Соответствие занимаемой должности</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a:effectLst/>
                        </a:rPr>
                        <a:t>14</a:t>
                      </a:r>
                      <a:endParaRPr lang="ru-RU" sz="1100" dirty="0">
                        <a:effectLst/>
                        <a:latin typeface="Calibri"/>
                        <a:ea typeface="Calibri"/>
                        <a:cs typeface="Times New Roman"/>
                      </a:endParaRPr>
                    </a:p>
                  </a:txBody>
                  <a:tcPr marL="68580" marR="68580" marT="0" marB="0"/>
                </a:tc>
              </a:tr>
              <a:tr h="357212">
                <a:tc>
                  <a:txBody>
                    <a:bodyPr/>
                    <a:lstStyle/>
                    <a:p>
                      <a:pPr algn="ctr">
                        <a:lnSpc>
                          <a:spcPct val="115000"/>
                        </a:lnSpc>
                        <a:spcAft>
                          <a:spcPts val="0"/>
                        </a:spcAft>
                      </a:pPr>
                      <a:r>
                        <a:rPr lang="ru-RU" sz="1100" dirty="0" smtClean="0">
                          <a:effectLst/>
                          <a:latin typeface="Calibri"/>
                          <a:ea typeface="Calibri"/>
                          <a:cs typeface="Times New Roman"/>
                        </a:rPr>
                        <a:t>Высшее</a:t>
                      </a:r>
                      <a:r>
                        <a:rPr lang="ru-RU" sz="1100" baseline="0" dirty="0" smtClean="0">
                          <a:effectLst/>
                          <a:latin typeface="Calibri"/>
                          <a:ea typeface="Calibri"/>
                          <a:cs typeface="Times New Roman"/>
                        </a:rPr>
                        <a:t> профессиональное образование</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100" dirty="0" smtClean="0">
                          <a:effectLst/>
                          <a:latin typeface="Calibri"/>
                          <a:ea typeface="Calibri"/>
                          <a:cs typeface="Times New Roman"/>
                        </a:rPr>
                        <a:t>27</a:t>
                      </a:r>
                      <a:endParaRPr lang="ru-RU" sz="1100" dirty="0">
                        <a:effectLst/>
                        <a:latin typeface="Calibri"/>
                        <a:ea typeface="Calibri"/>
                        <a:cs typeface="Times New Roman"/>
                      </a:endParaRPr>
                    </a:p>
                  </a:txBody>
                  <a:tcPr marL="68580" marR="68580" marT="0" marB="0"/>
                </a:tc>
              </a:tr>
              <a:tr h="357212">
                <a:tc>
                  <a:txBody>
                    <a:bodyPr/>
                    <a:lstStyle/>
                    <a:p>
                      <a:pPr algn="ctr">
                        <a:lnSpc>
                          <a:spcPct val="115000"/>
                        </a:lnSpc>
                        <a:spcAft>
                          <a:spcPts val="0"/>
                        </a:spcAft>
                      </a:pPr>
                      <a:r>
                        <a:rPr lang="ru-RU" sz="1100" dirty="0" smtClean="0">
                          <a:effectLst/>
                          <a:latin typeface="Calibri"/>
                          <a:ea typeface="Calibri"/>
                          <a:cs typeface="Times New Roman"/>
                        </a:rPr>
                        <a:t>Среднее профессиональное образование</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100" dirty="0" smtClean="0">
                          <a:effectLst/>
                          <a:latin typeface="Calibri"/>
                          <a:ea typeface="Calibri"/>
                          <a:cs typeface="Times New Roman"/>
                        </a:rPr>
                        <a:t>6</a:t>
                      </a:r>
                      <a:endParaRPr lang="ru-RU" sz="1100" dirty="0">
                        <a:effectLst/>
                        <a:latin typeface="Calibri"/>
                        <a:ea typeface="Calibri"/>
                        <a:cs typeface="Times New Roman"/>
                      </a:endParaRPr>
                    </a:p>
                  </a:txBody>
                  <a:tcPr marL="68580" marR="68580" marT="0" marB="0"/>
                </a:tc>
              </a:tr>
              <a:tr h="357212">
                <a:tc>
                  <a:txBody>
                    <a:bodyPr/>
                    <a:lstStyle/>
                    <a:p>
                      <a:pPr>
                        <a:lnSpc>
                          <a:spcPct val="115000"/>
                        </a:lnSpc>
                        <a:spcAft>
                          <a:spcPts val="0"/>
                        </a:spcAft>
                      </a:pPr>
                      <a:r>
                        <a:rPr lang="ru-RU" sz="1200" dirty="0">
                          <a:effectLst/>
                        </a:rPr>
                        <a:t>Молодые педагоги до 35 лет</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a:effectLst/>
                        </a:rPr>
                        <a:t> </a:t>
                      </a:r>
                      <a:r>
                        <a:rPr lang="ru-RU" sz="1200" dirty="0" smtClean="0">
                          <a:effectLst/>
                        </a:rPr>
                        <a:t>14</a:t>
                      </a:r>
                      <a:endParaRPr lang="ru-RU" sz="1100" dirty="0">
                        <a:effectLst/>
                        <a:latin typeface="Calibri"/>
                        <a:ea typeface="Calibri"/>
                        <a:cs typeface="Times New Roman"/>
                      </a:endParaRPr>
                    </a:p>
                  </a:txBody>
                  <a:tcPr marL="68580" marR="68580" marT="0" marB="0"/>
                </a:tc>
              </a:tr>
              <a:tr h="357212">
                <a:tc>
                  <a:txBody>
                    <a:bodyPr/>
                    <a:lstStyle/>
                    <a:p>
                      <a:pPr>
                        <a:lnSpc>
                          <a:spcPct val="115000"/>
                        </a:lnSpc>
                        <a:spcAft>
                          <a:spcPts val="0"/>
                        </a:spcAft>
                      </a:pPr>
                      <a:r>
                        <a:rPr lang="ru-RU" sz="1200" dirty="0">
                          <a:effectLst/>
                        </a:rPr>
                        <a:t>Почетный работник сферы образования РФ</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a:effectLst/>
                        </a:rPr>
                        <a:t>2</a:t>
                      </a:r>
                      <a:endParaRPr lang="ru-RU" sz="1100">
                        <a:effectLst/>
                        <a:latin typeface="Calibri"/>
                        <a:ea typeface="Calibri"/>
                        <a:cs typeface="Times New Roman"/>
                      </a:endParaRPr>
                    </a:p>
                  </a:txBody>
                  <a:tcPr marL="68580" marR="68580" marT="0" marB="0"/>
                </a:tc>
              </a:tr>
              <a:tr h="357212">
                <a:tc>
                  <a:txBody>
                    <a:bodyPr/>
                    <a:lstStyle/>
                    <a:p>
                      <a:pPr>
                        <a:lnSpc>
                          <a:spcPct val="115000"/>
                        </a:lnSpc>
                        <a:spcAft>
                          <a:spcPts val="0"/>
                        </a:spcAft>
                      </a:pPr>
                      <a:r>
                        <a:rPr lang="ru-RU" sz="1200" dirty="0">
                          <a:effectLst/>
                        </a:rPr>
                        <a:t>Почетная грамота Министерства образования и науки РС (Я)</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a:effectLst/>
                        </a:rPr>
                        <a:t>10</a:t>
                      </a:r>
                      <a:endParaRPr lang="ru-RU" sz="1100" dirty="0">
                        <a:effectLst/>
                        <a:latin typeface="Calibri"/>
                        <a:ea typeface="Calibri"/>
                        <a:cs typeface="Times New Roman"/>
                      </a:endParaRPr>
                    </a:p>
                  </a:txBody>
                  <a:tcPr marL="68580" marR="68580" marT="0" marB="0"/>
                </a:tc>
              </a:tr>
              <a:tr h="357212">
                <a:tc>
                  <a:txBody>
                    <a:bodyPr/>
                    <a:lstStyle/>
                    <a:p>
                      <a:pPr>
                        <a:lnSpc>
                          <a:spcPct val="115000"/>
                        </a:lnSpc>
                        <a:spcAft>
                          <a:spcPts val="0"/>
                        </a:spcAft>
                      </a:pPr>
                      <a:r>
                        <a:rPr lang="ru-RU" sz="1200" dirty="0">
                          <a:effectLst/>
                        </a:rPr>
                        <a:t>Отличник системы образования (СПО) РС(Я)</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a:effectLst/>
                        </a:rPr>
                        <a:t>8</a:t>
                      </a:r>
                      <a:endParaRPr lang="ru-RU" sz="1100" dirty="0">
                        <a:effectLst/>
                        <a:latin typeface="Calibri"/>
                        <a:ea typeface="Calibri"/>
                        <a:cs typeface="Times New Roman"/>
                      </a:endParaRPr>
                    </a:p>
                  </a:txBody>
                  <a:tcPr marL="68580" marR="68580" marT="0" marB="0"/>
                </a:tc>
              </a:tr>
            </a:tbl>
          </a:graphicData>
        </a:graphic>
      </p:graphicFrame>
      <p:sp>
        <p:nvSpPr>
          <p:cNvPr id="3" name="Прямоугольник 2"/>
          <p:cNvSpPr/>
          <p:nvPr/>
        </p:nvSpPr>
        <p:spPr>
          <a:xfrm>
            <a:off x="150891" y="1554485"/>
            <a:ext cx="4792301" cy="4659609"/>
          </a:xfrm>
          <a:prstGeom prst="rect">
            <a:avLst/>
          </a:prstGeom>
        </p:spPr>
        <p:txBody>
          <a:bodyPr wrap="square">
            <a:spAutoFit/>
          </a:bodyPr>
          <a:lstStyle/>
          <a:p>
            <a:pPr algn="just">
              <a:lnSpc>
                <a:spcPct val="150000"/>
              </a:lnSpc>
              <a:spcAft>
                <a:spcPts val="0"/>
              </a:spcAft>
            </a:pPr>
            <a:r>
              <a:rPr lang="ru-RU" sz="2000" dirty="0">
                <a:latin typeface="Times New Roman" panose="02020603050405020304" pitchFamily="18" charset="0"/>
                <a:ea typeface="Times New Roman" panose="02020603050405020304" pitchFamily="18" charset="0"/>
              </a:rPr>
              <a:t>Всего штатных единиц- 125,26, в том числе: АУП – 20 (15.9%), </a:t>
            </a:r>
            <a:endParaRPr lang="ru-RU" sz="2000" dirty="0" smtClean="0">
              <a:latin typeface="Times New Roman" panose="02020603050405020304" pitchFamily="18" charset="0"/>
              <a:ea typeface="Times New Roman" panose="02020603050405020304" pitchFamily="18" charset="0"/>
            </a:endParaRPr>
          </a:p>
          <a:p>
            <a:pPr algn="just">
              <a:lnSpc>
                <a:spcPct val="150000"/>
              </a:lnSpc>
              <a:spcAft>
                <a:spcPts val="0"/>
              </a:spcAft>
            </a:pPr>
            <a:r>
              <a:rPr lang="ru-RU" sz="2000" dirty="0" smtClean="0">
                <a:latin typeface="Times New Roman" panose="02020603050405020304" pitchFamily="18" charset="0"/>
                <a:ea typeface="Times New Roman" panose="02020603050405020304" pitchFamily="18" charset="0"/>
              </a:rPr>
              <a:t>основной </a:t>
            </a:r>
            <a:r>
              <a:rPr lang="ru-RU" sz="2000" dirty="0">
                <a:latin typeface="Times New Roman" panose="02020603050405020304" pitchFamily="18" charset="0"/>
                <a:ea typeface="Times New Roman" panose="02020603050405020304" pitchFamily="18" charset="0"/>
              </a:rPr>
              <a:t>персонал -78,26 (62</a:t>
            </a:r>
            <a:r>
              <a:rPr lang="ru-RU" sz="2000" dirty="0" smtClean="0">
                <a:latin typeface="Times New Roman" panose="02020603050405020304" pitchFamily="18" charset="0"/>
                <a:ea typeface="Times New Roman" panose="02020603050405020304" pitchFamily="18" charset="0"/>
              </a:rPr>
              <a:t>%),</a:t>
            </a:r>
          </a:p>
          <a:p>
            <a:pPr algn="just">
              <a:lnSpc>
                <a:spcPct val="150000"/>
              </a:lnSpc>
              <a:spcAft>
                <a:spcPts val="0"/>
              </a:spcAft>
            </a:pPr>
            <a:r>
              <a:rPr lang="ru-RU" sz="2000" dirty="0" smtClean="0">
                <a:latin typeface="Times New Roman" panose="02020603050405020304" pitchFamily="18" charset="0"/>
                <a:ea typeface="Times New Roman" panose="02020603050405020304" pitchFamily="18" charset="0"/>
              </a:rPr>
              <a:t>вспомогательный </a:t>
            </a:r>
            <a:r>
              <a:rPr lang="ru-RU" sz="2000" dirty="0">
                <a:latin typeface="Times New Roman" panose="02020603050405020304" pitchFamily="18" charset="0"/>
                <a:ea typeface="Times New Roman" panose="02020603050405020304" pitchFamily="18" charset="0"/>
              </a:rPr>
              <a:t>персонал- 27 (21,5%), что соответствует методическим рекомендациям по формированию структуры государственных учреждений РС(Я), утвержденным распоряжением Правительства РС(Я) от 16.10.2019г. №1355-р.</a:t>
            </a:r>
            <a:endParaRPr lang="ru-RU" sz="2000" dirty="0">
              <a:effectLst/>
            </a:endParaRPr>
          </a:p>
        </p:txBody>
      </p:sp>
    </p:spTree>
    <p:extLst>
      <p:ext uri="{BB962C8B-B14F-4D97-AF65-F5344CB8AC3E}">
        <p14:creationId xmlns:p14="http://schemas.microsoft.com/office/powerpoint/2010/main" val="4025608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569855" y="288124"/>
            <a:ext cx="9928324" cy="972787"/>
          </a:xfrm>
        </p:spPr>
        <p:txBody>
          <a:bodyPr>
            <a:normAutofit/>
          </a:bodyPr>
          <a:lstStyle/>
          <a:p>
            <a:pPr algn="ctr"/>
            <a:r>
              <a:rPr lang="ru-RU" sz="3600" b="1" dirty="0" smtClean="0">
                <a:solidFill>
                  <a:srgbClr val="FFCC00"/>
                </a:solidFill>
                <a:latin typeface="Times New Roman" panose="02020603050405020304" pitchFamily="18" charset="0"/>
                <a:cs typeface="Times New Roman" panose="02020603050405020304" pitchFamily="18" charset="0"/>
              </a:rPr>
              <a:t>Контингент обучающихся на 2021-2022 </a:t>
            </a:r>
            <a:r>
              <a:rPr lang="ru-RU" sz="3600" b="1" dirty="0" err="1" smtClean="0">
                <a:solidFill>
                  <a:srgbClr val="FFCC00"/>
                </a:solidFill>
                <a:latin typeface="Times New Roman" panose="02020603050405020304" pitchFamily="18" charset="0"/>
                <a:cs typeface="Times New Roman" panose="02020603050405020304" pitchFamily="18" charset="0"/>
              </a:rPr>
              <a:t>уч.год</a:t>
            </a:r>
            <a:r>
              <a:rPr lang="ru-RU" sz="3600" b="1" dirty="0" smtClean="0">
                <a:solidFill>
                  <a:srgbClr val="FFCC00"/>
                </a:solidFill>
                <a:latin typeface="Times New Roman" panose="02020603050405020304" pitchFamily="18" charset="0"/>
                <a:cs typeface="Times New Roman" panose="02020603050405020304" pitchFamily="18" charset="0"/>
              </a:rPr>
              <a:t>. </a:t>
            </a:r>
            <a:endParaRPr lang="ru-RU" sz="3600" b="1" dirty="0">
              <a:solidFill>
                <a:srgbClr val="FFCC00"/>
              </a:solidFill>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423559787"/>
              </p:ext>
            </p:extLst>
          </p:nvPr>
        </p:nvGraphicFramePr>
        <p:xfrm>
          <a:off x="755647" y="1690688"/>
          <a:ext cx="10486659" cy="4725442"/>
        </p:xfrm>
        <a:graphic>
          <a:graphicData uri="http://schemas.openxmlformats.org/drawingml/2006/table">
            <a:tbl>
              <a:tblPr firstRow="1" firstCol="1" bandRow="1">
                <a:tableStyleId>{5C22544A-7EE6-4342-B048-85BDC9FD1C3A}</a:tableStyleId>
              </a:tblPr>
              <a:tblGrid>
                <a:gridCol w="2066003"/>
                <a:gridCol w="1656401"/>
                <a:gridCol w="1740015"/>
                <a:gridCol w="1740015"/>
                <a:gridCol w="1682861"/>
                <a:gridCol w="1601364"/>
              </a:tblGrid>
              <a:tr h="419461">
                <a:tc>
                  <a:txBody>
                    <a:bodyPr/>
                    <a:lstStyle/>
                    <a:p>
                      <a:pPr algn="ctr">
                        <a:lnSpc>
                          <a:spcPct val="115000"/>
                        </a:lnSpc>
                        <a:spcAft>
                          <a:spcPts val="1720"/>
                        </a:spcAft>
                      </a:pPr>
                      <a:r>
                        <a:rPr lang="ru-RU" sz="2400" dirty="0">
                          <a:effectLst/>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1720"/>
                        </a:spcAft>
                      </a:pPr>
                      <a:r>
                        <a:rPr lang="ru-RU" sz="2400" dirty="0">
                          <a:effectLst/>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1720"/>
                        </a:spcAft>
                      </a:pPr>
                      <a:r>
                        <a:rPr lang="ru-RU" sz="2400" dirty="0">
                          <a:effectLst/>
                        </a:rPr>
                        <a:t>Всего</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sah-RU" sz="2400" dirty="0">
                          <a:effectLst/>
                        </a:rPr>
                        <a:t>Верхоянск</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sah-RU" sz="2400" dirty="0">
                          <a:effectLst/>
                        </a:rPr>
                        <a:t>Жиганск</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sah-RU" sz="2400" dirty="0">
                          <a:effectLst/>
                        </a:rPr>
                        <a:t>Тикси</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r>
              <a:tr h="1310580">
                <a:tc>
                  <a:txBody>
                    <a:bodyPr/>
                    <a:lstStyle/>
                    <a:p>
                      <a:pPr algn="just">
                        <a:lnSpc>
                          <a:spcPct val="115000"/>
                        </a:lnSpc>
                        <a:spcAft>
                          <a:spcPts val="1720"/>
                        </a:spcAft>
                      </a:pPr>
                      <a:r>
                        <a:rPr lang="ru-RU" sz="2400" dirty="0" err="1">
                          <a:effectLst/>
                        </a:rPr>
                        <a:t>сводно</a:t>
                      </a:r>
                      <a:r>
                        <a:rPr lang="ru-RU" sz="2400" dirty="0">
                          <a:effectLst/>
                        </a:rPr>
                        <a:t> по форме обучения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1720"/>
                        </a:spcAft>
                      </a:pPr>
                      <a:r>
                        <a:rPr lang="ru-RU" sz="2400" dirty="0">
                          <a:effectLst/>
                        </a:rPr>
                        <a:t>очно</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rPr>
                        <a:t>130</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rPr>
                        <a:t>58</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rPr>
                        <a:t>36</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a:effectLst/>
                        </a:rPr>
                        <a:t>36</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9461">
                <a:tc rowSpan="2">
                  <a:txBody>
                    <a:bodyPr/>
                    <a:lstStyle/>
                    <a:p>
                      <a:pPr algn="just">
                        <a:lnSpc>
                          <a:spcPct val="115000"/>
                        </a:lnSpc>
                        <a:spcAft>
                          <a:spcPts val="1720"/>
                        </a:spcAft>
                      </a:pPr>
                      <a:r>
                        <a:rPr lang="ru-RU" sz="2400" dirty="0" err="1">
                          <a:effectLst/>
                        </a:rPr>
                        <a:t>сводно</a:t>
                      </a:r>
                      <a:r>
                        <a:rPr lang="ru-RU" sz="2400" dirty="0">
                          <a:effectLst/>
                        </a:rPr>
                        <a:t> по базе приема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1720"/>
                        </a:spcAft>
                      </a:pPr>
                      <a:r>
                        <a:rPr lang="ru-RU" sz="2400">
                          <a:effectLst/>
                        </a:rPr>
                        <a:t>9 кл.</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a:effectLst/>
                        </a:rPr>
                        <a:t>106</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rPr>
                        <a:t>58</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rPr>
                        <a:t>24</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a:effectLst/>
                        </a:rPr>
                        <a:t>24</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45559">
                <a:tc vMerge="1">
                  <a:txBody>
                    <a:bodyPr/>
                    <a:lstStyle/>
                    <a:p>
                      <a:endParaRPr lang="ru-RU"/>
                    </a:p>
                  </a:txBody>
                  <a:tcPr/>
                </a:tc>
                <a:tc>
                  <a:txBody>
                    <a:bodyPr/>
                    <a:lstStyle/>
                    <a:p>
                      <a:pPr algn="ctr">
                        <a:lnSpc>
                          <a:spcPct val="115000"/>
                        </a:lnSpc>
                        <a:spcAft>
                          <a:spcPts val="1720"/>
                        </a:spcAft>
                      </a:pPr>
                      <a:r>
                        <a:rPr lang="ru-RU" sz="2400">
                          <a:effectLst/>
                        </a:rPr>
                        <a:t>11 кл.</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a:effectLst/>
                        </a:rPr>
                        <a:t>24</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rPr>
                        <a:t>0</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rPr>
                        <a:t>12</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rPr>
                        <a:t>12</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19461">
                <a:tc rowSpan="2">
                  <a:txBody>
                    <a:bodyPr/>
                    <a:lstStyle/>
                    <a:p>
                      <a:pPr algn="just">
                        <a:lnSpc>
                          <a:spcPct val="115000"/>
                        </a:lnSpc>
                        <a:spcAft>
                          <a:spcPts val="1720"/>
                        </a:spcAft>
                      </a:pPr>
                      <a:r>
                        <a:rPr lang="ru-RU" sz="2400" dirty="0" err="1">
                          <a:effectLst/>
                        </a:rPr>
                        <a:t>сводно</a:t>
                      </a:r>
                      <a:r>
                        <a:rPr lang="ru-RU" sz="2400" dirty="0">
                          <a:effectLst/>
                        </a:rPr>
                        <a:t> первокурсники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1720"/>
                        </a:spcAft>
                      </a:pPr>
                      <a:r>
                        <a:rPr lang="ru-RU" sz="2400">
                          <a:effectLst/>
                        </a:rPr>
                        <a:t>9 кл.</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a:effectLst/>
                        </a:rPr>
                        <a:t>62</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rPr>
                        <a:t>26</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rPr>
                        <a:t>24</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rPr>
                        <a:t>12</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45559">
                <a:tc vMerge="1">
                  <a:txBody>
                    <a:bodyPr/>
                    <a:lstStyle/>
                    <a:p>
                      <a:endParaRPr lang="ru-RU"/>
                    </a:p>
                  </a:txBody>
                  <a:tcPr/>
                </a:tc>
                <a:tc>
                  <a:txBody>
                    <a:bodyPr/>
                    <a:lstStyle/>
                    <a:p>
                      <a:pPr algn="ctr">
                        <a:lnSpc>
                          <a:spcPct val="115000"/>
                        </a:lnSpc>
                        <a:spcAft>
                          <a:spcPts val="1720"/>
                        </a:spcAft>
                      </a:pPr>
                      <a:r>
                        <a:rPr lang="ru-RU" sz="2400">
                          <a:effectLst/>
                        </a:rPr>
                        <a:t>11 кл.</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a:effectLst/>
                        </a:rPr>
                        <a:t>24</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a:effectLst/>
                        </a:rPr>
                        <a:t>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rPr>
                        <a:t>12</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rPr>
                        <a:t>12</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rowSpan="2">
                  <a:txBody>
                    <a:bodyPr/>
                    <a:lstStyle/>
                    <a:p>
                      <a:pPr algn="just">
                        <a:lnSpc>
                          <a:spcPct val="115000"/>
                        </a:lnSpc>
                        <a:spcAft>
                          <a:spcPts val="1720"/>
                        </a:spcAft>
                      </a:pPr>
                      <a:r>
                        <a:rPr lang="ru-RU" sz="2400" dirty="0" err="1">
                          <a:effectLst/>
                        </a:rPr>
                        <a:t>сводно</a:t>
                      </a:r>
                      <a:r>
                        <a:rPr lang="ru-RU" sz="2400" dirty="0">
                          <a:effectLst/>
                        </a:rPr>
                        <a:t> выпускники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1720"/>
                        </a:spcAft>
                      </a:pPr>
                      <a:r>
                        <a:rPr lang="ru-RU" sz="2400">
                          <a:effectLst/>
                        </a:rPr>
                        <a:t>9 кл.</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a:effectLst/>
                        </a:rPr>
                        <a:t>21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a:effectLst/>
                        </a:rPr>
                        <a:t>21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rPr>
                        <a:t>0</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rPr>
                        <a:t>0</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45559">
                <a:tc vMerge="1">
                  <a:txBody>
                    <a:bodyPr/>
                    <a:lstStyle/>
                    <a:p>
                      <a:endParaRPr lang="ru-RU"/>
                    </a:p>
                  </a:txBody>
                  <a:tcPr/>
                </a:tc>
                <a:tc>
                  <a:txBody>
                    <a:bodyPr/>
                    <a:lstStyle/>
                    <a:p>
                      <a:pPr algn="ctr">
                        <a:lnSpc>
                          <a:spcPct val="115000"/>
                        </a:lnSpc>
                        <a:spcAft>
                          <a:spcPts val="1720"/>
                        </a:spcAft>
                      </a:pPr>
                      <a:r>
                        <a:rPr lang="ru-RU" sz="2400">
                          <a:effectLst/>
                        </a:rPr>
                        <a:t>11 кл.</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rPr>
                        <a:t>24</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a:effectLst/>
                        </a:rPr>
                        <a:t>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a:effectLst/>
                        </a:rPr>
                        <a:t>12</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rPr>
                        <a:t>12</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19" y="325157"/>
            <a:ext cx="11033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744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14297"/>
          </a:xfrm>
        </p:spPr>
        <p:txBody>
          <a:bodyPr>
            <a:noAutofit/>
          </a:bodyPr>
          <a:lstStyle/>
          <a:p>
            <a:pPr algn="ctr"/>
            <a:r>
              <a:rPr lang="ru-RU" sz="3200" b="1" dirty="0">
                <a:solidFill>
                  <a:srgbClr val="FFCC00"/>
                </a:solidFill>
              </a:rPr>
              <a:t>Программы ППКРС </a:t>
            </a:r>
            <a:r>
              <a:rPr lang="ru-RU" sz="3200" b="1" dirty="0" smtClean="0">
                <a:solidFill>
                  <a:srgbClr val="FFCC00"/>
                </a:solidFill>
              </a:rPr>
              <a:t> реализуемые </a:t>
            </a:r>
            <a:r>
              <a:rPr lang="ru-RU" sz="3200" b="1" dirty="0">
                <a:solidFill>
                  <a:srgbClr val="FFCC00"/>
                </a:solidFill>
              </a:rPr>
              <a:t>в  2021-2022 </a:t>
            </a:r>
            <a:r>
              <a:rPr lang="ru-RU" sz="3200" b="1" dirty="0" err="1">
                <a:solidFill>
                  <a:srgbClr val="FFCC00"/>
                </a:solidFill>
              </a:rPr>
              <a:t>уч.год</a:t>
            </a:r>
            <a:r>
              <a:rPr lang="ru-RU" sz="3200" b="1" dirty="0">
                <a:solidFill>
                  <a:srgbClr val="FFCC00"/>
                </a:solidFill>
              </a:rPr>
              <a:t>.</a:t>
            </a:r>
            <a:r>
              <a:rPr lang="ru-RU" sz="3200" dirty="0"/>
              <a:t/>
            </a:r>
            <a:br>
              <a:rPr lang="ru-RU" sz="3200" dirty="0"/>
            </a:br>
            <a:endParaRPr lang="ru-RU"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37138776"/>
              </p:ext>
            </p:extLst>
          </p:nvPr>
        </p:nvGraphicFramePr>
        <p:xfrm>
          <a:off x="380246" y="682845"/>
          <a:ext cx="11371907" cy="6111618"/>
        </p:xfrm>
        <a:graphic>
          <a:graphicData uri="http://schemas.openxmlformats.org/drawingml/2006/table">
            <a:tbl>
              <a:tblPr firstRow="1" firstCol="1" bandRow="1">
                <a:tableStyleId>{5C22544A-7EE6-4342-B048-85BDC9FD1C3A}</a:tableStyleId>
              </a:tblPr>
              <a:tblGrid>
                <a:gridCol w="905346"/>
                <a:gridCol w="5421452"/>
                <a:gridCol w="1557024"/>
                <a:gridCol w="1209086"/>
                <a:gridCol w="730671"/>
                <a:gridCol w="756766"/>
                <a:gridCol w="791562"/>
              </a:tblGrid>
              <a:tr h="244674">
                <a:tc gridSpan="7">
                  <a:txBody>
                    <a:bodyPr/>
                    <a:lstStyle/>
                    <a:p>
                      <a:pPr algn="ctr">
                        <a:lnSpc>
                          <a:spcPct val="115000"/>
                        </a:lnSpc>
                        <a:spcAft>
                          <a:spcPts val="0"/>
                        </a:spcAft>
                      </a:pPr>
                      <a:r>
                        <a:rPr lang="ru-RU" sz="1400" dirty="0">
                          <a:solidFill>
                            <a:srgbClr val="FFC000"/>
                          </a:solidFill>
                          <a:effectLst/>
                        </a:rPr>
                        <a:t>ВЕРХОЯНСК</a:t>
                      </a:r>
                      <a:endParaRPr lang="ru-RU" sz="1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7678">
                <a:tc rowSpan="2">
                  <a:txBody>
                    <a:bodyPr/>
                    <a:lstStyle/>
                    <a:p>
                      <a:pPr algn="ctr">
                        <a:lnSpc>
                          <a:spcPct val="115000"/>
                        </a:lnSpc>
                        <a:spcAft>
                          <a:spcPts val="0"/>
                        </a:spcAft>
                      </a:pPr>
                      <a:r>
                        <a:rPr lang="ru-RU" sz="1200" dirty="0">
                          <a:effectLst/>
                        </a:rPr>
                        <a:t>код</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300" dirty="0">
                          <a:effectLst/>
                        </a:rPr>
                        <a:t>ППКРС</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300" dirty="0">
                          <a:effectLst/>
                        </a:rPr>
                        <a:t>срок обучения</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300" dirty="0">
                          <a:effectLst/>
                        </a:rPr>
                        <a:t>На базе 9/11 </a:t>
                      </a:r>
                      <a:r>
                        <a:rPr lang="ru-RU" sz="1300" dirty="0" err="1">
                          <a:effectLst/>
                        </a:rPr>
                        <a:t>кл</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300" dirty="0">
                          <a:effectLst/>
                        </a:rPr>
                        <a:t>курс</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gridSpan="2">
                  <a:txBody>
                    <a:bodyPr/>
                    <a:lstStyle/>
                    <a:p>
                      <a:pPr algn="ctr">
                        <a:lnSpc>
                          <a:spcPct val="115000"/>
                        </a:lnSpc>
                        <a:spcAft>
                          <a:spcPts val="0"/>
                        </a:spcAft>
                      </a:pPr>
                      <a:r>
                        <a:rPr lang="ru-RU" sz="1300" dirty="0">
                          <a:effectLst/>
                        </a:rPr>
                        <a:t>контингент</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r>
              <a:tr h="26013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300">
                          <a:effectLst/>
                        </a:rPr>
                        <a:t>КЦП</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факт</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7678">
                <a:tc>
                  <a:txBody>
                    <a:bodyPr/>
                    <a:lstStyle/>
                    <a:p>
                      <a:pPr algn="ctr">
                        <a:lnSpc>
                          <a:spcPct val="115000"/>
                        </a:lnSpc>
                        <a:spcAft>
                          <a:spcPts val="0"/>
                        </a:spcAft>
                      </a:pPr>
                      <a:r>
                        <a:rPr lang="ru-RU" sz="1200" dirty="0">
                          <a:effectLst/>
                        </a:rPr>
                        <a:t>13.01.05.</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300" dirty="0">
                          <a:effectLst/>
                        </a:rPr>
                        <a:t>Электромонтер по техническому обслуживанию электростанций и сетей</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2 г.10 мес.</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9</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1</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13</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13</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7678">
                <a:tc>
                  <a:txBody>
                    <a:bodyPr/>
                    <a:lstStyle/>
                    <a:p>
                      <a:pPr algn="ctr">
                        <a:lnSpc>
                          <a:spcPct val="115000"/>
                        </a:lnSpc>
                        <a:spcAft>
                          <a:spcPts val="0"/>
                        </a:spcAft>
                      </a:pPr>
                      <a:r>
                        <a:rPr lang="ru-RU" sz="1200">
                          <a:effectLst/>
                        </a:rPr>
                        <a:t>21.01.2008</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300" dirty="0">
                          <a:effectLst/>
                        </a:rPr>
                        <a:t>Машинист на открытых горных работах</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10 мес</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9</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1</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13</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13</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68670">
                <a:tc>
                  <a:txBody>
                    <a:bodyPr/>
                    <a:lstStyle/>
                    <a:p>
                      <a:pPr algn="ctr">
                        <a:lnSpc>
                          <a:spcPct val="115000"/>
                        </a:lnSpc>
                        <a:spcAft>
                          <a:spcPts val="0"/>
                        </a:spcAft>
                      </a:pPr>
                      <a:r>
                        <a:rPr lang="ru-RU" sz="1200">
                          <a:effectLst/>
                        </a:rPr>
                        <a:t>13.01.10.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300" dirty="0">
                          <a:effectLst/>
                        </a:rPr>
                        <a:t>«Электромонтер по ремонту и обслуживанию электрооборудования»</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2 г.10 мес.</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9</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2</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endParaRPr lang="ru-RU" sz="1300"/>
                    </a:p>
                  </a:txBody>
                  <a:tcPr marL="5212" marR="5212" marT="3475" marB="3475"/>
                </a:tc>
                <a:tc>
                  <a:txBody>
                    <a:bodyPr/>
                    <a:lstStyle/>
                    <a:p>
                      <a:pPr algn="ctr">
                        <a:lnSpc>
                          <a:spcPct val="115000"/>
                        </a:lnSpc>
                        <a:spcAft>
                          <a:spcPts val="0"/>
                        </a:spcAft>
                      </a:pPr>
                      <a:r>
                        <a:rPr lang="ru-RU" sz="1300" dirty="0">
                          <a:effectLst/>
                        </a:rPr>
                        <a:t>12</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68670">
                <a:tc>
                  <a:txBody>
                    <a:bodyPr/>
                    <a:lstStyle/>
                    <a:p>
                      <a:pPr algn="ctr">
                        <a:lnSpc>
                          <a:spcPct val="115000"/>
                        </a:lnSpc>
                        <a:spcAft>
                          <a:spcPts val="0"/>
                        </a:spcAft>
                      </a:pPr>
                      <a:r>
                        <a:rPr lang="ru-RU" sz="1200">
                          <a:effectLst/>
                        </a:rPr>
                        <a:t>15.01.2005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300" dirty="0">
                          <a:effectLst/>
                        </a:rPr>
                        <a:t>«Сварщик ручной и частично механизированной сварки (наплавки)»</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2 г.10 мес.</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9</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2</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endParaRPr lang="ru-RU" sz="1300"/>
                    </a:p>
                  </a:txBody>
                  <a:tcPr marL="5212" marR="5212" marT="3475" marB="3475"/>
                </a:tc>
                <a:tc>
                  <a:txBody>
                    <a:bodyPr/>
                    <a:lstStyle/>
                    <a:p>
                      <a:pPr algn="ctr">
                        <a:lnSpc>
                          <a:spcPct val="115000"/>
                        </a:lnSpc>
                        <a:spcAft>
                          <a:spcPts val="0"/>
                        </a:spcAft>
                      </a:pPr>
                      <a:r>
                        <a:rPr lang="ru-RU" sz="1300" dirty="0">
                          <a:effectLst/>
                        </a:rPr>
                        <a:t>12</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68670">
                <a:tc>
                  <a:txBody>
                    <a:bodyPr/>
                    <a:lstStyle/>
                    <a:p>
                      <a:pPr algn="ctr">
                        <a:lnSpc>
                          <a:spcPct val="115000"/>
                        </a:lnSpc>
                        <a:spcAft>
                          <a:spcPts val="0"/>
                        </a:spcAft>
                      </a:pPr>
                      <a:r>
                        <a:rPr lang="ru-RU" sz="1200">
                          <a:effectLst/>
                        </a:rPr>
                        <a:t>09.01.01.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300" dirty="0">
                          <a:effectLst/>
                        </a:rPr>
                        <a:t>«Наладчик аппаратного и программного обеспечения»</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2 г.10 мес.</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9</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3</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endParaRPr lang="ru-RU" sz="1300"/>
                    </a:p>
                  </a:txBody>
                  <a:tcPr marL="5212" marR="5212" marT="3475" marB="3475"/>
                </a:tc>
                <a:tc>
                  <a:txBody>
                    <a:bodyPr/>
                    <a:lstStyle/>
                    <a:p>
                      <a:pPr algn="ctr">
                        <a:lnSpc>
                          <a:spcPct val="115000"/>
                        </a:lnSpc>
                        <a:spcAft>
                          <a:spcPts val="0"/>
                        </a:spcAft>
                      </a:pPr>
                      <a:r>
                        <a:rPr lang="ru-RU" sz="1300" dirty="0">
                          <a:effectLst/>
                        </a:rPr>
                        <a:t>8</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68670">
                <a:tc>
                  <a:txBody>
                    <a:bodyPr/>
                    <a:lstStyle/>
                    <a:p>
                      <a:pPr>
                        <a:lnSpc>
                          <a:spcPct val="115000"/>
                        </a:lnSpc>
                      </a:pPr>
                      <a:endParaRPr lang="ru-RU" sz="1200">
                        <a:effectLst/>
                        <a:latin typeface="Calibri" panose="020F0502020204030204" pitchFamily="34" charset="0"/>
                        <a:cs typeface="Times New Roman" panose="02020603050405020304" pitchFamily="18" charset="0"/>
                      </a:endParaRPr>
                    </a:p>
                  </a:txBody>
                  <a:tcPr marL="5212" marR="5212" marT="3475" marB="3475"/>
                </a:tc>
                <a:tc>
                  <a:txBody>
                    <a:bodyPr/>
                    <a:lstStyle/>
                    <a:p>
                      <a:pPr algn="r">
                        <a:lnSpc>
                          <a:spcPct val="115000"/>
                        </a:lnSpc>
                        <a:spcAft>
                          <a:spcPts val="0"/>
                        </a:spcAft>
                      </a:pPr>
                      <a:r>
                        <a:rPr lang="ru-RU" sz="1300">
                          <a:effectLst/>
                        </a:rPr>
                        <a:t>ИТОГО</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endParaRPr lang="ru-RU" sz="1300" dirty="0"/>
                    </a:p>
                  </a:txBody>
                  <a:tcPr marL="5212" marR="5212" marT="3475" marB="3475"/>
                </a:tc>
                <a:tc>
                  <a:txBody>
                    <a:bodyPr/>
                    <a:lstStyle/>
                    <a:p>
                      <a:endParaRPr lang="ru-RU" sz="1300"/>
                    </a:p>
                  </a:txBody>
                  <a:tcPr marL="5212" marR="5212" marT="3475" marB="3475"/>
                </a:tc>
                <a:tc>
                  <a:txBody>
                    <a:bodyPr/>
                    <a:lstStyle/>
                    <a:p>
                      <a:endParaRPr lang="ru-RU" sz="1300"/>
                    </a:p>
                  </a:txBody>
                  <a:tcPr marL="5212" marR="5212" marT="3475" marB="3475"/>
                </a:tc>
                <a:tc>
                  <a:txBody>
                    <a:bodyPr/>
                    <a:lstStyle/>
                    <a:p>
                      <a:pPr algn="ctr">
                        <a:lnSpc>
                          <a:spcPct val="115000"/>
                        </a:lnSpc>
                        <a:spcAft>
                          <a:spcPts val="0"/>
                        </a:spcAft>
                      </a:pPr>
                      <a:r>
                        <a:rPr lang="ru-RU" sz="1300">
                          <a:effectLst/>
                        </a:rPr>
                        <a:t>26</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58</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41012">
                <a:tc gridSpan="7">
                  <a:txBody>
                    <a:bodyPr/>
                    <a:lstStyle/>
                    <a:p>
                      <a:pPr algn="ctr">
                        <a:lnSpc>
                          <a:spcPct val="115000"/>
                        </a:lnSpc>
                        <a:spcAft>
                          <a:spcPts val="0"/>
                        </a:spcAft>
                      </a:pPr>
                      <a:r>
                        <a:rPr lang="ru-RU" sz="1300" dirty="0">
                          <a:solidFill>
                            <a:srgbClr val="FFC000"/>
                          </a:solidFill>
                          <a:effectLst/>
                        </a:rPr>
                        <a:t>ТИКСИ</a:t>
                      </a:r>
                      <a:endParaRPr lang="ru-RU" sz="13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7678">
                <a:tc rowSpan="2">
                  <a:txBody>
                    <a:bodyPr/>
                    <a:lstStyle/>
                    <a:p>
                      <a:pPr algn="ctr">
                        <a:lnSpc>
                          <a:spcPct val="115000"/>
                        </a:lnSpc>
                        <a:spcAft>
                          <a:spcPts val="0"/>
                        </a:spcAft>
                      </a:pPr>
                      <a:r>
                        <a:rPr lang="ru-RU" sz="1200">
                          <a:effectLst/>
                        </a:rPr>
                        <a:t>код</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300" dirty="0">
                          <a:effectLst/>
                        </a:rPr>
                        <a:t>ППКРС</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300" dirty="0">
                          <a:effectLst/>
                        </a:rPr>
                        <a:t>срок обучения</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300" dirty="0">
                          <a:effectLst/>
                        </a:rPr>
                        <a:t>На базе 9/11 </a:t>
                      </a:r>
                      <a:r>
                        <a:rPr lang="ru-RU" sz="1300" dirty="0" err="1">
                          <a:effectLst/>
                        </a:rPr>
                        <a:t>кл</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300" dirty="0">
                          <a:effectLst/>
                        </a:rPr>
                        <a:t>курс</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gridSpan="2">
                  <a:txBody>
                    <a:bodyPr/>
                    <a:lstStyle/>
                    <a:p>
                      <a:pPr algn="ctr">
                        <a:lnSpc>
                          <a:spcPct val="115000"/>
                        </a:lnSpc>
                        <a:spcAft>
                          <a:spcPts val="0"/>
                        </a:spcAft>
                      </a:pPr>
                      <a:r>
                        <a:rPr lang="ru-RU" sz="1300" dirty="0">
                          <a:effectLst/>
                        </a:rPr>
                        <a:t>контингент</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r>
              <a:tr h="26013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300" dirty="0">
                          <a:effectLst/>
                        </a:rPr>
                        <a:t>КЦП</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факт</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60133">
                <a:tc>
                  <a:txBody>
                    <a:bodyPr/>
                    <a:lstStyle/>
                    <a:p>
                      <a:pPr algn="ctr">
                        <a:lnSpc>
                          <a:spcPct val="115000"/>
                        </a:lnSpc>
                        <a:spcAft>
                          <a:spcPts val="0"/>
                        </a:spcAft>
                      </a:pPr>
                      <a:r>
                        <a:rPr lang="ru-RU" sz="1200">
                          <a:effectLst/>
                        </a:rPr>
                        <a:t>37279</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300" dirty="0">
                          <a:effectLst/>
                        </a:rPr>
                        <a:t>Докер-механизатор</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10 </a:t>
                      </a:r>
                      <a:r>
                        <a:rPr lang="ru-RU" sz="1300" dirty="0" err="1">
                          <a:effectLst/>
                        </a:rPr>
                        <a:t>мес</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11</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1</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12</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12</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7678">
                <a:tc>
                  <a:txBody>
                    <a:bodyPr/>
                    <a:lstStyle/>
                    <a:p>
                      <a:pPr algn="ctr">
                        <a:lnSpc>
                          <a:spcPct val="115000"/>
                        </a:lnSpc>
                        <a:spcAft>
                          <a:spcPts val="0"/>
                        </a:spcAft>
                      </a:pPr>
                      <a:r>
                        <a:rPr lang="ru-RU" sz="1200" dirty="0">
                          <a:effectLst/>
                        </a:rPr>
                        <a:t>13.01.05.</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300" dirty="0">
                          <a:effectLst/>
                        </a:rPr>
                        <a:t>Электромонтер по техническому обслуживанию электростанций и сетей</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2 г.10 мес.</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9</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1</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12</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12</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68670">
                <a:tc>
                  <a:txBody>
                    <a:bodyPr/>
                    <a:lstStyle/>
                    <a:p>
                      <a:pPr algn="ctr">
                        <a:lnSpc>
                          <a:spcPct val="115000"/>
                        </a:lnSpc>
                        <a:spcAft>
                          <a:spcPts val="0"/>
                        </a:spcAft>
                      </a:pPr>
                      <a:r>
                        <a:rPr lang="ru-RU" sz="1200">
                          <a:effectLst/>
                        </a:rPr>
                        <a:t>09.01.2001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300" dirty="0">
                          <a:effectLst/>
                        </a:rPr>
                        <a:t>Наладчик аппаратного и программного обеспечения</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2 г.10 мес.</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9</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2</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endParaRPr lang="ru-RU" sz="1300"/>
                    </a:p>
                  </a:txBody>
                  <a:tcPr marL="5212" marR="5212" marT="3475" marB="3475"/>
                </a:tc>
                <a:tc>
                  <a:txBody>
                    <a:bodyPr/>
                    <a:lstStyle/>
                    <a:p>
                      <a:pPr algn="ctr">
                        <a:lnSpc>
                          <a:spcPct val="115000"/>
                        </a:lnSpc>
                        <a:spcAft>
                          <a:spcPts val="0"/>
                        </a:spcAft>
                      </a:pPr>
                      <a:r>
                        <a:rPr lang="ru-RU" sz="1300">
                          <a:effectLst/>
                        </a:rPr>
                        <a:t>12</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68670">
                <a:tc>
                  <a:txBody>
                    <a:bodyPr/>
                    <a:lstStyle/>
                    <a:p>
                      <a:pPr>
                        <a:lnSpc>
                          <a:spcPct val="115000"/>
                        </a:lnSpc>
                      </a:pPr>
                      <a:endParaRPr lang="ru-RU" sz="1200">
                        <a:effectLst/>
                        <a:latin typeface="Calibri" panose="020F0502020204030204" pitchFamily="34" charset="0"/>
                        <a:cs typeface="Times New Roman" panose="02020603050405020304" pitchFamily="18" charset="0"/>
                      </a:endParaRPr>
                    </a:p>
                  </a:txBody>
                  <a:tcPr marL="5212" marR="5212" marT="3475" marB="3475"/>
                </a:tc>
                <a:tc>
                  <a:txBody>
                    <a:bodyPr/>
                    <a:lstStyle/>
                    <a:p>
                      <a:pPr algn="r">
                        <a:lnSpc>
                          <a:spcPct val="115000"/>
                        </a:lnSpc>
                        <a:spcAft>
                          <a:spcPts val="0"/>
                        </a:spcAft>
                      </a:pPr>
                      <a:r>
                        <a:rPr lang="ru-RU" sz="1300">
                          <a:effectLst/>
                        </a:rPr>
                        <a:t>ИТОГО</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endParaRPr lang="ru-RU" sz="1300"/>
                    </a:p>
                  </a:txBody>
                  <a:tcPr marL="5212" marR="5212" marT="3475" marB="3475"/>
                </a:tc>
                <a:tc>
                  <a:txBody>
                    <a:bodyPr/>
                    <a:lstStyle/>
                    <a:p>
                      <a:endParaRPr lang="ru-RU" sz="1300" dirty="0"/>
                    </a:p>
                  </a:txBody>
                  <a:tcPr marL="5212" marR="5212" marT="3475" marB="3475"/>
                </a:tc>
                <a:tc>
                  <a:txBody>
                    <a:bodyPr/>
                    <a:lstStyle/>
                    <a:p>
                      <a:endParaRPr lang="ru-RU" sz="1300" dirty="0"/>
                    </a:p>
                  </a:txBody>
                  <a:tcPr marL="5212" marR="5212" marT="3475" marB="3475"/>
                </a:tc>
                <a:tc>
                  <a:txBody>
                    <a:bodyPr/>
                    <a:lstStyle/>
                    <a:p>
                      <a:pPr algn="ctr">
                        <a:lnSpc>
                          <a:spcPct val="115000"/>
                        </a:lnSpc>
                        <a:spcAft>
                          <a:spcPts val="0"/>
                        </a:spcAft>
                      </a:pPr>
                      <a:r>
                        <a:rPr lang="ru-RU" sz="1300" dirty="0">
                          <a:effectLst/>
                        </a:rPr>
                        <a:t>24</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36</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7678">
                <a:tc gridSpan="7">
                  <a:txBody>
                    <a:bodyPr/>
                    <a:lstStyle/>
                    <a:p>
                      <a:pPr algn="ctr">
                        <a:lnSpc>
                          <a:spcPct val="115000"/>
                        </a:lnSpc>
                        <a:spcAft>
                          <a:spcPts val="0"/>
                        </a:spcAft>
                      </a:pPr>
                      <a:r>
                        <a:rPr lang="ru-RU" sz="1300" dirty="0">
                          <a:solidFill>
                            <a:srgbClr val="FFC000"/>
                          </a:solidFill>
                          <a:effectLst/>
                        </a:rPr>
                        <a:t>ЖИГАНСК</a:t>
                      </a:r>
                      <a:endParaRPr lang="ru-RU" sz="13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7678">
                <a:tc rowSpan="2">
                  <a:txBody>
                    <a:bodyPr/>
                    <a:lstStyle/>
                    <a:p>
                      <a:pPr algn="ctr">
                        <a:lnSpc>
                          <a:spcPct val="115000"/>
                        </a:lnSpc>
                        <a:spcAft>
                          <a:spcPts val="0"/>
                        </a:spcAft>
                      </a:pPr>
                      <a:r>
                        <a:rPr lang="ru-RU" sz="1200">
                          <a:effectLst/>
                        </a:rPr>
                        <a:t>код</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300" dirty="0">
                          <a:effectLst/>
                        </a:rPr>
                        <a:t>ППКРС</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300" dirty="0">
                          <a:effectLst/>
                        </a:rPr>
                        <a:t>срок обучения</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300" dirty="0">
                          <a:effectLst/>
                        </a:rPr>
                        <a:t>На базе 9/11 </a:t>
                      </a:r>
                      <a:r>
                        <a:rPr lang="ru-RU" sz="1300" dirty="0" err="1">
                          <a:effectLst/>
                        </a:rPr>
                        <a:t>кл</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300" dirty="0">
                          <a:effectLst/>
                        </a:rPr>
                        <a:t>курс</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gridSpan="2">
                  <a:txBody>
                    <a:bodyPr/>
                    <a:lstStyle/>
                    <a:p>
                      <a:pPr algn="ctr">
                        <a:lnSpc>
                          <a:spcPct val="115000"/>
                        </a:lnSpc>
                        <a:spcAft>
                          <a:spcPts val="0"/>
                        </a:spcAft>
                      </a:pPr>
                      <a:r>
                        <a:rPr lang="ru-RU" sz="1300" dirty="0">
                          <a:effectLst/>
                        </a:rPr>
                        <a:t>контингент</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r>
              <a:tr h="22767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300">
                          <a:effectLst/>
                        </a:rPr>
                        <a:t>КЦП</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300" dirty="0">
                          <a:effectLst/>
                        </a:rPr>
                        <a:t>факт</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7678">
                <a:tc>
                  <a:txBody>
                    <a:bodyPr/>
                    <a:lstStyle/>
                    <a:p>
                      <a:pPr algn="ctr">
                        <a:lnSpc>
                          <a:spcPct val="115000"/>
                        </a:lnSpc>
                        <a:spcAft>
                          <a:spcPts val="0"/>
                        </a:spcAft>
                      </a:pPr>
                      <a:r>
                        <a:rPr lang="ru-RU" sz="1200">
                          <a:effectLst/>
                        </a:rPr>
                        <a:t>36911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300" dirty="0">
                          <a:effectLst/>
                        </a:rPr>
                        <a:t>Пожарный</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10 мес</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11</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1</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12</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12</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7678">
                <a:tc>
                  <a:txBody>
                    <a:bodyPr/>
                    <a:lstStyle/>
                    <a:p>
                      <a:pPr algn="ctr">
                        <a:lnSpc>
                          <a:spcPct val="115000"/>
                        </a:lnSpc>
                        <a:spcAft>
                          <a:spcPts val="0"/>
                        </a:spcAft>
                      </a:pPr>
                      <a:r>
                        <a:rPr lang="ru-RU" sz="1200">
                          <a:effectLst/>
                        </a:rPr>
                        <a:t>13.01.05.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300" dirty="0">
                          <a:effectLst/>
                        </a:rPr>
                        <a:t>Электромонтер по техническому обслуживанию электростанций и сетей</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2 г.10 мес.</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9</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1</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12</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12</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7678">
                <a:tc>
                  <a:txBody>
                    <a:bodyPr/>
                    <a:lstStyle/>
                    <a:p>
                      <a:pPr algn="ctr">
                        <a:lnSpc>
                          <a:spcPct val="115000"/>
                        </a:lnSpc>
                        <a:spcAft>
                          <a:spcPts val="0"/>
                        </a:spcAft>
                      </a:pPr>
                      <a:r>
                        <a:rPr lang="ru-RU" sz="1200">
                          <a:effectLst/>
                        </a:rPr>
                        <a:t>35.01.17</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300" dirty="0">
                          <a:effectLst/>
                        </a:rPr>
                        <a:t>Обработчик рыбы и морепродуктов</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2 г.10 мес.</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9</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1</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12</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a:effectLst/>
                        </a:rPr>
                        <a:t>12</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68670">
                <a:tc>
                  <a:txBody>
                    <a:bodyPr/>
                    <a:lstStyle/>
                    <a:p>
                      <a:pPr>
                        <a:lnSpc>
                          <a:spcPct val="115000"/>
                        </a:lnSpc>
                      </a:pPr>
                      <a:endParaRPr lang="ru-RU" sz="1200">
                        <a:effectLst/>
                        <a:latin typeface="Calibri" panose="020F0502020204030204" pitchFamily="34" charset="0"/>
                        <a:cs typeface="Times New Roman" panose="02020603050405020304" pitchFamily="18" charset="0"/>
                      </a:endParaRPr>
                    </a:p>
                  </a:txBody>
                  <a:tcPr marL="5212" marR="5212" marT="3475" marB="3475"/>
                </a:tc>
                <a:tc>
                  <a:txBody>
                    <a:bodyPr/>
                    <a:lstStyle/>
                    <a:p>
                      <a:pPr algn="r">
                        <a:lnSpc>
                          <a:spcPct val="115000"/>
                        </a:lnSpc>
                        <a:spcAft>
                          <a:spcPts val="0"/>
                        </a:spcAft>
                      </a:pPr>
                      <a:r>
                        <a:rPr lang="ru-RU" sz="1300">
                          <a:effectLst/>
                        </a:rPr>
                        <a:t>ИТОГО</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endParaRPr lang="ru-RU" sz="1300"/>
                    </a:p>
                  </a:txBody>
                  <a:tcPr marL="5212" marR="5212" marT="3475" marB="3475"/>
                </a:tc>
                <a:tc>
                  <a:txBody>
                    <a:bodyPr/>
                    <a:lstStyle/>
                    <a:p>
                      <a:endParaRPr lang="ru-RU" sz="1300"/>
                    </a:p>
                  </a:txBody>
                  <a:tcPr marL="5212" marR="5212" marT="3475" marB="3475"/>
                </a:tc>
                <a:tc>
                  <a:txBody>
                    <a:bodyPr/>
                    <a:lstStyle/>
                    <a:p>
                      <a:endParaRPr lang="ru-RU" sz="1300"/>
                    </a:p>
                  </a:txBody>
                  <a:tcPr marL="5212" marR="5212" marT="3475" marB="3475"/>
                </a:tc>
                <a:tc>
                  <a:txBody>
                    <a:bodyPr/>
                    <a:lstStyle/>
                    <a:p>
                      <a:pPr algn="ctr">
                        <a:lnSpc>
                          <a:spcPct val="115000"/>
                        </a:lnSpc>
                        <a:spcAft>
                          <a:spcPts val="0"/>
                        </a:spcAft>
                      </a:pPr>
                      <a:r>
                        <a:rPr lang="ru-RU" sz="1300" dirty="0">
                          <a:effectLst/>
                        </a:rPr>
                        <a:t>36</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36</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374535">
                <a:tc>
                  <a:txBody>
                    <a:bodyPr/>
                    <a:lstStyle/>
                    <a:p>
                      <a:pPr>
                        <a:lnSpc>
                          <a:spcPct val="115000"/>
                        </a:lnSpc>
                      </a:pPr>
                      <a:endParaRPr lang="ru-RU" sz="1200" dirty="0">
                        <a:effectLst/>
                        <a:latin typeface="Calibri" panose="020F0502020204030204" pitchFamily="34" charset="0"/>
                        <a:cs typeface="Times New Roman" panose="02020603050405020304" pitchFamily="18" charset="0"/>
                      </a:endParaRPr>
                    </a:p>
                  </a:txBody>
                  <a:tcPr marL="5212" marR="5212" marT="3475" marB="3475"/>
                </a:tc>
                <a:tc>
                  <a:txBody>
                    <a:bodyPr/>
                    <a:lstStyle/>
                    <a:p>
                      <a:pPr algn="r">
                        <a:lnSpc>
                          <a:spcPct val="115000"/>
                        </a:lnSpc>
                        <a:spcAft>
                          <a:spcPts val="0"/>
                        </a:spcAft>
                      </a:pPr>
                      <a:r>
                        <a:rPr lang="ru-RU" sz="1300" dirty="0">
                          <a:effectLst/>
                        </a:rPr>
                        <a:t>ОБЩИЙ ИТОГ</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endParaRPr lang="ru-RU" sz="1300" dirty="0"/>
                    </a:p>
                  </a:txBody>
                  <a:tcPr marL="5212" marR="5212" marT="3475" marB="3475"/>
                </a:tc>
                <a:tc>
                  <a:txBody>
                    <a:bodyPr/>
                    <a:lstStyle/>
                    <a:p>
                      <a:pPr algn="ctr"/>
                      <a:r>
                        <a:rPr lang="ru-RU" sz="1300" dirty="0" smtClean="0"/>
                        <a:t>106/24</a:t>
                      </a:r>
                      <a:endParaRPr lang="ru-RU" sz="1300" dirty="0"/>
                    </a:p>
                  </a:txBody>
                  <a:tcPr marL="5212" marR="5212" marT="3475" marB="3475"/>
                </a:tc>
                <a:tc>
                  <a:txBody>
                    <a:bodyPr/>
                    <a:lstStyle/>
                    <a:p>
                      <a:endParaRPr lang="ru-RU" sz="1300" dirty="0"/>
                    </a:p>
                  </a:txBody>
                  <a:tcPr marL="5212" marR="5212" marT="3475" marB="3475"/>
                </a:tc>
                <a:tc>
                  <a:txBody>
                    <a:bodyPr/>
                    <a:lstStyle/>
                    <a:p>
                      <a:pPr algn="ctr"/>
                      <a:r>
                        <a:rPr lang="ru-RU" sz="1300" dirty="0" smtClean="0"/>
                        <a:t>86</a:t>
                      </a:r>
                      <a:endParaRPr lang="ru-RU" sz="1300" dirty="0"/>
                    </a:p>
                  </a:txBody>
                  <a:tcPr marL="5212" marR="5212" marT="3475" marB="3475"/>
                </a:tc>
                <a:tc>
                  <a:txBody>
                    <a:bodyPr/>
                    <a:lstStyle/>
                    <a:p>
                      <a:pPr algn="ctr"/>
                      <a:r>
                        <a:rPr lang="ru-RU" sz="1300" dirty="0" smtClean="0"/>
                        <a:t>130</a:t>
                      </a:r>
                      <a:endParaRPr lang="ru-RU" sz="1300" dirty="0"/>
                    </a:p>
                  </a:txBody>
                  <a:tcPr marL="5212" marR="5212" marT="3475" marB="3475"/>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54" y="-101600"/>
            <a:ext cx="11033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295481"/>
      </p:ext>
    </p:extLst>
  </p:cSld>
  <p:clrMapOvr>
    <a:masterClrMapping/>
  </p:clrMapOvr>
</p:sld>
</file>

<file path=ppt/theme/theme1.xml><?xml version="1.0" encoding="utf-8"?>
<a:theme xmlns:a="http://schemas.openxmlformats.org/drawingml/2006/main" name="Office Theme">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
  <TotalTime>1186</TotalTime>
  <Words>2544</Words>
  <Application>Microsoft Office PowerPoint</Application>
  <PresentationFormat>Широкоэкранный</PresentationFormat>
  <Paragraphs>751</Paragraphs>
  <Slides>35</Slides>
  <Notes>0</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35</vt:i4>
      </vt:variant>
    </vt:vector>
  </HeadingPairs>
  <TitlesOfParts>
    <vt:vector size="45" baseType="lpstr">
      <vt:lpstr>Arial</vt:lpstr>
      <vt:lpstr>Calibri</vt:lpstr>
      <vt:lpstr>Calibri Light</vt:lpstr>
      <vt:lpstr>Open Sans</vt:lpstr>
      <vt:lpstr>Open Sans Light Bold</vt:lpstr>
      <vt:lpstr>Podkova Regular</vt:lpstr>
      <vt:lpstr>Roboto Condensed</vt:lpstr>
      <vt:lpstr>Times New Roman</vt:lpstr>
      <vt:lpstr>Office Theme</vt:lpstr>
      <vt:lpstr>Лист</vt:lpstr>
      <vt:lpstr>ПУБЛИЧНЫЙ ОТЧЕТ  ЗА 2021 ГОД</vt:lpstr>
      <vt:lpstr>Краткая история учреждения</vt:lpstr>
      <vt:lpstr>Общая характеристика учреждения</vt:lpstr>
      <vt:lpstr>Презентация PowerPoint</vt:lpstr>
      <vt:lpstr>    Материально –техническая база Центра</vt:lpstr>
      <vt:lpstr>Публичные цели и задачи ЦПРКА</vt:lpstr>
      <vt:lpstr>Кадровый состав</vt:lpstr>
      <vt:lpstr>Контингент обучающихся на 2021-2022 уч.год. </vt:lpstr>
      <vt:lpstr>Программы ППКРС  реализуемые в  2021-2022 уч.год. </vt:lpstr>
      <vt:lpstr>Программы  профессионального обучения  реализуемые в  2021-2022 уч.году по КЦП </vt:lpstr>
      <vt:lpstr>Результаты итоговой аттестации в 2021 году</vt:lpstr>
      <vt:lpstr>Социальная карта обучающихся</vt:lpstr>
      <vt:lpstr>Трудоустройство выпускников</vt:lpstr>
      <vt:lpstr>Выполнения плана государственного задания за 2021 год </vt:lpstr>
      <vt:lpstr>РАБОТА 1.Обеспечение жилыми помещениями в общежитиях</vt:lpstr>
      <vt:lpstr>Финансово-экономическая деятельность</vt:lpstr>
      <vt:lpstr>Презентация PowerPoint</vt:lpstr>
      <vt:lpstr>Презентация PowerPoint</vt:lpstr>
      <vt:lpstr>Презентация PowerPoint</vt:lpstr>
      <vt:lpstr>Демонстрационный экзамен </vt:lpstr>
      <vt:lpstr>25 –летний юбилей Центра п.Тикси Булунский район </vt:lpstr>
      <vt:lpstr>Организация мероприятий республиканского уровня</vt:lpstr>
      <vt:lpstr>Учебно-методическая деятельность</vt:lpstr>
      <vt:lpstr>Сотрудничество с организациями.</vt:lpstr>
      <vt:lpstr>Воспитательная работа</vt:lpstr>
      <vt:lpstr>Психолого-педагогическое сопровождение обучающихся </vt:lpstr>
      <vt:lpstr>Условия для обучения людей с ограниченными возможностями здоровья</vt:lpstr>
      <vt:lpstr>Реализуемые проекты</vt:lpstr>
      <vt:lpstr>Перечень краткосрочных платных образовательных курсов для граждан Арктических районов Республики Саха (Якутия) </vt:lpstr>
      <vt:lpstr>ИТОГИ реализации «Prof2Arctic»</vt:lpstr>
      <vt:lpstr>Итоги реализации проекта «УРДЭЛ» </vt:lpstr>
      <vt:lpstr>Результаты деятельности учреждения по реализации программ профессионального обучения </vt:lpstr>
      <vt:lpstr>Участие в проекте «Эффективный регион» в 2021 году</vt:lpstr>
      <vt:lpstr>Перспективы и планы развития ГБПОУ РС(Я) «Центр подготовки рабочих кадров «Арктика» </vt:lpstr>
      <vt:lpstr>Презентация PowerPoint</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ПУБЛИЧНЫЙ ОТЧЕТ ЗА 2021 ГОД</dc:title>
  <dc:creator>Лариса</dc:creator>
  <cp:lastModifiedBy>Учетная запись Майкрософт</cp:lastModifiedBy>
  <cp:revision>96</cp:revision>
  <dcterms:created xsi:type="dcterms:W3CDTF">2022-01-16T08:50:29Z</dcterms:created>
  <dcterms:modified xsi:type="dcterms:W3CDTF">2022-01-20T05:43:28Z</dcterms:modified>
</cp:coreProperties>
</file>