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40"/>
  </p:notesMasterIdLst>
  <p:sldIdLst>
    <p:sldId id="256" r:id="rId2"/>
    <p:sldId id="258" r:id="rId3"/>
    <p:sldId id="257" r:id="rId4"/>
    <p:sldId id="259" r:id="rId5"/>
    <p:sldId id="317" r:id="rId6"/>
    <p:sldId id="260" r:id="rId7"/>
    <p:sldId id="298" r:id="rId8"/>
    <p:sldId id="272" r:id="rId9"/>
    <p:sldId id="320" r:id="rId10"/>
    <p:sldId id="336" r:id="rId11"/>
    <p:sldId id="315" r:id="rId12"/>
    <p:sldId id="327" r:id="rId13"/>
    <p:sldId id="314" r:id="rId14"/>
    <p:sldId id="271" r:id="rId15"/>
    <p:sldId id="308" r:id="rId16"/>
    <p:sldId id="268" r:id="rId17"/>
    <p:sldId id="301" r:id="rId18"/>
    <p:sldId id="275" r:id="rId19"/>
    <p:sldId id="323" r:id="rId20"/>
    <p:sldId id="277" r:id="rId21"/>
    <p:sldId id="278" r:id="rId22"/>
    <p:sldId id="325" r:id="rId23"/>
    <p:sldId id="279" r:id="rId24"/>
    <p:sldId id="324" r:id="rId25"/>
    <p:sldId id="326" r:id="rId26"/>
    <p:sldId id="289" r:id="rId27"/>
    <p:sldId id="281" r:id="rId28"/>
    <p:sldId id="328" r:id="rId29"/>
    <p:sldId id="273" r:id="rId30"/>
    <p:sldId id="286" r:id="rId31"/>
    <p:sldId id="339" r:id="rId32"/>
    <p:sldId id="292" r:id="rId33"/>
    <p:sldId id="333" r:id="rId34"/>
    <p:sldId id="337" r:id="rId35"/>
    <p:sldId id="338" r:id="rId36"/>
    <p:sldId id="335" r:id="rId37"/>
    <p:sldId id="309" r:id="rId38"/>
    <p:sldId id="319"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ru-RU" sz="1800" dirty="0"/>
              <a:t>Трудоустройство</a:t>
            </a:r>
          </a:p>
        </c:rich>
      </c:tx>
      <c:layout>
        <c:manualLayout>
          <c:xMode val="edge"/>
          <c:yMode val="edge"/>
          <c:x val="0.18479858323939333"/>
          <c:y val="2.901065665735558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manualLayout>
          <c:layoutTarget val="inner"/>
          <c:xMode val="edge"/>
          <c:yMode val="edge"/>
          <c:x val="0.23065199918856394"/>
          <c:y val="0.11056905430970056"/>
          <c:w val="0.70479203370676635"/>
          <c:h val="0.72638600804835807"/>
        </c:manualLayout>
      </c:layout>
      <c:pieChart>
        <c:varyColors val="1"/>
        <c:ser>
          <c:idx val="0"/>
          <c:order val="0"/>
          <c:tx>
            <c:strRef>
              <c:f>Лист1!$B$1</c:f>
              <c:strCache>
                <c:ptCount val="1"/>
                <c:pt idx="0">
                  <c:v>Трудоустройство</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2"/>
                <c:pt idx="0">
                  <c:v>Трудоустроено</c:v>
                </c:pt>
                <c:pt idx="1">
                  <c:v>нетрудоустроено</c:v>
                </c:pt>
              </c:strCache>
            </c:strRef>
          </c:cat>
          <c:val>
            <c:numRef>
              <c:f>Лист1!$B$2:$B$5</c:f>
              <c:numCache>
                <c:formatCode>General</c:formatCode>
                <c:ptCount val="4"/>
                <c:pt idx="0">
                  <c:v>52</c:v>
                </c:pt>
                <c:pt idx="1">
                  <c:v>48</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manualLayout>
          <c:xMode val="edge"/>
          <c:yMode val="edge"/>
          <c:x val="0.11770616939670407"/>
          <c:y val="0.73898556358149881"/>
          <c:w val="0.86598807325864358"/>
          <c:h val="0.23622288864666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Причины нетрудоустройства</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3"/>
                <c:pt idx="0">
                  <c:v>Призыв в РА</c:v>
                </c:pt>
                <c:pt idx="1">
                  <c:v>Продолжение обучения</c:v>
                </c:pt>
                <c:pt idx="2">
                  <c:v>Самозанятость</c:v>
                </c:pt>
              </c:strCache>
            </c:strRef>
          </c:cat>
          <c:val>
            <c:numRef>
              <c:f>Лист1!$B$2:$B$5</c:f>
              <c:numCache>
                <c:formatCode>General</c:formatCode>
                <c:ptCount val="4"/>
                <c:pt idx="0">
                  <c:v>8</c:v>
                </c:pt>
                <c:pt idx="1">
                  <c:v>7</c:v>
                </c:pt>
                <c:pt idx="2">
                  <c:v>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fif"/><Relationship Id="rId1" Type="http://schemas.openxmlformats.org/officeDocument/2006/relationships/image" Target="../media/image43.jfif"/><Relationship Id="rId6" Type="http://schemas.openxmlformats.org/officeDocument/2006/relationships/image" Target="../media/image48.jfif"/><Relationship Id="rId5" Type="http://schemas.openxmlformats.org/officeDocument/2006/relationships/image" Target="../media/image47.png"/><Relationship Id="rId4" Type="http://schemas.openxmlformats.org/officeDocument/2006/relationships/image" Target="../media/image46.jfif"/></Relationships>
</file>

<file path=ppt/diagrams/_rels/data2.xml.rels><?xml version="1.0" encoding="UTF-8" standalone="yes"?>
<Relationships xmlns="http://schemas.openxmlformats.org/package/2006/relationships"><Relationship Id="rId3" Type="http://schemas.openxmlformats.org/officeDocument/2006/relationships/image" Target="../media/image51.jfif"/><Relationship Id="rId2" Type="http://schemas.openxmlformats.org/officeDocument/2006/relationships/image" Target="../media/image50.jfif"/><Relationship Id="rId1" Type="http://schemas.openxmlformats.org/officeDocument/2006/relationships/image" Target="../media/image49.jf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2E036-7ACC-49FF-B974-5E9FDD0801D1}"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ru-RU"/>
        </a:p>
      </dgm:t>
    </dgm:pt>
    <dgm:pt modelId="{B84578F2-A656-4511-82F3-E79F94CCC946}">
      <dgm:prSet phldrT="[Текст]" custT="1"/>
      <dgm:spPr>
        <a:xfrm>
          <a:off x="0" y="72877"/>
          <a:ext cx="4835357" cy="965322"/>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Водитель транспортного средства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F277ACE-C48F-43C6-90AE-A79A794C3A35}" type="par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BD68258C-A0CE-497F-9752-EB6F3661ACBB}" type="sib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6305C86B-09C9-458D-83DB-D90A73E16DCB}">
      <dgm:prSet phldrT="[Текст]" custT="1"/>
      <dgm:spPr>
        <a:xfrm>
          <a:off x="0" y="72877"/>
          <a:ext cx="4835357" cy="965322"/>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Категории А1 (Снегоход)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C47C842-7FDD-43F8-9DB0-9330A07D353C}" type="par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82649AF5-3782-49D0-9ECA-3D753A553D83}" type="sib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FDBE6CB0-2601-49FB-B08B-2590CAF472D4}">
      <dgm:prSet phldrT="[Текст]" custT="1"/>
      <dgm:spPr>
        <a:xfrm>
          <a:off x="0" y="72877"/>
          <a:ext cx="4835357" cy="965322"/>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Категории В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FF96C296-1171-4794-BC11-B27C7BE2F95E}" type="par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FF600F68-545D-4D85-BE76-10170B9DC191}" type="sib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A7D6FA06-E4D8-4132-8602-C7DB7E22F85E}">
      <dgm:prSet phldrT="[Текст]" custT="1"/>
      <dgm:spPr>
        <a:xfrm>
          <a:off x="0" y="1855519"/>
          <a:ext cx="4835357" cy="871725"/>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CC1452A8-ECC9-4AE5-9CAC-2B1592CA3E3F}" type="par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8A2861F6-86B4-4AA1-BA9A-7F51F0DBC96C}" type="sib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6512B5A4-BA6E-40C3-A0A8-1FBF6CADBAD7}">
      <dgm:prSet phldrT="[Текст]" custT="1"/>
      <dgm:spPr>
        <a:xfrm>
          <a:off x="0" y="72877"/>
          <a:ext cx="4835357" cy="965322"/>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Судоводитель маломерных судов (ВП,ВВП)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3124812-37EB-463C-9D9A-8DEEBFE6665B}" type="par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69089E76-C041-4545-B6A5-511544CD6745}" type="sib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2983E79D-1207-474C-AB76-7B0A8B3BEC86}">
      <dgm:prSet phldrT="[Текст]" custT="1"/>
      <dgm:spPr>
        <a:xfrm>
          <a:off x="0" y="1855519"/>
          <a:ext cx="4835357" cy="871725"/>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Пекарь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FCA6A05-A7AC-424B-AE8E-5C543B126ECE}" type="parTrans" cxnId="{C589090A-9B41-4983-A6BD-82FC1D72553C}">
      <dgm:prSet/>
      <dgm:spPr/>
      <dgm:t>
        <a:bodyPr/>
        <a:lstStyle/>
        <a:p>
          <a:endParaRPr lang="ru-RU" sz="1050">
            <a:latin typeface="Times New Roman" panose="02020603050405020304" pitchFamily="18" charset="0"/>
            <a:cs typeface="Times New Roman" panose="02020603050405020304" pitchFamily="18" charset="0"/>
          </a:endParaRPr>
        </a:p>
      </dgm:t>
    </dgm:pt>
    <dgm:pt modelId="{6DD6D152-9BB9-4D12-82B7-F0A2762964F4}" type="sibTrans" cxnId="{C589090A-9B41-4983-A6BD-82FC1D72553C}">
      <dgm:prSet/>
      <dgm:spPr/>
      <dgm:t>
        <a:bodyPr/>
        <a:lstStyle/>
        <a:p>
          <a:endParaRPr lang="ru-RU" sz="1050">
            <a:latin typeface="Times New Roman" panose="02020603050405020304" pitchFamily="18" charset="0"/>
            <a:cs typeface="Times New Roman" panose="02020603050405020304" pitchFamily="18" charset="0"/>
          </a:endParaRPr>
        </a:p>
      </dgm:t>
    </dgm:pt>
    <dgm:pt modelId="{1B582CC4-71D5-4CB7-94E9-3DE7E31BFEF5}">
      <dgm:prSet phldrT="[Текст]" custT="1"/>
      <dgm:spPr>
        <a:xfrm>
          <a:off x="0" y="1855519"/>
          <a:ext cx="4835357" cy="871725"/>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Кондитер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512547CE-A3E6-488F-AB35-43D8ABA8DA3E}" type="par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FE4B0A14-F2BC-4216-98E2-54596B36A851}" type="sib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1D945703-058E-4455-93F7-34EA5A39A6B2}">
      <dgm:prSet custT="1"/>
      <dgm:spPr>
        <a:xfrm>
          <a:off x="0" y="3617441"/>
          <a:ext cx="4835357" cy="741830"/>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Социальный работник</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Делопроизводитель</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Помощник воспитателя</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Продавец продовольственных товаров </a:t>
          </a:r>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29E88B1-F4E5-4F83-BDB2-30D09CCAF7AF}" type="parTrans" cxnId="{91283ACA-1A73-4C1E-8AF8-72BDA947DB3B}">
      <dgm:prSet/>
      <dgm:spPr/>
      <dgm:t>
        <a:bodyPr/>
        <a:lstStyle/>
        <a:p>
          <a:endParaRPr lang="ru-RU" sz="1050">
            <a:latin typeface="Times New Roman" panose="02020603050405020304" pitchFamily="18" charset="0"/>
            <a:cs typeface="Times New Roman" panose="02020603050405020304" pitchFamily="18" charset="0"/>
          </a:endParaRPr>
        </a:p>
      </dgm:t>
    </dgm:pt>
    <dgm:pt modelId="{A93C99B8-BA4D-4F5C-9B4E-031597718AC3}" type="sibTrans" cxnId="{91283ACA-1A73-4C1E-8AF8-72BDA947DB3B}">
      <dgm:prSet/>
      <dgm:spPr/>
      <dgm:t>
        <a:bodyPr/>
        <a:lstStyle/>
        <a:p>
          <a:endParaRPr lang="ru-RU" sz="1050">
            <a:latin typeface="Times New Roman" panose="02020603050405020304" pitchFamily="18" charset="0"/>
            <a:cs typeface="Times New Roman" panose="02020603050405020304" pitchFamily="18" charset="0"/>
          </a:endParaRPr>
        </a:p>
      </dgm:t>
    </dgm:pt>
    <dgm:pt modelId="{8ED8D343-8511-470D-BF15-8F178DD41E3D}">
      <dgm:prSet custT="1"/>
      <dgm:spPr>
        <a:xfrm>
          <a:off x="0" y="4433455"/>
          <a:ext cx="4835357" cy="741830"/>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Швея</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Портной</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Парикмахер  </a:t>
          </a:r>
        </a:p>
        <a:p>
          <a:r>
            <a:rPr lang="ru-RU" sz="105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430586F-78E4-48AB-B9B6-AEED5EAD721F}" type="parTrans" cxnId="{1837CAF9-F8C9-4EB4-A8CB-18B8A76AAA7F}">
      <dgm:prSet/>
      <dgm:spPr/>
      <dgm:t>
        <a:bodyPr/>
        <a:lstStyle/>
        <a:p>
          <a:endParaRPr lang="ru-RU" sz="1050">
            <a:latin typeface="Times New Roman" panose="02020603050405020304" pitchFamily="18" charset="0"/>
            <a:cs typeface="Times New Roman" panose="02020603050405020304" pitchFamily="18" charset="0"/>
          </a:endParaRPr>
        </a:p>
      </dgm:t>
    </dgm:pt>
    <dgm:pt modelId="{3BDEF963-BD81-4B0A-9AD2-5EA20D053CB5}" type="sibTrans" cxnId="{1837CAF9-F8C9-4EB4-A8CB-18B8A76AAA7F}">
      <dgm:prSet/>
      <dgm:spPr/>
      <dgm:t>
        <a:bodyPr/>
        <a:lstStyle/>
        <a:p>
          <a:endParaRPr lang="ru-RU" sz="1050">
            <a:latin typeface="Times New Roman" panose="02020603050405020304" pitchFamily="18" charset="0"/>
            <a:cs typeface="Times New Roman" panose="02020603050405020304" pitchFamily="18" charset="0"/>
          </a:endParaRPr>
        </a:p>
      </dgm:t>
    </dgm:pt>
    <dgm:pt modelId="{FE151DA9-6B19-4FBD-8AA3-986B53A66367}">
      <dgm:prSet custT="1"/>
      <dgm:spPr>
        <a:xfrm>
          <a:off x="0" y="2801427"/>
          <a:ext cx="4835357" cy="741830"/>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Оленевод </a:t>
          </a:r>
        </a:p>
        <a:p>
          <a:endParaRPr lang="ru-RU" sz="105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2F45302-5C18-4181-ACC7-3E4D1B51F9AE}" type="parTrans" cxnId="{A4C64304-375E-4E51-BBA5-D65AD15449B2}">
      <dgm:prSet/>
      <dgm:spPr/>
      <dgm:t>
        <a:bodyPr/>
        <a:lstStyle/>
        <a:p>
          <a:endParaRPr lang="ru-RU" sz="1050">
            <a:latin typeface="Times New Roman" panose="02020603050405020304" pitchFamily="18" charset="0"/>
            <a:cs typeface="Times New Roman" panose="02020603050405020304" pitchFamily="18" charset="0"/>
          </a:endParaRPr>
        </a:p>
      </dgm:t>
    </dgm:pt>
    <dgm:pt modelId="{24777EAD-A969-44C3-B246-8FC99C7552AD}" type="sibTrans" cxnId="{A4C64304-375E-4E51-BBA5-D65AD15449B2}">
      <dgm:prSet/>
      <dgm:spPr/>
      <dgm:t>
        <a:bodyPr/>
        <a:lstStyle/>
        <a:p>
          <a:endParaRPr lang="ru-RU" sz="1050">
            <a:latin typeface="Times New Roman" panose="02020603050405020304" pitchFamily="18" charset="0"/>
            <a:cs typeface="Times New Roman" panose="02020603050405020304" pitchFamily="18" charset="0"/>
          </a:endParaRPr>
        </a:p>
      </dgm:t>
    </dgm:pt>
    <dgm:pt modelId="{37ED0B85-6DC1-447E-96AE-5F0A359166EE}">
      <dgm:prSet phldrT="[Текст]" custT="1"/>
      <dgm:spPr>
        <a:xfrm>
          <a:off x="0" y="1083399"/>
          <a:ext cx="4835357" cy="741830"/>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Слесарь по ремонту автомобилей </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2C9E814-C455-4CFA-A7B2-0070BFB0C944}" type="parTrans" cxnId="{DF885A51-7D5F-43B4-A197-323CDD0B8B67}">
      <dgm:prSet/>
      <dgm:spPr/>
      <dgm:t>
        <a:bodyPr/>
        <a:lstStyle/>
        <a:p>
          <a:endParaRPr lang="ru-RU"/>
        </a:p>
      </dgm:t>
    </dgm:pt>
    <dgm:pt modelId="{9D4493A7-39B6-4C2A-A4F7-ABE7A5AFFFF8}" type="sibTrans" cxnId="{DF885A51-7D5F-43B4-A197-323CDD0B8B67}">
      <dgm:prSet/>
      <dgm:spPr/>
      <dgm:t>
        <a:bodyPr/>
        <a:lstStyle/>
        <a:p>
          <a:endParaRPr lang="ru-RU"/>
        </a:p>
      </dgm:t>
    </dgm:pt>
    <dgm:pt modelId="{41331AD7-C0EA-49E3-8B0A-249CE9FFDD8F}">
      <dgm:prSet phldrT="[Текст]" custT="1"/>
      <dgm:spPr>
        <a:xfrm>
          <a:off x="0" y="1855519"/>
          <a:ext cx="4835357" cy="871725"/>
        </a:xfrm>
        <a:solidFill>
          <a:sysClr val="window" lastClr="FFFFFF">
            <a:hueOff val="0"/>
            <a:satOff val="0"/>
            <a:lumOff val="0"/>
            <a:alphaOff val="0"/>
          </a:sysClr>
        </a:solidFill>
        <a:ln w="19050" cap="flat" cmpd="sng" algn="ctr">
          <a:solidFill>
            <a:srgbClr val="5B9BD5">
              <a:shade val="80000"/>
              <a:hueOff val="0"/>
              <a:satOff val="0"/>
              <a:lumOff val="0"/>
              <a:alphaOff val="0"/>
            </a:srgbClr>
          </a:solidFill>
          <a:prstDash val="solid"/>
          <a:miter lim="800000"/>
        </a:ln>
        <a:effectLst/>
      </dgm:spPr>
      <dgm:t>
        <a:bodyPr/>
        <a:lstStyle/>
        <a:p>
          <a:r>
            <a:rPr lang="ru-RU"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Повар</a:t>
          </a:r>
          <a:endParaRPr lang="ru-RU"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B018C8D-4602-477F-A620-1624DC481F59}" type="sib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5E10B1DE-CEA6-4C2C-B33C-79EB975FCB4E}" type="par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80724DD9-EB60-4BE6-8259-4D315851D47D}" type="pres">
      <dgm:prSet presAssocID="{5882E036-7ACC-49FF-B974-5E9FDD0801D1}" presName="linear" presStyleCnt="0">
        <dgm:presLayoutVars>
          <dgm:dir/>
          <dgm:resizeHandles val="exact"/>
        </dgm:presLayoutVars>
      </dgm:prSet>
      <dgm:spPr/>
      <dgm:t>
        <a:bodyPr/>
        <a:lstStyle/>
        <a:p>
          <a:endParaRPr lang="ru-RU"/>
        </a:p>
      </dgm:t>
    </dgm:pt>
    <dgm:pt modelId="{047023E1-A162-46FA-B6E1-2121C7001BD6}" type="pres">
      <dgm:prSet presAssocID="{B84578F2-A656-4511-82F3-E79F94CCC946}" presName="comp" presStyleCnt="0"/>
      <dgm:spPr/>
    </dgm:pt>
    <dgm:pt modelId="{5EFC9180-02E6-4D93-8C35-B42FE2115889}" type="pres">
      <dgm:prSet presAssocID="{B84578F2-A656-4511-82F3-E79F94CCC946}" presName="box" presStyleLbl="node1" presStyleIdx="0" presStyleCnt="6" custScaleY="130127" custLinFactNeighborX="691" custLinFactNeighborY="9824"/>
      <dgm:spPr>
        <a:prstGeom prst="roundRect">
          <a:avLst>
            <a:gd name="adj" fmla="val 10000"/>
          </a:avLst>
        </a:prstGeom>
      </dgm:spPr>
      <dgm:t>
        <a:bodyPr/>
        <a:lstStyle/>
        <a:p>
          <a:endParaRPr lang="ru-RU"/>
        </a:p>
      </dgm:t>
    </dgm:pt>
    <dgm:pt modelId="{42363279-B84C-4E45-B09A-CD30B6FBC425}" type="pres">
      <dgm:prSet presAssocID="{B84578F2-A656-4511-82F3-E79F94CCC946}" presName="img" presStyleLbl="fgImgPlace1" presStyleIdx="0" presStyleCnt="6"/>
      <dgm:spPr>
        <a:xfrm>
          <a:off x="74183" y="185928"/>
          <a:ext cx="967071" cy="5934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9FFBD4F0-DEEF-4974-B4E9-7C8C3D7E5AB2}" type="pres">
      <dgm:prSet presAssocID="{B84578F2-A656-4511-82F3-E79F94CCC946}" presName="text" presStyleLbl="node1" presStyleIdx="0" presStyleCnt="6">
        <dgm:presLayoutVars>
          <dgm:bulletEnabled val="1"/>
        </dgm:presLayoutVars>
      </dgm:prSet>
      <dgm:spPr/>
      <dgm:t>
        <a:bodyPr/>
        <a:lstStyle/>
        <a:p>
          <a:endParaRPr lang="ru-RU"/>
        </a:p>
      </dgm:t>
    </dgm:pt>
    <dgm:pt modelId="{1AD73222-7C23-4975-9A15-E8BDBC72184C}" type="pres">
      <dgm:prSet presAssocID="{BD68258C-A0CE-497F-9752-EB6F3661ACBB}" presName="spacer" presStyleCnt="0"/>
      <dgm:spPr/>
    </dgm:pt>
    <dgm:pt modelId="{26C65CA1-FD0D-4248-84C3-C1382EA8BAA2}" type="pres">
      <dgm:prSet presAssocID="{37ED0B85-6DC1-447E-96AE-5F0A359166EE}" presName="comp" presStyleCnt="0"/>
      <dgm:spPr/>
    </dgm:pt>
    <dgm:pt modelId="{013351B0-8447-4376-A5DC-2221FBB2C08C}" type="pres">
      <dgm:prSet presAssocID="{37ED0B85-6DC1-447E-96AE-5F0A359166EE}" presName="box" presStyleLbl="node1" presStyleIdx="1" presStyleCnt="6" custLinFactNeighborY="5917"/>
      <dgm:spPr>
        <a:prstGeom prst="roundRect">
          <a:avLst>
            <a:gd name="adj" fmla="val 10000"/>
          </a:avLst>
        </a:prstGeom>
      </dgm:spPr>
      <dgm:t>
        <a:bodyPr/>
        <a:lstStyle/>
        <a:p>
          <a:endParaRPr lang="ru-RU"/>
        </a:p>
      </dgm:t>
    </dgm:pt>
    <dgm:pt modelId="{67AC4F97-6A58-444D-925D-C70E41C5BC60}" type="pres">
      <dgm:prSet presAssocID="{37ED0B85-6DC1-447E-96AE-5F0A359166EE}" presName="img" presStyleLbl="fgImgPlace1" presStyleIdx="1" presStyleCnt="6"/>
      <dgm:spPr>
        <a:xfrm>
          <a:off x="74183" y="1113688"/>
          <a:ext cx="967071" cy="59346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52A4223A-479D-4C82-9040-AE0B596C7A25}" type="pres">
      <dgm:prSet presAssocID="{37ED0B85-6DC1-447E-96AE-5F0A359166EE}" presName="text" presStyleLbl="node1" presStyleIdx="1" presStyleCnt="6">
        <dgm:presLayoutVars>
          <dgm:bulletEnabled val="1"/>
        </dgm:presLayoutVars>
      </dgm:prSet>
      <dgm:spPr/>
      <dgm:t>
        <a:bodyPr/>
        <a:lstStyle/>
        <a:p>
          <a:endParaRPr lang="ru-RU"/>
        </a:p>
      </dgm:t>
    </dgm:pt>
    <dgm:pt modelId="{7E0B571B-53D0-4B06-A00D-91D133169CE9}" type="pres">
      <dgm:prSet presAssocID="{9D4493A7-39B6-4C2A-A4F7-ABE7A5AFFFF8}" presName="spacer" presStyleCnt="0"/>
      <dgm:spPr/>
    </dgm:pt>
    <dgm:pt modelId="{8CB004DA-2EC8-4B3A-8886-FDA1D2082985}" type="pres">
      <dgm:prSet presAssocID="{A7D6FA06-E4D8-4132-8602-C7DB7E22F85E}" presName="comp" presStyleCnt="0"/>
      <dgm:spPr/>
    </dgm:pt>
    <dgm:pt modelId="{590E18EB-CB04-49C0-909E-79B8933541FD}" type="pres">
      <dgm:prSet presAssocID="{A7D6FA06-E4D8-4132-8602-C7DB7E22F85E}" presName="box" presStyleLbl="node1" presStyleIdx="2" presStyleCnt="6" custScaleY="117510"/>
      <dgm:spPr>
        <a:prstGeom prst="roundRect">
          <a:avLst>
            <a:gd name="adj" fmla="val 10000"/>
          </a:avLst>
        </a:prstGeom>
      </dgm:spPr>
      <dgm:t>
        <a:bodyPr/>
        <a:lstStyle/>
        <a:p>
          <a:endParaRPr lang="ru-RU"/>
        </a:p>
      </dgm:t>
    </dgm:pt>
    <dgm:pt modelId="{6FABBBED-5290-44D6-AB8A-2DCFB3FCA948}" type="pres">
      <dgm:prSet presAssocID="{A7D6FA06-E4D8-4132-8602-C7DB7E22F85E}" presName="img" presStyleLbl="fgImgPlace1" presStyleIdx="2" presStyleCnt="6"/>
      <dgm:spPr>
        <a:xfrm>
          <a:off x="74183" y="1994649"/>
          <a:ext cx="967071" cy="593464"/>
        </a:xfrm>
        <a:prstGeom prst="roundRect">
          <a:avLst>
            <a:gd name="adj" fmla="val 10000"/>
          </a:avLst>
        </a:prstGeom>
        <a:blipFill rotWithShape="1">
          <a:blip xmlns:r="http://schemas.openxmlformats.org/officeDocument/2006/relationships" r:embed="rId3"/>
          <a:stretch>
            <a:fillRect/>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8D34ED2C-D6A8-4E60-9713-2443199553EF}" type="pres">
      <dgm:prSet presAssocID="{A7D6FA06-E4D8-4132-8602-C7DB7E22F85E}" presName="text" presStyleLbl="node1" presStyleIdx="2" presStyleCnt="6">
        <dgm:presLayoutVars>
          <dgm:bulletEnabled val="1"/>
        </dgm:presLayoutVars>
      </dgm:prSet>
      <dgm:spPr/>
      <dgm:t>
        <a:bodyPr/>
        <a:lstStyle/>
        <a:p>
          <a:endParaRPr lang="ru-RU"/>
        </a:p>
      </dgm:t>
    </dgm:pt>
    <dgm:pt modelId="{073A0448-D33A-41C2-A916-1A0333E3DB14}" type="pres">
      <dgm:prSet presAssocID="{8A2861F6-86B4-4AA1-BA9A-7F51F0DBC96C}" presName="spacer" presStyleCnt="0"/>
      <dgm:spPr/>
    </dgm:pt>
    <dgm:pt modelId="{120D0DC4-C863-4D1A-A4EA-E5862DF77E34}" type="pres">
      <dgm:prSet presAssocID="{FE151DA9-6B19-4FBD-8AA3-986B53A66367}" presName="comp" presStyleCnt="0"/>
      <dgm:spPr/>
    </dgm:pt>
    <dgm:pt modelId="{E5B1FC3B-2F47-4BE4-8E5A-9D480517432E}" type="pres">
      <dgm:prSet presAssocID="{FE151DA9-6B19-4FBD-8AA3-986B53A66367}" presName="box" presStyleLbl="node1" presStyleIdx="3" presStyleCnt="6"/>
      <dgm:spPr>
        <a:prstGeom prst="roundRect">
          <a:avLst>
            <a:gd name="adj" fmla="val 10000"/>
          </a:avLst>
        </a:prstGeom>
      </dgm:spPr>
      <dgm:t>
        <a:bodyPr/>
        <a:lstStyle/>
        <a:p>
          <a:endParaRPr lang="ru-RU"/>
        </a:p>
      </dgm:t>
    </dgm:pt>
    <dgm:pt modelId="{4420AE75-6D2A-421E-A3AA-AB81AA0FC48A}" type="pres">
      <dgm:prSet presAssocID="{FE151DA9-6B19-4FBD-8AA3-986B53A66367}" presName="img" presStyleLbl="fgImgPlace1" presStyleIdx="3" presStyleCnt="6"/>
      <dgm:spPr>
        <a:xfrm>
          <a:off x="74183" y="2875610"/>
          <a:ext cx="967071" cy="59346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E997373D-0AAC-4F16-91F7-4966140E1F8F}" type="pres">
      <dgm:prSet presAssocID="{FE151DA9-6B19-4FBD-8AA3-986B53A66367}" presName="text" presStyleLbl="node1" presStyleIdx="3" presStyleCnt="6">
        <dgm:presLayoutVars>
          <dgm:bulletEnabled val="1"/>
        </dgm:presLayoutVars>
      </dgm:prSet>
      <dgm:spPr/>
      <dgm:t>
        <a:bodyPr/>
        <a:lstStyle/>
        <a:p>
          <a:endParaRPr lang="ru-RU"/>
        </a:p>
      </dgm:t>
    </dgm:pt>
    <dgm:pt modelId="{0557739D-95A1-4825-8C50-C23FBD68BF93}" type="pres">
      <dgm:prSet presAssocID="{24777EAD-A969-44C3-B246-8FC99C7552AD}" presName="spacer" presStyleCnt="0"/>
      <dgm:spPr/>
    </dgm:pt>
    <dgm:pt modelId="{752BACD1-B6A7-4B5B-8BEA-B70B2B97A8A9}" type="pres">
      <dgm:prSet presAssocID="{1D945703-058E-4455-93F7-34EA5A39A6B2}" presName="comp" presStyleCnt="0"/>
      <dgm:spPr/>
    </dgm:pt>
    <dgm:pt modelId="{E876A361-1C1B-4064-843B-5226AB06B879}" type="pres">
      <dgm:prSet presAssocID="{1D945703-058E-4455-93F7-34EA5A39A6B2}" presName="box" presStyleLbl="node1" presStyleIdx="4" presStyleCnt="6"/>
      <dgm:spPr>
        <a:prstGeom prst="roundRect">
          <a:avLst>
            <a:gd name="adj" fmla="val 10000"/>
          </a:avLst>
        </a:prstGeom>
      </dgm:spPr>
      <dgm:t>
        <a:bodyPr/>
        <a:lstStyle/>
        <a:p>
          <a:endParaRPr lang="ru-RU"/>
        </a:p>
      </dgm:t>
    </dgm:pt>
    <dgm:pt modelId="{D055AB92-4750-4984-8C57-7EB35A752DA4}" type="pres">
      <dgm:prSet presAssocID="{1D945703-058E-4455-93F7-34EA5A39A6B2}" presName="img" presStyleLbl="fgImgPlace1" presStyleIdx="4" presStyleCnt="6"/>
      <dgm:spPr>
        <a:xfrm>
          <a:off x="74183" y="3691624"/>
          <a:ext cx="967071" cy="593464"/>
        </a:xfrm>
        <a:prstGeom prst="roundRect">
          <a:avLst>
            <a:gd name="adj" fmla="val 10000"/>
          </a:avLst>
        </a:prstGeom>
        <a:blipFill rotWithShape="1">
          <a:blip xmlns:r="http://schemas.openxmlformats.org/officeDocument/2006/relationships" r:embed="rId5"/>
          <a:stretch>
            <a:fillRect/>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20ECA0F5-E7C1-41DC-99CF-BB22BBF56E99}" type="pres">
      <dgm:prSet presAssocID="{1D945703-058E-4455-93F7-34EA5A39A6B2}" presName="text" presStyleLbl="node1" presStyleIdx="4" presStyleCnt="6">
        <dgm:presLayoutVars>
          <dgm:bulletEnabled val="1"/>
        </dgm:presLayoutVars>
      </dgm:prSet>
      <dgm:spPr/>
      <dgm:t>
        <a:bodyPr/>
        <a:lstStyle/>
        <a:p>
          <a:endParaRPr lang="ru-RU"/>
        </a:p>
      </dgm:t>
    </dgm:pt>
    <dgm:pt modelId="{D824C6A4-ACED-4684-BC4C-8DBBF247EBA0}" type="pres">
      <dgm:prSet presAssocID="{A93C99B8-BA4D-4F5C-9B4E-031597718AC3}" presName="spacer" presStyleCnt="0"/>
      <dgm:spPr/>
    </dgm:pt>
    <dgm:pt modelId="{1B2CF965-3B3B-4222-B3A5-D27CEDC31044}" type="pres">
      <dgm:prSet presAssocID="{8ED8D343-8511-470D-BF15-8F178DD41E3D}" presName="comp" presStyleCnt="0"/>
      <dgm:spPr/>
    </dgm:pt>
    <dgm:pt modelId="{54F2AB15-1F5E-48D7-B01F-72BC6A6774FA}" type="pres">
      <dgm:prSet presAssocID="{8ED8D343-8511-470D-BF15-8F178DD41E3D}" presName="box" presStyleLbl="node1" presStyleIdx="5" presStyleCnt="6" custScaleY="144068"/>
      <dgm:spPr>
        <a:prstGeom prst="roundRect">
          <a:avLst>
            <a:gd name="adj" fmla="val 10000"/>
          </a:avLst>
        </a:prstGeom>
      </dgm:spPr>
      <dgm:t>
        <a:bodyPr/>
        <a:lstStyle/>
        <a:p>
          <a:endParaRPr lang="ru-RU"/>
        </a:p>
      </dgm:t>
    </dgm:pt>
    <dgm:pt modelId="{63761616-5F05-4DC1-9755-322BC7F366C0}" type="pres">
      <dgm:prSet presAssocID="{8ED8D343-8511-470D-BF15-8F178DD41E3D}" presName="img" presStyleLbl="fgImgPlace1" presStyleIdx="5" presStyleCnt="6"/>
      <dgm:spPr>
        <a:xfrm>
          <a:off x="74183" y="4507638"/>
          <a:ext cx="967071" cy="593464"/>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w="19050" cap="flat" cmpd="sng" algn="ctr">
          <a:solidFill>
            <a:srgbClr val="5B9BD5">
              <a:shade val="80000"/>
              <a:hueOff val="0"/>
              <a:satOff val="0"/>
              <a:lumOff val="0"/>
              <a:alphaOff val="0"/>
            </a:srgbClr>
          </a:solidFill>
          <a:prstDash val="solid"/>
          <a:miter lim="800000"/>
        </a:ln>
        <a:effectLst/>
      </dgm:spPr>
      <dgm:t>
        <a:bodyPr/>
        <a:lstStyle/>
        <a:p>
          <a:endParaRPr lang="ru-RU"/>
        </a:p>
      </dgm:t>
    </dgm:pt>
    <dgm:pt modelId="{6BBF37DE-8530-4D7A-A8B2-8F7E0615AA5E}" type="pres">
      <dgm:prSet presAssocID="{8ED8D343-8511-470D-BF15-8F178DD41E3D}" presName="text" presStyleLbl="node1" presStyleIdx="5" presStyleCnt="6">
        <dgm:presLayoutVars>
          <dgm:bulletEnabled val="1"/>
        </dgm:presLayoutVars>
      </dgm:prSet>
      <dgm:spPr/>
      <dgm:t>
        <a:bodyPr/>
        <a:lstStyle/>
        <a:p>
          <a:endParaRPr lang="ru-RU"/>
        </a:p>
      </dgm:t>
    </dgm:pt>
  </dgm:ptLst>
  <dgm:cxnLst>
    <dgm:cxn modelId="{671A4E25-9BD5-48AB-B90F-E0626C5366CB}" type="presOf" srcId="{B84578F2-A656-4511-82F3-E79F94CCC946}" destId="{5EFC9180-02E6-4D93-8C35-B42FE2115889}" srcOrd="0" destOrd="0" presId="urn:microsoft.com/office/officeart/2005/8/layout/vList4"/>
    <dgm:cxn modelId="{C44A2B7B-49D1-4634-8F8D-100A8F31D86E}" srcId="{5882E036-7ACC-49FF-B974-5E9FDD0801D1}" destId="{B84578F2-A656-4511-82F3-E79F94CCC946}" srcOrd="0" destOrd="0" parTransId="{3F277ACE-C48F-43C6-90AE-A79A794C3A35}" sibTransId="{BD68258C-A0CE-497F-9752-EB6F3661ACBB}"/>
    <dgm:cxn modelId="{2559AB69-1187-4BFC-BF98-483495596EAA}" type="presOf" srcId="{8ED8D343-8511-470D-BF15-8F178DD41E3D}" destId="{6BBF37DE-8530-4D7A-A8B2-8F7E0615AA5E}" srcOrd="1" destOrd="0" presId="urn:microsoft.com/office/officeart/2005/8/layout/vList4"/>
    <dgm:cxn modelId="{A7DC8537-170B-40D8-B9B9-3A91CF90DF44}" type="presOf" srcId="{FDBE6CB0-2601-49FB-B08B-2590CAF472D4}" destId="{5EFC9180-02E6-4D93-8C35-B42FE2115889}" srcOrd="0" destOrd="2" presId="urn:microsoft.com/office/officeart/2005/8/layout/vList4"/>
    <dgm:cxn modelId="{68CDC551-5E76-4223-9CE5-F2FDFB8827FE}" srcId="{B84578F2-A656-4511-82F3-E79F94CCC946}" destId="{6305C86B-09C9-458D-83DB-D90A73E16DCB}" srcOrd="0" destOrd="0" parTransId="{0C47C842-7FDD-43F8-9DB0-9330A07D353C}" sibTransId="{82649AF5-3782-49D0-9ECA-3D753A553D83}"/>
    <dgm:cxn modelId="{151D0531-CACF-4335-8738-35312E260D49}" type="presOf" srcId="{8ED8D343-8511-470D-BF15-8F178DD41E3D}" destId="{54F2AB15-1F5E-48D7-B01F-72BC6A6774FA}" srcOrd="0" destOrd="0" presId="urn:microsoft.com/office/officeart/2005/8/layout/vList4"/>
    <dgm:cxn modelId="{7714FA2E-43D3-4614-A161-342F0EE57BE3}" type="presOf" srcId="{FE151DA9-6B19-4FBD-8AA3-986B53A66367}" destId="{E997373D-0AAC-4F16-91F7-4966140E1F8F}" srcOrd="1" destOrd="0" presId="urn:microsoft.com/office/officeart/2005/8/layout/vList4"/>
    <dgm:cxn modelId="{91283ACA-1A73-4C1E-8AF8-72BDA947DB3B}" srcId="{5882E036-7ACC-49FF-B974-5E9FDD0801D1}" destId="{1D945703-058E-4455-93F7-34EA5A39A6B2}" srcOrd="4" destOrd="0" parTransId="{D29E88B1-F4E5-4F83-BDB2-30D09CCAF7AF}" sibTransId="{A93C99B8-BA4D-4F5C-9B4E-031597718AC3}"/>
    <dgm:cxn modelId="{3C8A4C58-3AAA-46BC-B7E5-5CE45F358885}" type="presOf" srcId="{1B582CC4-71D5-4CB7-94E9-3DE7E31BFEF5}" destId="{8D34ED2C-D6A8-4E60-9713-2443199553EF}" srcOrd="1" destOrd="3" presId="urn:microsoft.com/office/officeart/2005/8/layout/vList4"/>
    <dgm:cxn modelId="{50393A11-0367-4F02-B9C5-2725BD6248D7}" srcId="{B84578F2-A656-4511-82F3-E79F94CCC946}" destId="{6512B5A4-BA6E-40C3-A0A8-1FBF6CADBAD7}" srcOrd="2" destOrd="0" parTransId="{03124812-37EB-463C-9D9A-8DEEBFE6665B}" sibTransId="{69089E76-C041-4545-B6A5-511544CD6745}"/>
    <dgm:cxn modelId="{A598D15F-3B79-44F6-BEF9-DA3A31660667}" type="presOf" srcId="{37ED0B85-6DC1-447E-96AE-5F0A359166EE}" destId="{013351B0-8447-4376-A5DC-2221FBB2C08C}" srcOrd="0" destOrd="0" presId="urn:microsoft.com/office/officeart/2005/8/layout/vList4"/>
    <dgm:cxn modelId="{CC7651F7-7A32-4926-A706-72E4FDB5FF78}" type="presOf" srcId="{41331AD7-C0EA-49E3-8B0A-249CE9FFDD8F}" destId="{8D34ED2C-D6A8-4E60-9713-2443199553EF}" srcOrd="1" destOrd="1" presId="urn:microsoft.com/office/officeart/2005/8/layout/vList4"/>
    <dgm:cxn modelId="{D6606CCF-E645-4576-9141-3C033BB5010B}" type="presOf" srcId="{1B582CC4-71D5-4CB7-94E9-3DE7E31BFEF5}" destId="{590E18EB-CB04-49C0-909E-79B8933541FD}" srcOrd="0" destOrd="3" presId="urn:microsoft.com/office/officeart/2005/8/layout/vList4"/>
    <dgm:cxn modelId="{393F49CA-50CA-469F-A937-E57932FAF0F6}" type="presOf" srcId="{6305C86B-09C9-458D-83DB-D90A73E16DCB}" destId="{5EFC9180-02E6-4D93-8C35-B42FE2115889}" srcOrd="0" destOrd="1" presId="urn:microsoft.com/office/officeart/2005/8/layout/vList4"/>
    <dgm:cxn modelId="{2468B3DC-E3F9-4AF6-9050-2E9434128CE1}" srcId="{A7D6FA06-E4D8-4132-8602-C7DB7E22F85E}" destId="{41331AD7-C0EA-49E3-8B0A-249CE9FFDD8F}" srcOrd="0" destOrd="0" parTransId="{5E10B1DE-CEA6-4C2C-B33C-79EB975FCB4E}" sibTransId="{DB018C8D-4602-477F-A620-1624DC481F59}"/>
    <dgm:cxn modelId="{C589090A-9B41-4983-A6BD-82FC1D72553C}" srcId="{A7D6FA06-E4D8-4132-8602-C7DB7E22F85E}" destId="{2983E79D-1207-474C-AB76-7B0A8B3BEC86}" srcOrd="1" destOrd="0" parTransId="{BFCA6A05-A7AC-424B-AE8E-5C543B126ECE}" sibTransId="{6DD6D152-9BB9-4D12-82B7-F0A2762964F4}"/>
    <dgm:cxn modelId="{57917485-C076-458A-BB3C-07018A6E5B2A}" type="presOf" srcId="{2983E79D-1207-474C-AB76-7B0A8B3BEC86}" destId="{8D34ED2C-D6A8-4E60-9713-2443199553EF}" srcOrd="1" destOrd="2" presId="urn:microsoft.com/office/officeart/2005/8/layout/vList4"/>
    <dgm:cxn modelId="{9DC5AF36-10A8-432C-A057-5C4926E5AA61}" type="presOf" srcId="{6512B5A4-BA6E-40C3-A0A8-1FBF6CADBAD7}" destId="{5EFC9180-02E6-4D93-8C35-B42FE2115889}" srcOrd="0" destOrd="3" presId="urn:microsoft.com/office/officeart/2005/8/layout/vList4"/>
    <dgm:cxn modelId="{8182A264-0C68-4C3D-8234-EC60388A0250}" type="presOf" srcId="{5882E036-7ACC-49FF-B974-5E9FDD0801D1}" destId="{80724DD9-EB60-4BE6-8259-4D315851D47D}" srcOrd="0" destOrd="0" presId="urn:microsoft.com/office/officeart/2005/8/layout/vList4"/>
    <dgm:cxn modelId="{3C004604-2AE5-4DAA-9770-F309F164E2F0}" type="presOf" srcId="{6305C86B-09C9-458D-83DB-D90A73E16DCB}" destId="{9FFBD4F0-DEEF-4974-B4E9-7C8C3D7E5AB2}" srcOrd="1" destOrd="1" presId="urn:microsoft.com/office/officeart/2005/8/layout/vList4"/>
    <dgm:cxn modelId="{846E75DF-C7E8-4FA9-8DD8-9AD4B60060CD}" type="presOf" srcId="{FE151DA9-6B19-4FBD-8AA3-986B53A66367}" destId="{E5B1FC3B-2F47-4BE4-8E5A-9D480517432E}" srcOrd="0" destOrd="0" presId="urn:microsoft.com/office/officeart/2005/8/layout/vList4"/>
    <dgm:cxn modelId="{DF885A51-7D5F-43B4-A197-323CDD0B8B67}" srcId="{5882E036-7ACC-49FF-B974-5E9FDD0801D1}" destId="{37ED0B85-6DC1-447E-96AE-5F0A359166EE}" srcOrd="1" destOrd="0" parTransId="{B2C9E814-C455-4CFA-A7B2-0070BFB0C944}" sibTransId="{9D4493A7-39B6-4C2A-A4F7-ABE7A5AFFFF8}"/>
    <dgm:cxn modelId="{5F2994BA-84C7-417E-917B-9FABA1EC305B}" type="presOf" srcId="{1D945703-058E-4455-93F7-34EA5A39A6B2}" destId="{20ECA0F5-E7C1-41DC-99CF-BB22BBF56E99}" srcOrd="1" destOrd="0" presId="urn:microsoft.com/office/officeart/2005/8/layout/vList4"/>
    <dgm:cxn modelId="{8255C2EC-66F0-491F-B3AD-3C41CDDA27E3}" type="presOf" srcId="{B84578F2-A656-4511-82F3-E79F94CCC946}" destId="{9FFBD4F0-DEEF-4974-B4E9-7C8C3D7E5AB2}" srcOrd="1" destOrd="0" presId="urn:microsoft.com/office/officeart/2005/8/layout/vList4"/>
    <dgm:cxn modelId="{6BB5E613-9187-471E-A62E-7EA325108ADE}" type="presOf" srcId="{6512B5A4-BA6E-40C3-A0A8-1FBF6CADBAD7}" destId="{9FFBD4F0-DEEF-4974-B4E9-7C8C3D7E5AB2}" srcOrd="1" destOrd="3" presId="urn:microsoft.com/office/officeart/2005/8/layout/vList4"/>
    <dgm:cxn modelId="{A960CB29-6F53-4F2A-ABE6-82ECF3A56A66}" srcId="{B84578F2-A656-4511-82F3-E79F94CCC946}" destId="{FDBE6CB0-2601-49FB-B08B-2590CAF472D4}" srcOrd="1" destOrd="0" parTransId="{FF96C296-1171-4794-BC11-B27C7BE2F95E}" sibTransId="{FF600F68-545D-4D85-BE76-10170B9DC191}"/>
    <dgm:cxn modelId="{A78BB652-DA93-41CB-A731-56660A07849D}" type="presOf" srcId="{FDBE6CB0-2601-49FB-B08B-2590CAF472D4}" destId="{9FFBD4F0-DEEF-4974-B4E9-7C8C3D7E5AB2}" srcOrd="1" destOrd="2" presId="urn:microsoft.com/office/officeart/2005/8/layout/vList4"/>
    <dgm:cxn modelId="{7D1EAA62-749E-4B28-8EC2-90D9A8FAFC56}" type="presOf" srcId="{41331AD7-C0EA-49E3-8B0A-249CE9FFDD8F}" destId="{590E18EB-CB04-49C0-909E-79B8933541FD}" srcOrd="0" destOrd="1" presId="urn:microsoft.com/office/officeart/2005/8/layout/vList4"/>
    <dgm:cxn modelId="{762CBD48-F4CB-40AB-8E89-C4F68C68D5B2}" type="presOf" srcId="{1D945703-058E-4455-93F7-34EA5A39A6B2}" destId="{E876A361-1C1B-4064-843B-5226AB06B879}" srcOrd="0" destOrd="0" presId="urn:microsoft.com/office/officeart/2005/8/layout/vList4"/>
    <dgm:cxn modelId="{1B4453FD-268F-440B-88A7-A8FC483E7E24}" type="presOf" srcId="{A7D6FA06-E4D8-4132-8602-C7DB7E22F85E}" destId="{8D34ED2C-D6A8-4E60-9713-2443199553EF}" srcOrd="1" destOrd="0" presId="urn:microsoft.com/office/officeart/2005/8/layout/vList4"/>
    <dgm:cxn modelId="{1837CAF9-F8C9-4EB4-A8CB-18B8A76AAA7F}" srcId="{5882E036-7ACC-49FF-B974-5E9FDD0801D1}" destId="{8ED8D343-8511-470D-BF15-8F178DD41E3D}" srcOrd="5" destOrd="0" parTransId="{4430586F-78E4-48AB-B9B6-AEED5EAD721F}" sibTransId="{3BDEF963-BD81-4B0A-9AD2-5EA20D053CB5}"/>
    <dgm:cxn modelId="{2978E9DC-1E1D-4D98-82D9-AE14816A6FA8}" type="presOf" srcId="{A7D6FA06-E4D8-4132-8602-C7DB7E22F85E}" destId="{590E18EB-CB04-49C0-909E-79B8933541FD}" srcOrd="0" destOrd="0" presId="urn:microsoft.com/office/officeart/2005/8/layout/vList4"/>
    <dgm:cxn modelId="{5B352301-AA77-4C25-A640-DD2ACC1A664D}" type="presOf" srcId="{37ED0B85-6DC1-447E-96AE-5F0A359166EE}" destId="{52A4223A-479D-4C82-9040-AE0B596C7A25}" srcOrd="1" destOrd="0" presId="urn:microsoft.com/office/officeart/2005/8/layout/vList4"/>
    <dgm:cxn modelId="{AC792843-9A40-4B0F-BBCD-8E37286EBF7C}" type="presOf" srcId="{2983E79D-1207-474C-AB76-7B0A8B3BEC86}" destId="{590E18EB-CB04-49C0-909E-79B8933541FD}" srcOrd="0" destOrd="2" presId="urn:microsoft.com/office/officeart/2005/8/layout/vList4"/>
    <dgm:cxn modelId="{1E86AAC3-E179-42E3-9822-C9644377FD44}" srcId="{A7D6FA06-E4D8-4132-8602-C7DB7E22F85E}" destId="{1B582CC4-71D5-4CB7-94E9-3DE7E31BFEF5}" srcOrd="2" destOrd="0" parTransId="{512547CE-A3E6-488F-AB35-43D8ABA8DA3E}" sibTransId="{FE4B0A14-F2BC-4216-98E2-54596B36A851}"/>
    <dgm:cxn modelId="{F06C8536-A1ED-4F7C-8C30-981A7D99EB7A}" srcId="{5882E036-7ACC-49FF-B974-5E9FDD0801D1}" destId="{A7D6FA06-E4D8-4132-8602-C7DB7E22F85E}" srcOrd="2" destOrd="0" parTransId="{CC1452A8-ECC9-4AE5-9CAC-2B1592CA3E3F}" sibTransId="{8A2861F6-86B4-4AA1-BA9A-7F51F0DBC96C}"/>
    <dgm:cxn modelId="{A4C64304-375E-4E51-BBA5-D65AD15449B2}" srcId="{5882E036-7ACC-49FF-B974-5E9FDD0801D1}" destId="{FE151DA9-6B19-4FBD-8AA3-986B53A66367}" srcOrd="3" destOrd="0" parTransId="{72F45302-5C18-4181-ACC7-3E4D1B51F9AE}" sibTransId="{24777EAD-A969-44C3-B246-8FC99C7552AD}"/>
    <dgm:cxn modelId="{B1B753AF-E617-4735-82B5-D35464311924}" type="presParOf" srcId="{80724DD9-EB60-4BE6-8259-4D315851D47D}" destId="{047023E1-A162-46FA-B6E1-2121C7001BD6}" srcOrd="0" destOrd="0" presId="urn:microsoft.com/office/officeart/2005/8/layout/vList4"/>
    <dgm:cxn modelId="{5E010F34-E1DF-40FF-BD6E-7236B444F91C}" type="presParOf" srcId="{047023E1-A162-46FA-B6E1-2121C7001BD6}" destId="{5EFC9180-02E6-4D93-8C35-B42FE2115889}" srcOrd="0" destOrd="0" presId="urn:microsoft.com/office/officeart/2005/8/layout/vList4"/>
    <dgm:cxn modelId="{D91D1F31-C639-4D02-9DF0-B317833B2A15}" type="presParOf" srcId="{047023E1-A162-46FA-B6E1-2121C7001BD6}" destId="{42363279-B84C-4E45-B09A-CD30B6FBC425}" srcOrd="1" destOrd="0" presId="urn:microsoft.com/office/officeart/2005/8/layout/vList4"/>
    <dgm:cxn modelId="{EF5ECA70-87D4-41EB-9000-BFF79B8C7FEE}" type="presParOf" srcId="{047023E1-A162-46FA-B6E1-2121C7001BD6}" destId="{9FFBD4F0-DEEF-4974-B4E9-7C8C3D7E5AB2}" srcOrd="2" destOrd="0" presId="urn:microsoft.com/office/officeart/2005/8/layout/vList4"/>
    <dgm:cxn modelId="{48D29F26-FBE2-4765-9A1C-655A4EDB47DF}" type="presParOf" srcId="{80724DD9-EB60-4BE6-8259-4D315851D47D}" destId="{1AD73222-7C23-4975-9A15-E8BDBC72184C}" srcOrd="1" destOrd="0" presId="urn:microsoft.com/office/officeart/2005/8/layout/vList4"/>
    <dgm:cxn modelId="{2DACA2A2-732D-409E-A2B2-423D4100AA22}" type="presParOf" srcId="{80724DD9-EB60-4BE6-8259-4D315851D47D}" destId="{26C65CA1-FD0D-4248-84C3-C1382EA8BAA2}" srcOrd="2" destOrd="0" presId="urn:microsoft.com/office/officeart/2005/8/layout/vList4"/>
    <dgm:cxn modelId="{F8D7B096-0BB6-403C-ABA3-297EB76EC2F7}" type="presParOf" srcId="{26C65CA1-FD0D-4248-84C3-C1382EA8BAA2}" destId="{013351B0-8447-4376-A5DC-2221FBB2C08C}" srcOrd="0" destOrd="0" presId="urn:microsoft.com/office/officeart/2005/8/layout/vList4"/>
    <dgm:cxn modelId="{C67ABA8F-61F0-4323-9A5F-A73098460963}" type="presParOf" srcId="{26C65CA1-FD0D-4248-84C3-C1382EA8BAA2}" destId="{67AC4F97-6A58-444D-925D-C70E41C5BC60}" srcOrd="1" destOrd="0" presId="urn:microsoft.com/office/officeart/2005/8/layout/vList4"/>
    <dgm:cxn modelId="{D41B85EB-52F1-4A96-8714-4818B9E7D7B3}" type="presParOf" srcId="{26C65CA1-FD0D-4248-84C3-C1382EA8BAA2}" destId="{52A4223A-479D-4C82-9040-AE0B596C7A25}" srcOrd="2" destOrd="0" presId="urn:microsoft.com/office/officeart/2005/8/layout/vList4"/>
    <dgm:cxn modelId="{1F25F3FE-BC15-48FF-B38F-165E7A70D4B7}" type="presParOf" srcId="{80724DD9-EB60-4BE6-8259-4D315851D47D}" destId="{7E0B571B-53D0-4B06-A00D-91D133169CE9}" srcOrd="3" destOrd="0" presId="urn:microsoft.com/office/officeart/2005/8/layout/vList4"/>
    <dgm:cxn modelId="{F79606EB-D4CD-47C5-BF75-665EE525CD26}" type="presParOf" srcId="{80724DD9-EB60-4BE6-8259-4D315851D47D}" destId="{8CB004DA-2EC8-4B3A-8886-FDA1D2082985}" srcOrd="4" destOrd="0" presId="urn:microsoft.com/office/officeart/2005/8/layout/vList4"/>
    <dgm:cxn modelId="{E1C9A121-ACA4-4CF1-AF74-34C6795326C1}" type="presParOf" srcId="{8CB004DA-2EC8-4B3A-8886-FDA1D2082985}" destId="{590E18EB-CB04-49C0-909E-79B8933541FD}" srcOrd="0" destOrd="0" presId="urn:microsoft.com/office/officeart/2005/8/layout/vList4"/>
    <dgm:cxn modelId="{37401893-172C-49B5-BC26-D789DFB83E72}" type="presParOf" srcId="{8CB004DA-2EC8-4B3A-8886-FDA1D2082985}" destId="{6FABBBED-5290-44D6-AB8A-2DCFB3FCA948}" srcOrd="1" destOrd="0" presId="urn:microsoft.com/office/officeart/2005/8/layout/vList4"/>
    <dgm:cxn modelId="{4C7ED128-3B32-4D85-BB14-0C7B2F94D079}" type="presParOf" srcId="{8CB004DA-2EC8-4B3A-8886-FDA1D2082985}" destId="{8D34ED2C-D6A8-4E60-9713-2443199553EF}" srcOrd="2" destOrd="0" presId="urn:microsoft.com/office/officeart/2005/8/layout/vList4"/>
    <dgm:cxn modelId="{17DD5BE8-7FAD-4F01-9F29-7EFCC698FE62}" type="presParOf" srcId="{80724DD9-EB60-4BE6-8259-4D315851D47D}" destId="{073A0448-D33A-41C2-A916-1A0333E3DB14}" srcOrd="5" destOrd="0" presId="urn:microsoft.com/office/officeart/2005/8/layout/vList4"/>
    <dgm:cxn modelId="{FCF739C4-B17B-4E35-9D9B-43FD82FD6719}" type="presParOf" srcId="{80724DD9-EB60-4BE6-8259-4D315851D47D}" destId="{120D0DC4-C863-4D1A-A4EA-E5862DF77E34}" srcOrd="6" destOrd="0" presId="urn:microsoft.com/office/officeart/2005/8/layout/vList4"/>
    <dgm:cxn modelId="{AC559DF4-8E19-4F12-91F1-E02B0FA81ED8}" type="presParOf" srcId="{120D0DC4-C863-4D1A-A4EA-E5862DF77E34}" destId="{E5B1FC3B-2F47-4BE4-8E5A-9D480517432E}" srcOrd="0" destOrd="0" presId="urn:microsoft.com/office/officeart/2005/8/layout/vList4"/>
    <dgm:cxn modelId="{7C6C8BF5-A047-409B-AA63-04BB25CAED1A}" type="presParOf" srcId="{120D0DC4-C863-4D1A-A4EA-E5862DF77E34}" destId="{4420AE75-6D2A-421E-A3AA-AB81AA0FC48A}" srcOrd="1" destOrd="0" presId="urn:microsoft.com/office/officeart/2005/8/layout/vList4"/>
    <dgm:cxn modelId="{41159490-860A-46DA-A7F8-A624C1094171}" type="presParOf" srcId="{120D0DC4-C863-4D1A-A4EA-E5862DF77E34}" destId="{E997373D-0AAC-4F16-91F7-4966140E1F8F}" srcOrd="2" destOrd="0" presId="urn:microsoft.com/office/officeart/2005/8/layout/vList4"/>
    <dgm:cxn modelId="{81D1F920-8D39-448D-AFDB-DE916ECE9365}" type="presParOf" srcId="{80724DD9-EB60-4BE6-8259-4D315851D47D}" destId="{0557739D-95A1-4825-8C50-C23FBD68BF93}" srcOrd="7" destOrd="0" presId="urn:microsoft.com/office/officeart/2005/8/layout/vList4"/>
    <dgm:cxn modelId="{905B4418-B764-43DC-8EEF-A6DB0375C957}" type="presParOf" srcId="{80724DD9-EB60-4BE6-8259-4D315851D47D}" destId="{752BACD1-B6A7-4B5B-8BEA-B70B2B97A8A9}" srcOrd="8" destOrd="0" presId="urn:microsoft.com/office/officeart/2005/8/layout/vList4"/>
    <dgm:cxn modelId="{CA1CAEA7-13FD-4980-AA24-9BD4367A43F5}" type="presParOf" srcId="{752BACD1-B6A7-4B5B-8BEA-B70B2B97A8A9}" destId="{E876A361-1C1B-4064-843B-5226AB06B879}" srcOrd="0" destOrd="0" presId="urn:microsoft.com/office/officeart/2005/8/layout/vList4"/>
    <dgm:cxn modelId="{309C0129-976B-4CF3-A003-54501F6207BD}" type="presParOf" srcId="{752BACD1-B6A7-4B5B-8BEA-B70B2B97A8A9}" destId="{D055AB92-4750-4984-8C57-7EB35A752DA4}" srcOrd="1" destOrd="0" presId="urn:microsoft.com/office/officeart/2005/8/layout/vList4"/>
    <dgm:cxn modelId="{22E3F055-3B8C-49F7-A23A-443ECDF0B176}" type="presParOf" srcId="{752BACD1-B6A7-4B5B-8BEA-B70B2B97A8A9}" destId="{20ECA0F5-E7C1-41DC-99CF-BB22BBF56E99}" srcOrd="2" destOrd="0" presId="urn:microsoft.com/office/officeart/2005/8/layout/vList4"/>
    <dgm:cxn modelId="{6F21E532-578F-494E-9A2F-48C8AB1DB11C}" type="presParOf" srcId="{80724DD9-EB60-4BE6-8259-4D315851D47D}" destId="{D824C6A4-ACED-4684-BC4C-8DBBF247EBA0}" srcOrd="9" destOrd="0" presId="urn:microsoft.com/office/officeart/2005/8/layout/vList4"/>
    <dgm:cxn modelId="{360CA5A1-33D3-4130-AF34-CD17BB068AC8}" type="presParOf" srcId="{80724DD9-EB60-4BE6-8259-4D315851D47D}" destId="{1B2CF965-3B3B-4222-B3A5-D27CEDC31044}" srcOrd="10" destOrd="0" presId="urn:microsoft.com/office/officeart/2005/8/layout/vList4"/>
    <dgm:cxn modelId="{580FCEB0-21E0-414C-88E8-16F58B1E3F8F}" type="presParOf" srcId="{1B2CF965-3B3B-4222-B3A5-D27CEDC31044}" destId="{54F2AB15-1F5E-48D7-B01F-72BC6A6774FA}" srcOrd="0" destOrd="0" presId="urn:microsoft.com/office/officeart/2005/8/layout/vList4"/>
    <dgm:cxn modelId="{B79EF9B3-9363-469E-B3A4-AB090785F2EC}" type="presParOf" srcId="{1B2CF965-3B3B-4222-B3A5-D27CEDC31044}" destId="{63761616-5F05-4DC1-9755-322BC7F366C0}" srcOrd="1" destOrd="0" presId="urn:microsoft.com/office/officeart/2005/8/layout/vList4"/>
    <dgm:cxn modelId="{E44534AF-E314-47F9-A94E-8AB0F9683A5A}" type="presParOf" srcId="{1B2CF965-3B3B-4222-B3A5-D27CEDC31044}" destId="{6BBF37DE-8530-4D7A-A8B2-8F7E0615AA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2E036-7ACC-49FF-B974-5E9FDD0801D1}"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ru-RU"/>
        </a:p>
      </dgm:t>
    </dgm:pt>
    <dgm:pt modelId="{B84578F2-A656-4511-82F3-E79F94CCC946}">
      <dgm:prSet phldrT="[Текст]" custT="1"/>
      <dgm:spPr/>
      <dgm:t>
        <a:bodyPr/>
        <a:lstStyle/>
        <a:p>
          <a:endParaRPr lang="ru-RU" sz="1200" dirty="0">
            <a:latin typeface="Times New Roman" panose="02020603050405020304" pitchFamily="18" charset="0"/>
            <a:cs typeface="Times New Roman" panose="02020603050405020304" pitchFamily="18" charset="0"/>
          </a:endParaRPr>
        </a:p>
      </dgm:t>
    </dgm:pt>
    <dgm:pt modelId="{3F277ACE-C48F-43C6-90AE-A79A794C3A35}" type="par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BD68258C-A0CE-497F-9752-EB6F3661ACBB}" type="sibTrans" cxnId="{C44A2B7B-49D1-4634-8F8D-100A8F31D86E}">
      <dgm:prSet/>
      <dgm:spPr/>
      <dgm:t>
        <a:bodyPr/>
        <a:lstStyle/>
        <a:p>
          <a:endParaRPr lang="ru-RU" sz="1050">
            <a:latin typeface="Times New Roman" panose="02020603050405020304" pitchFamily="18" charset="0"/>
            <a:cs typeface="Times New Roman" panose="02020603050405020304" pitchFamily="18" charset="0"/>
          </a:endParaRPr>
        </a:p>
      </dgm:t>
    </dgm:pt>
    <dgm:pt modelId="{FDBE6CB0-2601-49FB-B08B-2590CAF472D4}">
      <dgm:prSet phldrT="[Текст]" custT="1"/>
      <dgm:spPr/>
      <dgm:t>
        <a:bodyPr/>
        <a:lstStyle/>
        <a:p>
          <a:r>
            <a:rPr lang="ru-RU" sz="1200" dirty="0" smtClean="0">
              <a:latin typeface="Times New Roman" panose="02020603050405020304" pitchFamily="18" charset="0"/>
              <a:cs typeface="Times New Roman" panose="02020603050405020304" pitchFamily="18" charset="0"/>
            </a:rPr>
            <a:t>Электросварщик ручной сварки</a:t>
          </a:r>
          <a:endParaRPr lang="ru-RU" sz="1200" dirty="0">
            <a:latin typeface="Times New Roman" panose="02020603050405020304" pitchFamily="18" charset="0"/>
            <a:cs typeface="Times New Roman" panose="02020603050405020304" pitchFamily="18" charset="0"/>
          </a:endParaRPr>
        </a:p>
      </dgm:t>
    </dgm:pt>
    <dgm:pt modelId="{FF96C296-1171-4794-BC11-B27C7BE2F95E}" type="par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FF600F68-545D-4D85-BE76-10170B9DC191}" type="sibTrans" cxnId="{A960CB29-6F53-4F2A-ABE6-82ECF3A56A66}">
      <dgm:prSet/>
      <dgm:spPr/>
      <dgm:t>
        <a:bodyPr/>
        <a:lstStyle/>
        <a:p>
          <a:endParaRPr lang="ru-RU" sz="1050">
            <a:latin typeface="Times New Roman" panose="02020603050405020304" pitchFamily="18" charset="0"/>
            <a:cs typeface="Times New Roman" panose="02020603050405020304" pitchFamily="18" charset="0"/>
          </a:endParaRPr>
        </a:p>
      </dgm:t>
    </dgm:pt>
    <dgm:pt modelId="{A7D6FA06-E4D8-4132-8602-C7DB7E22F85E}">
      <dgm:prSet phldrT="[Текст]" custT="1"/>
      <dgm:spPr/>
      <dgm:t>
        <a:bodyPr/>
        <a:lstStyle/>
        <a:p>
          <a:r>
            <a:rPr lang="ru-RU" sz="1050" dirty="0" smtClean="0">
              <a:latin typeface="Times New Roman" panose="02020603050405020304" pitchFamily="18" charset="0"/>
              <a:cs typeface="Times New Roman" panose="02020603050405020304" pitchFamily="18" charset="0"/>
            </a:rPr>
            <a:t>Курсы повышения квалификации:</a:t>
          </a:r>
          <a:endParaRPr lang="ru-RU" sz="1050" dirty="0">
            <a:latin typeface="Times New Roman" panose="02020603050405020304" pitchFamily="18" charset="0"/>
            <a:cs typeface="Times New Roman" panose="02020603050405020304" pitchFamily="18" charset="0"/>
          </a:endParaRPr>
        </a:p>
      </dgm:t>
    </dgm:pt>
    <dgm:pt modelId="{CC1452A8-ECC9-4AE5-9CAC-2B1592CA3E3F}" type="par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8A2861F6-86B4-4AA1-BA9A-7F51F0DBC96C}" type="sibTrans" cxnId="{F06C8536-A1ED-4F7C-8C30-981A7D99EB7A}">
      <dgm:prSet/>
      <dgm:spPr/>
      <dgm:t>
        <a:bodyPr/>
        <a:lstStyle/>
        <a:p>
          <a:endParaRPr lang="ru-RU" sz="1050">
            <a:latin typeface="Times New Roman" panose="02020603050405020304" pitchFamily="18" charset="0"/>
            <a:cs typeface="Times New Roman" panose="02020603050405020304" pitchFamily="18" charset="0"/>
          </a:endParaRPr>
        </a:p>
      </dgm:t>
    </dgm:pt>
    <dgm:pt modelId="{6512B5A4-BA6E-40C3-A0A8-1FBF6CADBAD7}">
      <dgm:prSet phldrT="[Текст]" custT="1"/>
      <dgm:spPr/>
      <dgm:t>
        <a:bodyPr/>
        <a:lstStyle/>
        <a:p>
          <a:r>
            <a:rPr lang="ru-RU" sz="1200" dirty="0" smtClean="0">
              <a:latin typeface="Times New Roman" panose="02020603050405020304" pitchFamily="18" charset="0"/>
              <a:cs typeface="Times New Roman" panose="02020603050405020304" pitchFamily="18" charset="0"/>
            </a:rPr>
            <a:t>Машинист ДВС</a:t>
          </a:r>
          <a:endParaRPr lang="ru-RU" sz="1200" dirty="0">
            <a:latin typeface="Times New Roman" panose="02020603050405020304" pitchFamily="18" charset="0"/>
            <a:cs typeface="Times New Roman" panose="02020603050405020304" pitchFamily="18" charset="0"/>
          </a:endParaRPr>
        </a:p>
      </dgm:t>
    </dgm:pt>
    <dgm:pt modelId="{03124812-37EB-463C-9D9A-8DEEBFE6665B}" type="par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69089E76-C041-4545-B6A5-511544CD6745}" type="sibTrans" cxnId="{50393A11-0367-4F02-B9C5-2725BD6248D7}">
      <dgm:prSet/>
      <dgm:spPr/>
      <dgm:t>
        <a:bodyPr/>
        <a:lstStyle/>
        <a:p>
          <a:endParaRPr lang="ru-RU" sz="1050">
            <a:latin typeface="Times New Roman" panose="02020603050405020304" pitchFamily="18" charset="0"/>
            <a:cs typeface="Times New Roman" panose="02020603050405020304" pitchFamily="18" charset="0"/>
          </a:endParaRPr>
        </a:p>
      </dgm:t>
    </dgm:pt>
    <dgm:pt modelId="{1B582CC4-71D5-4CB7-94E9-3DE7E31BFEF5}">
      <dgm:prSet phldrT="[Текст]" custT="1"/>
      <dgm:spPr/>
      <dgm:t>
        <a:bodyPr/>
        <a:lstStyle/>
        <a:p>
          <a:r>
            <a:rPr lang="ru-RU" sz="1200" dirty="0" smtClean="0">
              <a:latin typeface="Times New Roman" panose="02020603050405020304" pitchFamily="18" charset="0"/>
              <a:cs typeface="Times New Roman" panose="02020603050405020304" pitchFamily="18" charset="0"/>
            </a:rPr>
            <a:t>Оленевод</a:t>
          </a:r>
          <a:endParaRPr lang="ru-RU" sz="1200" dirty="0">
            <a:latin typeface="Times New Roman" panose="02020603050405020304" pitchFamily="18" charset="0"/>
            <a:cs typeface="Times New Roman" panose="02020603050405020304" pitchFamily="18" charset="0"/>
          </a:endParaRPr>
        </a:p>
      </dgm:t>
    </dgm:pt>
    <dgm:pt modelId="{512547CE-A3E6-488F-AB35-43D8ABA8DA3E}" type="par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FE4B0A14-F2BC-4216-98E2-54596B36A851}" type="sibTrans" cxnId="{1E86AAC3-E179-42E3-9822-C9644377FD44}">
      <dgm:prSet/>
      <dgm:spPr/>
      <dgm:t>
        <a:bodyPr/>
        <a:lstStyle/>
        <a:p>
          <a:endParaRPr lang="ru-RU" sz="1050">
            <a:latin typeface="Times New Roman" panose="02020603050405020304" pitchFamily="18" charset="0"/>
            <a:cs typeface="Times New Roman" panose="02020603050405020304" pitchFamily="18" charset="0"/>
          </a:endParaRPr>
        </a:p>
      </dgm:t>
    </dgm:pt>
    <dgm:pt modelId="{37ED0B85-6DC1-447E-96AE-5F0A359166EE}">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Оператор электронно-вычислительных машин</a:t>
          </a:r>
          <a:endParaRPr lang="ru-RU" sz="1200" dirty="0">
            <a:latin typeface="Times New Roman" panose="02020603050405020304" pitchFamily="18" charset="0"/>
            <a:cs typeface="Times New Roman" panose="02020603050405020304" pitchFamily="18" charset="0"/>
          </a:endParaRPr>
        </a:p>
      </dgm:t>
    </dgm:pt>
    <dgm:pt modelId="{B2C9E814-C455-4CFA-A7B2-0070BFB0C944}" type="parTrans" cxnId="{DF885A51-7D5F-43B4-A197-323CDD0B8B67}">
      <dgm:prSet/>
      <dgm:spPr/>
      <dgm:t>
        <a:bodyPr/>
        <a:lstStyle/>
        <a:p>
          <a:endParaRPr lang="ru-RU"/>
        </a:p>
      </dgm:t>
    </dgm:pt>
    <dgm:pt modelId="{9D4493A7-39B6-4C2A-A4F7-ABE7A5AFFFF8}" type="sibTrans" cxnId="{DF885A51-7D5F-43B4-A197-323CDD0B8B67}">
      <dgm:prSet/>
      <dgm:spPr/>
      <dgm:t>
        <a:bodyPr/>
        <a:lstStyle/>
        <a:p>
          <a:endParaRPr lang="ru-RU"/>
        </a:p>
      </dgm:t>
    </dgm:pt>
    <dgm:pt modelId="{41331AD7-C0EA-49E3-8B0A-249CE9FFDD8F}">
      <dgm:prSet phldrT="[Текст]" custT="1"/>
      <dgm:spPr/>
      <dgm:t>
        <a:bodyPr/>
        <a:lstStyle/>
        <a:p>
          <a:r>
            <a:rPr lang="ru-RU" sz="1200" dirty="0" smtClean="0">
              <a:latin typeface="Times New Roman" panose="02020603050405020304" pitchFamily="18" charset="0"/>
              <a:cs typeface="Times New Roman" panose="02020603050405020304" pitchFamily="18" charset="0"/>
            </a:rPr>
            <a:t>Охрана труда</a:t>
          </a:r>
          <a:endParaRPr lang="ru-RU" sz="1200" dirty="0">
            <a:latin typeface="Times New Roman" panose="02020603050405020304" pitchFamily="18" charset="0"/>
            <a:cs typeface="Times New Roman" panose="02020603050405020304" pitchFamily="18" charset="0"/>
          </a:endParaRPr>
        </a:p>
      </dgm:t>
    </dgm:pt>
    <dgm:pt modelId="{DB018C8D-4602-477F-A620-1624DC481F59}" type="sib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5E10B1DE-CEA6-4C2C-B33C-79EB975FCB4E}" type="parTrans" cxnId="{2468B3DC-E3F9-4AF6-9050-2E9434128CE1}">
      <dgm:prSet/>
      <dgm:spPr/>
      <dgm:t>
        <a:bodyPr/>
        <a:lstStyle/>
        <a:p>
          <a:endParaRPr lang="ru-RU" sz="1050">
            <a:latin typeface="Times New Roman" panose="02020603050405020304" pitchFamily="18" charset="0"/>
            <a:cs typeface="Times New Roman" panose="02020603050405020304" pitchFamily="18" charset="0"/>
          </a:endParaRPr>
        </a:p>
      </dgm:t>
    </dgm:pt>
    <dgm:pt modelId="{277EA9AD-6F83-438D-8922-DE0A4DC13C1C}">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Оператор котельной</a:t>
          </a:r>
          <a:endParaRPr lang="ru-RU" sz="1200" dirty="0">
            <a:latin typeface="Times New Roman" panose="02020603050405020304" pitchFamily="18" charset="0"/>
            <a:cs typeface="Times New Roman" panose="02020603050405020304" pitchFamily="18" charset="0"/>
          </a:endParaRPr>
        </a:p>
      </dgm:t>
    </dgm:pt>
    <dgm:pt modelId="{31C14892-9DFE-4CAB-B693-D6322F2EC52C}" type="parTrans" cxnId="{D62FEFC2-D13B-4C64-9F95-D5C555A538D6}">
      <dgm:prSet/>
      <dgm:spPr/>
      <dgm:t>
        <a:bodyPr/>
        <a:lstStyle/>
        <a:p>
          <a:endParaRPr lang="ru-RU"/>
        </a:p>
      </dgm:t>
    </dgm:pt>
    <dgm:pt modelId="{AC0FD159-4C7E-41D0-98D6-26D374782133}" type="sibTrans" cxnId="{D62FEFC2-D13B-4C64-9F95-D5C555A538D6}">
      <dgm:prSet/>
      <dgm:spPr/>
      <dgm:t>
        <a:bodyPr/>
        <a:lstStyle/>
        <a:p>
          <a:endParaRPr lang="ru-RU"/>
        </a:p>
      </dgm:t>
    </dgm:pt>
    <dgm:pt modelId="{E523E3A7-CDF4-483D-BD0D-BEBC762BF756}">
      <dgm:prSet phldrT="[Текст]" custT="1"/>
      <dgm:spPr/>
      <dgm:t>
        <a:bodyPr/>
        <a:lstStyle/>
        <a:p>
          <a:r>
            <a:rPr lang="ru-RU" sz="1200" dirty="0" smtClean="0">
              <a:latin typeface="Times New Roman" panose="02020603050405020304" pitchFamily="18" charset="0"/>
              <a:cs typeface="Times New Roman" panose="02020603050405020304" pitchFamily="18" charset="0"/>
            </a:rPr>
            <a:t>Помощник воспитателя</a:t>
          </a:r>
          <a:endParaRPr lang="ru-RU" sz="1200" dirty="0">
            <a:latin typeface="Times New Roman" panose="02020603050405020304" pitchFamily="18" charset="0"/>
            <a:cs typeface="Times New Roman" panose="02020603050405020304" pitchFamily="18" charset="0"/>
          </a:endParaRPr>
        </a:p>
      </dgm:t>
    </dgm:pt>
    <dgm:pt modelId="{FE6D6890-A654-49AF-9713-BF6C5F7E04C2}" type="parTrans" cxnId="{DC881A49-0420-49FA-A343-988059EA5944}">
      <dgm:prSet/>
      <dgm:spPr/>
      <dgm:t>
        <a:bodyPr/>
        <a:lstStyle/>
        <a:p>
          <a:endParaRPr lang="ru-RU"/>
        </a:p>
      </dgm:t>
    </dgm:pt>
    <dgm:pt modelId="{4EBF6A8E-19BE-47CD-AAF4-3DBF9080EF42}" type="sibTrans" cxnId="{DC881A49-0420-49FA-A343-988059EA5944}">
      <dgm:prSet/>
      <dgm:spPr/>
      <dgm:t>
        <a:bodyPr/>
        <a:lstStyle/>
        <a:p>
          <a:endParaRPr lang="ru-RU"/>
        </a:p>
      </dgm:t>
    </dgm:pt>
    <dgm:pt modelId="{47D0E568-FC45-4401-ACD1-DFA46B92B61D}">
      <dgm:prSet phldrT="[Текст]" custT="1"/>
      <dgm:spPr/>
      <dgm:t>
        <a:bodyPr/>
        <a:lstStyle/>
        <a:p>
          <a:r>
            <a:rPr lang="ru-RU" sz="1200" dirty="0" smtClean="0">
              <a:latin typeface="Times New Roman" panose="02020603050405020304" pitchFamily="18" charset="0"/>
              <a:cs typeface="Times New Roman" panose="02020603050405020304" pitchFamily="18" charset="0"/>
            </a:rPr>
            <a:t>Машинист ДВС </a:t>
          </a:r>
          <a:endParaRPr lang="ru-RU" sz="1200" dirty="0">
            <a:latin typeface="Times New Roman" panose="02020603050405020304" pitchFamily="18" charset="0"/>
            <a:cs typeface="Times New Roman" panose="02020603050405020304" pitchFamily="18" charset="0"/>
          </a:endParaRPr>
        </a:p>
      </dgm:t>
    </dgm:pt>
    <dgm:pt modelId="{0111C551-F98B-427F-B026-D082AC5A0B65}" type="parTrans" cxnId="{EF7DF708-608D-4094-A014-0D1EAFB5557C}">
      <dgm:prSet/>
      <dgm:spPr/>
      <dgm:t>
        <a:bodyPr/>
        <a:lstStyle/>
        <a:p>
          <a:endParaRPr lang="ru-RU"/>
        </a:p>
      </dgm:t>
    </dgm:pt>
    <dgm:pt modelId="{1B2B5FB7-078C-4D4A-B20D-DB2B01E7135F}" type="sibTrans" cxnId="{EF7DF708-608D-4094-A014-0D1EAFB5557C}">
      <dgm:prSet/>
      <dgm:spPr/>
      <dgm:t>
        <a:bodyPr/>
        <a:lstStyle/>
        <a:p>
          <a:endParaRPr lang="ru-RU"/>
        </a:p>
      </dgm:t>
    </dgm:pt>
    <dgm:pt modelId="{31A887B3-1834-4579-87BE-27C896FD2152}">
      <dgm:prSet phldrT="[Текст]" custT="1"/>
      <dgm:spPr/>
      <dgm:t>
        <a:bodyPr/>
        <a:lstStyle/>
        <a:p>
          <a:r>
            <a:rPr lang="ru-RU" sz="1200" dirty="0" smtClean="0">
              <a:latin typeface="Times New Roman" panose="02020603050405020304" pitchFamily="18" charset="0"/>
              <a:cs typeface="Times New Roman" panose="02020603050405020304" pitchFamily="18" charset="0"/>
            </a:rPr>
            <a:t>Электросварщик</a:t>
          </a:r>
          <a:endParaRPr lang="ru-RU" sz="1200" dirty="0">
            <a:latin typeface="Times New Roman" panose="02020603050405020304" pitchFamily="18" charset="0"/>
            <a:cs typeface="Times New Roman" panose="02020603050405020304" pitchFamily="18" charset="0"/>
          </a:endParaRPr>
        </a:p>
      </dgm:t>
    </dgm:pt>
    <dgm:pt modelId="{6F0ADC75-0815-4526-80BC-30F4F26DF8A2}" type="parTrans" cxnId="{942ED795-0DDD-44B9-A599-0528EFB1122C}">
      <dgm:prSet/>
      <dgm:spPr/>
      <dgm:t>
        <a:bodyPr/>
        <a:lstStyle/>
        <a:p>
          <a:endParaRPr lang="ru-RU"/>
        </a:p>
      </dgm:t>
    </dgm:pt>
    <dgm:pt modelId="{6F403864-87CE-4A3A-8D22-59233B7A0FBE}" type="sibTrans" cxnId="{942ED795-0DDD-44B9-A599-0528EFB1122C}">
      <dgm:prSet/>
      <dgm:spPr/>
      <dgm:t>
        <a:bodyPr/>
        <a:lstStyle/>
        <a:p>
          <a:endParaRPr lang="ru-RU"/>
        </a:p>
      </dgm:t>
    </dgm:pt>
    <dgm:pt modelId="{6EEDAEC1-365E-47DF-890D-AB1F83753612}">
      <dgm:prSet phldrT="[Текст]" custT="1"/>
      <dgm:spPr/>
      <dgm:t>
        <a:bodyPr/>
        <a:lstStyle/>
        <a:p>
          <a:r>
            <a:rPr lang="ru-RU" sz="1200" dirty="0" smtClean="0">
              <a:latin typeface="Times New Roman" panose="02020603050405020304" pitchFamily="18" charset="0"/>
              <a:cs typeface="Times New Roman" panose="02020603050405020304" pitchFamily="18" charset="0"/>
            </a:rPr>
            <a:t>Оказание первой медицинской помощи</a:t>
          </a:r>
          <a:endParaRPr lang="ru-RU" sz="1200" dirty="0">
            <a:latin typeface="Times New Roman" panose="02020603050405020304" pitchFamily="18" charset="0"/>
            <a:cs typeface="Times New Roman" panose="02020603050405020304" pitchFamily="18" charset="0"/>
          </a:endParaRPr>
        </a:p>
      </dgm:t>
    </dgm:pt>
    <dgm:pt modelId="{EABB4BBD-C82C-4E7E-8F83-97820937E034}" type="parTrans" cxnId="{8D3202F5-8BC6-4286-9492-3080481B3E37}">
      <dgm:prSet/>
      <dgm:spPr/>
      <dgm:t>
        <a:bodyPr/>
        <a:lstStyle/>
        <a:p>
          <a:endParaRPr lang="ru-RU"/>
        </a:p>
      </dgm:t>
    </dgm:pt>
    <dgm:pt modelId="{81CFBF5C-1B44-4CA0-A818-3EBE5AADBA76}" type="sibTrans" cxnId="{8D3202F5-8BC6-4286-9492-3080481B3E37}">
      <dgm:prSet/>
      <dgm:spPr/>
      <dgm:t>
        <a:bodyPr/>
        <a:lstStyle/>
        <a:p>
          <a:endParaRPr lang="ru-RU"/>
        </a:p>
      </dgm:t>
    </dgm:pt>
    <dgm:pt modelId="{AD89622A-3D50-4BC2-AAA8-C96ED11975B6}">
      <dgm:prSet phldrT="[Текст]" custT="1"/>
      <dgm:spPr/>
      <dgm:t>
        <a:bodyPr/>
        <a:lstStyle/>
        <a:p>
          <a:r>
            <a:rPr lang="ru-RU" sz="1200" dirty="0" smtClean="0">
              <a:latin typeface="Times New Roman" panose="02020603050405020304" pitchFamily="18" charset="0"/>
              <a:cs typeface="Times New Roman" panose="02020603050405020304" pitchFamily="18" charset="0"/>
            </a:rPr>
            <a:t>Повар</a:t>
          </a:r>
          <a:endParaRPr lang="ru-RU" sz="1200" dirty="0">
            <a:latin typeface="Times New Roman" panose="02020603050405020304" pitchFamily="18" charset="0"/>
            <a:cs typeface="Times New Roman" panose="02020603050405020304" pitchFamily="18" charset="0"/>
          </a:endParaRPr>
        </a:p>
      </dgm:t>
    </dgm:pt>
    <dgm:pt modelId="{5FC89CE7-6732-4C74-B836-44CFE8FC938F}" type="parTrans" cxnId="{E06B8AEA-5D5E-4444-8AFB-FFFA3A7E815D}">
      <dgm:prSet/>
      <dgm:spPr/>
      <dgm:t>
        <a:bodyPr/>
        <a:lstStyle/>
        <a:p>
          <a:endParaRPr lang="ru-RU"/>
        </a:p>
      </dgm:t>
    </dgm:pt>
    <dgm:pt modelId="{A7EF4F9C-3A50-4B65-8164-9ED32DDEB45A}" type="sibTrans" cxnId="{E06B8AEA-5D5E-4444-8AFB-FFFA3A7E815D}">
      <dgm:prSet/>
      <dgm:spPr/>
      <dgm:t>
        <a:bodyPr/>
        <a:lstStyle/>
        <a:p>
          <a:endParaRPr lang="ru-RU"/>
        </a:p>
      </dgm:t>
    </dgm:pt>
    <dgm:pt modelId="{1CA1F25F-D8FF-4AB8-A8B1-4933CF7AE205}">
      <dgm:prSet phldrT="[Текст]" custT="1"/>
      <dgm:spPr/>
      <dgm:t>
        <a:bodyPr/>
        <a:lstStyle/>
        <a:p>
          <a:r>
            <a:rPr lang="ru-RU" sz="1200" dirty="0" smtClean="0">
              <a:latin typeface="Times New Roman" panose="02020603050405020304" pitchFamily="18" charset="0"/>
              <a:cs typeface="Times New Roman" panose="02020603050405020304" pitchFamily="18" charset="0"/>
            </a:rPr>
            <a:t>Социальный работник</a:t>
          </a:r>
          <a:endParaRPr lang="ru-RU" sz="1200" dirty="0">
            <a:latin typeface="Times New Roman" panose="02020603050405020304" pitchFamily="18" charset="0"/>
            <a:cs typeface="Times New Roman" panose="02020603050405020304" pitchFamily="18" charset="0"/>
          </a:endParaRPr>
        </a:p>
      </dgm:t>
    </dgm:pt>
    <dgm:pt modelId="{93AE559F-88D7-4642-A92A-92ADF9B7ACAC}" type="parTrans" cxnId="{FA26B622-14C5-4A5A-8283-DFEEA84504F1}">
      <dgm:prSet/>
      <dgm:spPr/>
      <dgm:t>
        <a:bodyPr/>
        <a:lstStyle/>
        <a:p>
          <a:endParaRPr lang="ru-RU"/>
        </a:p>
      </dgm:t>
    </dgm:pt>
    <dgm:pt modelId="{A4263864-CD4C-4662-B91B-F999CEB449A7}" type="sibTrans" cxnId="{FA26B622-14C5-4A5A-8283-DFEEA84504F1}">
      <dgm:prSet/>
      <dgm:spPr/>
      <dgm:t>
        <a:bodyPr/>
        <a:lstStyle/>
        <a:p>
          <a:endParaRPr lang="ru-RU"/>
        </a:p>
      </dgm:t>
    </dgm:pt>
    <dgm:pt modelId="{9BDE9840-5F97-4A57-8269-6CE6D4F450D2}">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Оператор котельной (мастер)</a:t>
          </a:r>
          <a:endParaRPr lang="ru-RU" sz="1200" dirty="0">
            <a:latin typeface="Times New Roman" panose="02020603050405020304" pitchFamily="18" charset="0"/>
            <a:cs typeface="Times New Roman" panose="02020603050405020304" pitchFamily="18" charset="0"/>
          </a:endParaRPr>
        </a:p>
      </dgm:t>
    </dgm:pt>
    <dgm:pt modelId="{39662FAB-589F-49BA-B0EF-F800BA2F8C25}" type="parTrans" cxnId="{57BC520B-A2F5-413E-B476-9AB75FAFE46C}">
      <dgm:prSet/>
      <dgm:spPr/>
      <dgm:t>
        <a:bodyPr/>
        <a:lstStyle/>
        <a:p>
          <a:endParaRPr lang="ru-RU"/>
        </a:p>
      </dgm:t>
    </dgm:pt>
    <dgm:pt modelId="{B988193B-D413-412A-83C4-7DDF483DE372}" type="sibTrans" cxnId="{57BC520B-A2F5-413E-B476-9AB75FAFE46C}">
      <dgm:prSet/>
      <dgm:spPr/>
      <dgm:t>
        <a:bodyPr/>
        <a:lstStyle/>
        <a:p>
          <a:endParaRPr lang="ru-RU"/>
        </a:p>
      </dgm:t>
    </dgm:pt>
    <dgm:pt modelId="{6305C86B-09C9-458D-83DB-D90A73E16DCB}">
      <dgm:prSet phldrT="[Текст]" custT="1"/>
      <dgm:spPr/>
      <dgm:t>
        <a:bodyPr/>
        <a:lstStyle/>
        <a:p>
          <a:r>
            <a:rPr lang="ru-RU" sz="1200" dirty="0" smtClean="0">
              <a:latin typeface="Times New Roman" panose="02020603050405020304" pitchFamily="18" charset="0"/>
              <a:cs typeface="Times New Roman" panose="02020603050405020304" pitchFamily="18" charset="0"/>
            </a:rPr>
            <a:t>Электромонтёр по ремонту и обслуживанию электрооборудования</a:t>
          </a:r>
          <a:endParaRPr lang="ru-RU" sz="1200" dirty="0">
            <a:latin typeface="Times New Roman" panose="02020603050405020304" pitchFamily="18" charset="0"/>
            <a:cs typeface="Times New Roman" panose="02020603050405020304" pitchFamily="18" charset="0"/>
          </a:endParaRPr>
        </a:p>
      </dgm:t>
    </dgm:pt>
    <dgm:pt modelId="{82649AF5-3782-49D0-9ECA-3D753A553D83}" type="sib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0C47C842-7FDD-43F8-9DB0-9330A07D353C}" type="parTrans" cxnId="{68CDC551-5E76-4223-9CE5-F2FDFB8827FE}">
      <dgm:prSet/>
      <dgm:spPr/>
      <dgm:t>
        <a:bodyPr/>
        <a:lstStyle/>
        <a:p>
          <a:endParaRPr lang="ru-RU" sz="1050">
            <a:latin typeface="Times New Roman" panose="02020603050405020304" pitchFamily="18" charset="0"/>
            <a:cs typeface="Times New Roman" panose="02020603050405020304" pitchFamily="18" charset="0"/>
          </a:endParaRPr>
        </a:p>
      </dgm:t>
    </dgm:pt>
    <dgm:pt modelId="{80724DD9-EB60-4BE6-8259-4D315851D47D}" type="pres">
      <dgm:prSet presAssocID="{5882E036-7ACC-49FF-B974-5E9FDD0801D1}" presName="linear" presStyleCnt="0">
        <dgm:presLayoutVars>
          <dgm:dir/>
          <dgm:resizeHandles val="exact"/>
        </dgm:presLayoutVars>
      </dgm:prSet>
      <dgm:spPr/>
      <dgm:t>
        <a:bodyPr/>
        <a:lstStyle/>
        <a:p>
          <a:endParaRPr lang="ru-RU"/>
        </a:p>
      </dgm:t>
    </dgm:pt>
    <dgm:pt modelId="{047023E1-A162-46FA-B6E1-2121C7001BD6}" type="pres">
      <dgm:prSet presAssocID="{B84578F2-A656-4511-82F3-E79F94CCC946}" presName="comp" presStyleCnt="0"/>
      <dgm:spPr/>
    </dgm:pt>
    <dgm:pt modelId="{5EFC9180-02E6-4D93-8C35-B42FE2115889}" type="pres">
      <dgm:prSet presAssocID="{B84578F2-A656-4511-82F3-E79F94CCC946}" presName="box" presStyleLbl="node1" presStyleIdx="0" presStyleCnt="3" custScaleY="48616" custLinFactNeighborY="5917"/>
      <dgm:spPr/>
      <dgm:t>
        <a:bodyPr/>
        <a:lstStyle/>
        <a:p>
          <a:endParaRPr lang="ru-RU"/>
        </a:p>
      </dgm:t>
    </dgm:pt>
    <dgm:pt modelId="{42363279-B84C-4E45-B09A-CD30B6FBC425}" type="pres">
      <dgm:prSet presAssocID="{B84578F2-A656-4511-82F3-E79F94CCC946}" presName="img" presStyleLbl="fgImgPlace1" presStyleIdx="0" presStyleCnt="3" custScaleX="109656" custScaleY="44748" custLinFactNeighborX="-10022" custLinFactNeighborY="6741"/>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ru-RU"/>
        </a:p>
      </dgm:t>
    </dgm:pt>
    <dgm:pt modelId="{9FFBD4F0-DEEF-4974-B4E9-7C8C3D7E5AB2}" type="pres">
      <dgm:prSet presAssocID="{B84578F2-A656-4511-82F3-E79F94CCC946}" presName="text" presStyleLbl="node1" presStyleIdx="0" presStyleCnt="3">
        <dgm:presLayoutVars>
          <dgm:bulletEnabled val="1"/>
        </dgm:presLayoutVars>
      </dgm:prSet>
      <dgm:spPr/>
      <dgm:t>
        <a:bodyPr/>
        <a:lstStyle/>
        <a:p>
          <a:endParaRPr lang="ru-RU"/>
        </a:p>
      </dgm:t>
    </dgm:pt>
    <dgm:pt modelId="{1AD73222-7C23-4975-9A15-E8BDBC72184C}" type="pres">
      <dgm:prSet presAssocID="{BD68258C-A0CE-497F-9752-EB6F3661ACBB}" presName="spacer" presStyleCnt="0"/>
      <dgm:spPr/>
    </dgm:pt>
    <dgm:pt modelId="{26C65CA1-FD0D-4248-84C3-C1382EA8BAA2}" type="pres">
      <dgm:prSet presAssocID="{37ED0B85-6DC1-447E-96AE-5F0A359166EE}" presName="comp" presStyleCnt="0"/>
      <dgm:spPr/>
    </dgm:pt>
    <dgm:pt modelId="{013351B0-8447-4376-A5DC-2221FBB2C08C}" type="pres">
      <dgm:prSet presAssocID="{37ED0B85-6DC1-447E-96AE-5F0A359166EE}" presName="box" presStyleLbl="node1" presStyleIdx="1" presStyleCnt="3" custScaleY="22934" custLinFactNeighborX="401" custLinFactNeighborY="2917"/>
      <dgm:spPr/>
      <dgm:t>
        <a:bodyPr/>
        <a:lstStyle/>
        <a:p>
          <a:endParaRPr lang="ru-RU"/>
        </a:p>
      </dgm:t>
    </dgm:pt>
    <dgm:pt modelId="{67AC4F97-6A58-444D-925D-C70E41C5BC60}" type="pres">
      <dgm:prSet presAssocID="{37ED0B85-6DC1-447E-96AE-5F0A359166EE}" presName="img" presStyleLbl="fgImgPlace1" presStyleIdx="1" presStyleCnt="3" custScaleX="97872" custScaleY="28645" custLinFactNeighborX="-8401" custLinFactNeighborY="834"/>
      <dgm:spPr>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dgm:spPr>
      <dgm:t>
        <a:bodyPr/>
        <a:lstStyle/>
        <a:p>
          <a:endParaRPr lang="ru-RU"/>
        </a:p>
      </dgm:t>
    </dgm:pt>
    <dgm:pt modelId="{52A4223A-479D-4C82-9040-AE0B596C7A25}" type="pres">
      <dgm:prSet presAssocID="{37ED0B85-6DC1-447E-96AE-5F0A359166EE}" presName="text" presStyleLbl="node1" presStyleIdx="1" presStyleCnt="3">
        <dgm:presLayoutVars>
          <dgm:bulletEnabled val="1"/>
        </dgm:presLayoutVars>
      </dgm:prSet>
      <dgm:spPr/>
      <dgm:t>
        <a:bodyPr/>
        <a:lstStyle/>
        <a:p>
          <a:endParaRPr lang="ru-RU"/>
        </a:p>
      </dgm:t>
    </dgm:pt>
    <dgm:pt modelId="{7E0B571B-53D0-4B06-A00D-91D133169CE9}" type="pres">
      <dgm:prSet presAssocID="{9D4493A7-39B6-4C2A-A4F7-ABE7A5AFFFF8}" presName="spacer" presStyleCnt="0"/>
      <dgm:spPr/>
    </dgm:pt>
    <dgm:pt modelId="{8CB004DA-2EC8-4B3A-8886-FDA1D2082985}" type="pres">
      <dgm:prSet presAssocID="{A7D6FA06-E4D8-4132-8602-C7DB7E22F85E}" presName="comp" presStyleCnt="0"/>
      <dgm:spPr/>
    </dgm:pt>
    <dgm:pt modelId="{590E18EB-CB04-49C0-909E-79B8933541FD}" type="pres">
      <dgm:prSet presAssocID="{A7D6FA06-E4D8-4132-8602-C7DB7E22F85E}" presName="box" presStyleLbl="node1" presStyleIdx="2" presStyleCnt="3" custScaleY="52392" custLinFactNeighborX="1603" custLinFactNeighborY="9633"/>
      <dgm:spPr/>
      <dgm:t>
        <a:bodyPr/>
        <a:lstStyle/>
        <a:p>
          <a:endParaRPr lang="ru-RU"/>
        </a:p>
      </dgm:t>
    </dgm:pt>
    <dgm:pt modelId="{6FABBBED-5290-44D6-AB8A-2DCFB3FCA948}" type="pres">
      <dgm:prSet presAssocID="{A7D6FA06-E4D8-4132-8602-C7DB7E22F85E}" presName="img" presStyleLbl="fgImgPlace1" presStyleIdx="2" presStyleCnt="3" custScaleX="107651" custScaleY="32562" custLinFactNeighborX="-9019" custLinFactNeighborY="-6879"/>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t>
        <a:bodyPr/>
        <a:lstStyle/>
        <a:p>
          <a:endParaRPr lang="ru-RU"/>
        </a:p>
      </dgm:t>
    </dgm:pt>
    <dgm:pt modelId="{8D34ED2C-D6A8-4E60-9713-2443199553EF}" type="pres">
      <dgm:prSet presAssocID="{A7D6FA06-E4D8-4132-8602-C7DB7E22F85E}" presName="text" presStyleLbl="node1" presStyleIdx="2" presStyleCnt="3">
        <dgm:presLayoutVars>
          <dgm:bulletEnabled val="1"/>
        </dgm:presLayoutVars>
      </dgm:prSet>
      <dgm:spPr/>
      <dgm:t>
        <a:bodyPr/>
        <a:lstStyle/>
        <a:p>
          <a:endParaRPr lang="ru-RU"/>
        </a:p>
      </dgm:t>
    </dgm:pt>
  </dgm:ptLst>
  <dgm:cxnLst>
    <dgm:cxn modelId="{0120FF63-F694-4593-9657-714045610800}" type="presOf" srcId="{1B582CC4-71D5-4CB7-94E9-3DE7E31BFEF5}" destId="{8D34ED2C-D6A8-4E60-9713-2443199553EF}" srcOrd="1" destOrd="8" presId="urn:microsoft.com/office/officeart/2005/8/layout/vList4"/>
    <dgm:cxn modelId="{C44A2B7B-49D1-4634-8F8D-100A8F31D86E}" srcId="{5882E036-7ACC-49FF-B974-5E9FDD0801D1}" destId="{B84578F2-A656-4511-82F3-E79F94CCC946}" srcOrd="0" destOrd="0" parTransId="{3F277ACE-C48F-43C6-90AE-A79A794C3A35}" sibTransId="{BD68258C-A0CE-497F-9752-EB6F3661ACBB}"/>
    <dgm:cxn modelId="{7900F771-0477-4EA1-B0BB-750BDB4B6A24}" type="presOf" srcId="{E523E3A7-CDF4-483D-BD0D-BEBC762BF756}" destId="{590E18EB-CB04-49C0-909E-79B8933541FD}" srcOrd="0" destOrd="4" presId="urn:microsoft.com/office/officeart/2005/8/layout/vList4"/>
    <dgm:cxn modelId="{CE88BC52-9714-42B4-A372-66A6736B1007}" type="presOf" srcId="{31A887B3-1834-4579-87BE-27C896FD2152}" destId="{8D34ED2C-D6A8-4E60-9713-2443199553EF}" srcOrd="1" destOrd="6" presId="urn:microsoft.com/office/officeart/2005/8/layout/vList4"/>
    <dgm:cxn modelId="{68CDC551-5E76-4223-9CE5-F2FDFB8827FE}" srcId="{B84578F2-A656-4511-82F3-E79F94CCC946}" destId="{6305C86B-09C9-458D-83DB-D90A73E16DCB}" srcOrd="0" destOrd="0" parTransId="{0C47C842-7FDD-43F8-9DB0-9330A07D353C}" sibTransId="{82649AF5-3782-49D0-9ECA-3D753A553D83}"/>
    <dgm:cxn modelId="{50393A11-0367-4F02-B9C5-2725BD6248D7}" srcId="{B84578F2-A656-4511-82F3-E79F94CCC946}" destId="{6512B5A4-BA6E-40C3-A0A8-1FBF6CADBAD7}" srcOrd="2" destOrd="0" parTransId="{03124812-37EB-463C-9D9A-8DEEBFE6665B}" sibTransId="{69089E76-C041-4545-B6A5-511544CD6745}"/>
    <dgm:cxn modelId="{CB326D53-87A7-4C20-918A-08CC0A55F900}" type="presOf" srcId="{9BDE9840-5F97-4A57-8269-6CE6D4F450D2}" destId="{9FFBD4F0-DEEF-4974-B4E9-7C8C3D7E5AB2}" srcOrd="1" destOrd="5" presId="urn:microsoft.com/office/officeart/2005/8/layout/vList4"/>
    <dgm:cxn modelId="{5ABB446D-139E-4750-BDE9-894CD90BF632}" type="presOf" srcId="{A7D6FA06-E4D8-4132-8602-C7DB7E22F85E}" destId="{8D34ED2C-D6A8-4E60-9713-2443199553EF}" srcOrd="1" destOrd="0" presId="urn:microsoft.com/office/officeart/2005/8/layout/vList4"/>
    <dgm:cxn modelId="{2F9975F3-0203-4280-8185-4159A4C59B96}" type="presOf" srcId="{1B582CC4-71D5-4CB7-94E9-3DE7E31BFEF5}" destId="{590E18EB-CB04-49C0-909E-79B8933541FD}" srcOrd="0" destOrd="8" presId="urn:microsoft.com/office/officeart/2005/8/layout/vList4"/>
    <dgm:cxn modelId="{E00FF47C-40FA-41C1-B235-FACA9039597A}" type="presOf" srcId="{B84578F2-A656-4511-82F3-E79F94CCC946}" destId="{5EFC9180-02E6-4D93-8C35-B42FE2115889}" srcOrd="0" destOrd="0" presId="urn:microsoft.com/office/officeart/2005/8/layout/vList4"/>
    <dgm:cxn modelId="{A133617B-3507-4525-B91A-EA9E6101B23A}" type="presOf" srcId="{41331AD7-C0EA-49E3-8B0A-249CE9FFDD8F}" destId="{590E18EB-CB04-49C0-909E-79B8933541FD}" srcOrd="0" destOrd="1" presId="urn:microsoft.com/office/officeart/2005/8/layout/vList4"/>
    <dgm:cxn modelId="{942ED795-0DDD-44B9-A599-0528EFB1122C}" srcId="{A7D6FA06-E4D8-4132-8602-C7DB7E22F85E}" destId="{31A887B3-1834-4579-87BE-27C896FD2152}" srcOrd="5" destOrd="0" parTransId="{6F0ADC75-0815-4526-80BC-30F4F26DF8A2}" sibTransId="{6F403864-87CE-4A3A-8D22-59233B7A0FBE}"/>
    <dgm:cxn modelId="{A6C52848-03AA-49DE-AF98-C6C68833F326}" type="presOf" srcId="{AD89622A-3D50-4BC2-AAA8-C96ED11975B6}" destId="{590E18EB-CB04-49C0-909E-79B8933541FD}" srcOrd="0" destOrd="3" presId="urn:microsoft.com/office/officeart/2005/8/layout/vList4"/>
    <dgm:cxn modelId="{984FBA05-0724-49CB-AA14-38DB7832C7FE}" type="presOf" srcId="{47D0E568-FC45-4401-ACD1-DFA46B92B61D}" destId="{590E18EB-CB04-49C0-909E-79B8933541FD}" srcOrd="0" destOrd="7" presId="urn:microsoft.com/office/officeart/2005/8/layout/vList4"/>
    <dgm:cxn modelId="{EF7DF708-608D-4094-A014-0D1EAFB5557C}" srcId="{A7D6FA06-E4D8-4132-8602-C7DB7E22F85E}" destId="{47D0E568-FC45-4401-ACD1-DFA46B92B61D}" srcOrd="6" destOrd="0" parTransId="{0111C551-F98B-427F-B026-D082AC5A0B65}" sibTransId="{1B2B5FB7-078C-4D4A-B20D-DB2B01E7135F}"/>
    <dgm:cxn modelId="{8E64E134-7E56-4B25-97CD-0CAFEEF66BAB}" type="presOf" srcId="{47D0E568-FC45-4401-ACD1-DFA46B92B61D}" destId="{8D34ED2C-D6A8-4E60-9713-2443199553EF}" srcOrd="1" destOrd="7" presId="urn:microsoft.com/office/officeart/2005/8/layout/vList4"/>
    <dgm:cxn modelId="{DC881A49-0420-49FA-A343-988059EA5944}" srcId="{A7D6FA06-E4D8-4132-8602-C7DB7E22F85E}" destId="{E523E3A7-CDF4-483D-BD0D-BEBC762BF756}" srcOrd="3" destOrd="0" parTransId="{FE6D6890-A654-49AF-9713-BF6C5F7E04C2}" sibTransId="{4EBF6A8E-19BE-47CD-AAF4-3DBF9080EF42}"/>
    <dgm:cxn modelId="{D62FEFC2-D13B-4C64-9F95-D5C555A538D6}" srcId="{B84578F2-A656-4511-82F3-E79F94CCC946}" destId="{277EA9AD-6F83-438D-8922-DE0A4DC13C1C}" srcOrd="3" destOrd="0" parTransId="{31C14892-9DFE-4CAB-B693-D6322F2EC52C}" sibTransId="{AC0FD159-4C7E-41D0-98D6-26D374782133}"/>
    <dgm:cxn modelId="{E92A38A1-5565-454D-BEB4-FEFBB71BE05A}" type="presOf" srcId="{6305C86B-09C9-458D-83DB-D90A73E16DCB}" destId="{5EFC9180-02E6-4D93-8C35-B42FE2115889}" srcOrd="0" destOrd="1" presId="urn:microsoft.com/office/officeart/2005/8/layout/vList4"/>
    <dgm:cxn modelId="{2468B3DC-E3F9-4AF6-9050-2E9434128CE1}" srcId="{A7D6FA06-E4D8-4132-8602-C7DB7E22F85E}" destId="{41331AD7-C0EA-49E3-8B0A-249CE9FFDD8F}" srcOrd="0" destOrd="0" parTransId="{5E10B1DE-CEA6-4C2C-B33C-79EB975FCB4E}" sibTransId="{DB018C8D-4602-477F-A620-1624DC481F59}"/>
    <dgm:cxn modelId="{963F818F-0648-4EA2-ADBB-E0738EA84324}" type="presOf" srcId="{6512B5A4-BA6E-40C3-A0A8-1FBF6CADBAD7}" destId="{5EFC9180-02E6-4D93-8C35-B42FE2115889}" srcOrd="0" destOrd="3" presId="urn:microsoft.com/office/officeart/2005/8/layout/vList4"/>
    <dgm:cxn modelId="{2CB1DA3F-303A-4019-9593-F0B865445BC0}" type="presOf" srcId="{9BDE9840-5F97-4A57-8269-6CE6D4F450D2}" destId="{5EFC9180-02E6-4D93-8C35-B42FE2115889}" srcOrd="0" destOrd="5" presId="urn:microsoft.com/office/officeart/2005/8/layout/vList4"/>
    <dgm:cxn modelId="{E06B8AEA-5D5E-4444-8AFB-FFFA3A7E815D}" srcId="{A7D6FA06-E4D8-4132-8602-C7DB7E22F85E}" destId="{AD89622A-3D50-4BC2-AAA8-C96ED11975B6}" srcOrd="2" destOrd="0" parTransId="{5FC89CE7-6732-4C74-B836-44CFE8FC938F}" sibTransId="{A7EF4F9C-3A50-4B65-8164-9ED32DDEB45A}"/>
    <dgm:cxn modelId="{A8B36C0E-8F99-4C7D-87C8-1E30BDECEE18}" type="presOf" srcId="{5882E036-7ACC-49FF-B974-5E9FDD0801D1}" destId="{80724DD9-EB60-4BE6-8259-4D315851D47D}" srcOrd="0" destOrd="0" presId="urn:microsoft.com/office/officeart/2005/8/layout/vList4"/>
    <dgm:cxn modelId="{307DD9B2-C0EA-440C-AA07-3BB73A16C9FA}" type="presOf" srcId="{6EEDAEC1-365E-47DF-890D-AB1F83753612}" destId="{8D34ED2C-D6A8-4E60-9713-2443199553EF}" srcOrd="1" destOrd="2" presId="urn:microsoft.com/office/officeart/2005/8/layout/vList4"/>
    <dgm:cxn modelId="{CCB927EE-3E5E-4290-A320-BD2FDAE6A7CE}" type="presOf" srcId="{37ED0B85-6DC1-447E-96AE-5F0A359166EE}" destId="{52A4223A-479D-4C82-9040-AE0B596C7A25}" srcOrd="1" destOrd="0" presId="urn:microsoft.com/office/officeart/2005/8/layout/vList4"/>
    <dgm:cxn modelId="{B73D53E3-0B21-4345-B5F7-730C7BD09108}" type="presOf" srcId="{6EEDAEC1-365E-47DF-890D-AB1F83753612}" destId="{590E18EB-CB04-49C0-909E-79B8933541FD}" srcOrd="0" destOrd="2" presId="urn:microsoft.com/office/officeart/2005/8/layout/vList4"/>
    <dgm:cxn modelId="{FA26B622-14C5-4A5A-8283-DFEEA84504F1}" srcId="{A7D6FA06-E4D8-4132-8602-C7DB7E22F85E}" destId="{1CA1F25F-D8FF-4AB8-A8B1-4933CF7AE205}" srcOrd="4" destOrd="0" parTransId="{93AE559F-88D7-4642-A92A-92ADF9B7ACAC}" sibTransId="{A4263864-CD4C-4662-B91B-F999CEB449A7}"/>
    <dgm:cxn modelId="{59BC5490-57EF-42EE-B097-F808F7AC6AC9}" type="presOf" srcId="{1CA1F25F-D8FF-4AB8-A8B1-4933CF7AE205}" destId="{8D34ED2C-D6A8-4E60-9713-2443199553EF}" srcOrd="1" destOrd="5" presId="urn:microsoft.com/office/officeart/2005/8/layout/vList4"/>
    <dgm:cxn modelId="{DF885A51-7D5F-43B4-A197-323CDD0B8B67}" srcId="{5882E036-7ACC-49FF-B974-5E9FDD0801D1}" destId="{37ED0B85-6DC1-447E-96AE-5F0A359166EE}" srcOrd="1" destOrd="0" parTransId="{B2C9E814-C455-4CFA-A7B2-0070BFB0C944}" sibTransId="{9D4493A7-39B6-4C2A-A4F7-ABE7A5AFFFF8}"/>
    <dgm:cxn modelId="{CE84E169-4113-498C-ADF1-A54B79A7C7D5}" type="presOf" srcId="{31A887B3-1834-4579-87BE-27C896FD2152}" destId="{590E18EB-CB04-49C0-909E-79B8933541FD}" srcOrd="0" destOrd="6" presId="urn:microsoft.com/office/officeart/2005/8/layout/vList4"/>
    <dgm:cxn modelId="{A960CB29-6F53-4F2A-ABE6-82ECF3A56A66}" srcId="{B84578F2-A656-4511-82F3-E79F94CCC946}" destId="{FDBE6CB0-2601-49FB-B08B-2590CAF472D4}" srcOrd="1" destOrd="0" parTransId="{FF96C296-1171-4794-BC11-B27C7BE2F95E}" sibTransId="{FF600F68-545D-4D85-BE76-10170B9DC191}"/>
    <dgm:cxn modelId="{FF3A92F5-52A3-449F-9674-C8127C583C6F}" type="presOf" srcId="{6512B5A4-BA6E-40C3-A0A8-1FBF6CADBAD7}" destId="{9FFBD4F0-DEEF-4974-B4E9-7C8C3D7E5AB2}" srcOrd="1" destOrd="3" presId="urn:microsoft.com/office/officeart/2005/8/layout/vList4"/>
    <dgm:cxn modelId="{27B50550-EFF9-4167-9C52-047E773C02E7}" type="presOf" srcId="{FDBE6CB0-2601-49FB-B08B-2590CAF472D4}" destId="{5EFC9180-02E6-4D93-8C35-B42FE2115889}" srcOrd="0" destOrd="2" presId="urn:microsoft.com/office/officeart/2005/8/layout/vList4"/>
    <dgm:cxn modelId="{04C24A69-2497-4C60-A6D5-8DB7F68C6418}" type="presOf" srcId="{E523E3A7-CDF4-483D-BD0D-BEBC762BF756}" destId="{8D34ED2C-D6A8-4E60-9713-2443199553EF}" srcOrd="1" destOrd="4" presId="urn:microsoft.com/office/officeart/2005/8/layout/vList4"/>
    <dgm:cxn modelId="{4E9B15C6-39BB-415D-98F0-581A6A39AC64}" type="presOf" srcId="{FDBE6CB0-2601-49FB-B08B-2590CAF472D4}" destId="{9FFBD4F0-DEEF-4974-B4E9-7C8C3D7E5AB2}" srcOrd="1" destOrd="2" presId="urn:microsoft.com/office/officeart/2005/8/layout/vList4"/>
    <dgm:cxn modelId="{BA26C27B-FD0E-4113-9181-C3413D51807E}" type="presOf" srcId="{277EA9AD-6F83-438D-8922-DE0A4DC13C1C}" destId="{5EFC9180-02E6-4D93-8C35-B42FE2115889}" srcOrd="0" destOrd="4" presId="urn:microsoft.com/office/officeart/2005/8/layout/vList4"/>
    <dgm:cxn modelId="{36DAA5FB-FDD8-444B-BA7D-6EBB0B258EA1}" type="presOf" srcId="{41331AD7-C0EA-49E3-8B0A-249CE9FFDD8F}" destId="{8D34ED2C-D6A8-4E60-9713-2443199553EF}" srcOrd="1" destOrd="1" presId="urn:microsoft.com/office/officeart/2005/8/layout/vList4"/>
    <dgm:cxn modelId="{B0DB9718-3914-488F-BDD9-E41251ABE275}" type="presOf" srcId="{AD89622A-3D50-4BC2-AAA8-C96ED11975B6}" destId="{8D34ED2C-D6A8-4E60-9713-2443199553EF}" srcOrd="1" destOrd="3" presId="urn:microsoft.com/office/officeart/2005/8/layout/vList4"/>
    <dgm:cxn modelId="{57BC520B-A2F5-413E-B476-9AB75FAFE46C}" srcId="{B84578F2-A656-4511-82F3-E79F94CCC946}" destId="{9BDE9840-5F97-4A57-8269-6CE6D4F450D2}" srcOrd="4" destOrd="0" parTransId="{39662FAB-589F-49BA-B0EF-F800BA2F8C25}" sibTransId="{B988193B-D413-412A-83C4-7DDF483DE372}"/>
    <dgm:cxn modelId="{0C847102-1F4E-4844-A644-0F61D47FC9E2}" type="presOf" srcId="{6305C86B-09C9-458D-83DB-D90A73E16DCB}" destId="{9FFBD4F0-DEEF-4974-B4E9-7C8C3D7E5AB2}" srcOrd="1" destOrd="1" presId="urn:microsoft.com/office/officeart/2005/8/layout/vList4"/>
    <dgm:cxn modelId="{6E39337A-3FB2-4C37-ABC8-1494E0AA6331}" type="presOf" srcId="{A7D6FA06-E4D8-4132-8602-C7DB7E22F85E}" destId="{590E18EB-CB04-49C0-909E-79B8933541FD}" srcOrd="0" destOrd="0" presId="urn:microsoft.com/office/officeart/2005/8/layout/vList4"/>
    <dgm:cxn modelId="{1E86AAC3-E179-42E3-9822-C9644377FD44}" srcId="{A7D6FA06-E4D8-4132-8602-C7DB7E22F85E}" destId="{1B582CC4-71D5-4CB7-94E9-3DE7E31BFEF5}" srcOrd="7" destOrd="0" parTransId="{512547CE-A3E6-488F-AB35-43D8ABA8DA3E}" sibTransId="{FE4B0A14-F2BC-4216-98E2-54596B36A851}"/>
    <dgm:cxn modelId="{8ACF0DFB-856E-4F41-99DD-4C7E1D6EE26C}" type="presOf" srcId="{1CA1F25F-D8FF-4AB8-A8B1-4933CF7AE205}" destId="{590E18EB-CB04-49C0-909E-79B8933541FD}" srcOrd="0" destOrd="5" presId="urn:microsoft.com/office/officeart/2005/8/layout/vList4"/>
    <dgm:cxn modelId="{F06C8536-A1ED-4F7C-8C30-981A7D99EB7A}" srcId="{5882E036-7ACC-49FF-B974-5E9FDD0801D1}" destId="{A7D6FA06-E4D8-4132-8602-C7DB7E22F85E}" srcOrd="2" destOrd="0" parTransId="{CC1452A8-ECC9-4AE5-9CAC-2B1592CA3E3F}" sibTransId="{8A2861F6-86B4-4AA1-BA9A-7F51F0DBC96C}"/>
    <dgm:cxn modelId="{B9733EAB-F740-463E-A3D9-C931D2632612}" type="presOf" srcId="{277EA9AD-6F83-438D-8922-DE0A4DC13C1C}" destId="{9FFBD4F0-DEEF-4974-B4E9-7C8C3D7E5AB2}" srcOrd="1" destOrd="4" presId="urn:microsoft.com/office/officeart/2005/8/layout/vList4"/>
    <dgm:cxn modelId="{30C738F2-9D36-4F19-B5D4-26B88287E3C7}" type="presOf" srcId="{37ED0B85-6DC1-447E-96AE-5F0A359166EE}" destId="{013351B0-8447-4376-A5DC-2221FBB2C08C}" srcOrd="0" destOrd="0" presId="urn:microsoft.com/office/officeart/2005/8/layout/vList4"/>
    <dgm:cxn modelId="{8D3202F5-8BC6-4286-9492-3080481B3E37}" srcId="{A7D6FA06-E4D8-4132-8602-C7DB7E22F85E}" destId="{6EEDAEC1-365E-47DF-890D-AB1F83753612}" srcOrd="1" destOrd="0" parTransId="{EABB4BBD-C82C-4E7E-8F83-97820937E034}" sibTransId="{81CFBF5C-1B44-4CA0-A818-3EBE5AADBA76}"/>
    <dgm:cxn modelId="{9541D56B-47FE-4EA2-A6C0-B3900C50C9E1}" type="presOf" srcId="{B84578F2-A656-4511-82F3-E79F94CCC946}" destId="{9FFBD4F0-DEEF-4974-B4E9-7C8C3D7E5AB2}" srcOrd="1" destOrd="0" presId="urn:microsoft.com/office/officeart/2005/8/layout/vList4"/>
    <dgm:cxn modelId="{9FB5F43A-FE14-4700-B0B9-8FC0BED8DE71}" type="presParOf" srcId="{80724DD9-EB60-4BE6-8259-4D315851D47D}" destId="{047023E1-A162-46FA-B6E1-2121C7001BD6}" srcOrd="0" destOrd="0" presId="urn:microsoft.com/office/officeart/2005/8/layout/vList4"/>
    <dgm:cxn modelId="{69E3EE18-6485-4826-8F01-FAAA25FDFD49}" type="presParOf" srcId="{047023E1-A162-46FA-B6E1-2121C7001BD6}" destId="{5EFC9180-02E6-4D93-8C35-B42FE2115889}" srcOrd="0" destOrd="0" presId="urn:microsoft.com/office/officeart/2005/8/layout/vList4"/>
    <dgm:cxn modelId="{06B08F2E-4C13-4715-AD43-962C735EF425}" type="presParOf" srcId="{047023E1-A162-46FA-B6E1-2121C7001BD6}" destId="{42363279-B84C-4E45-B09A-CD30B6FBC425}" srcOrd="1" destOrd="0" presId="urn:microsoft.com/office/officeart/2005/8/layout/vList4"/>
    <dgm:cxn modelId="{8DD38EAE-397B-47E9-AE3D-CEC4D1341899}" type="presParOf" srcId="{047023E1-A162-46FA-B6E1-2121C7001BD6}" destId="{9FFBD4F0-DEEF-4974-B4E9-7C8C3D7E5AB2}" srcOrd="2" destOrd="0" presId="urn:microsoft.com/office/officeart/2005/8/layout/vList4"/>
    <dgm:cxn modelId="{5BAF36DE-5396-41E1-9F64-383A7590D5D1}" type="presParOf" srcId="{80724DD9-EB60-4BE6-8259-4D315851D47D}" destId="{1AD73222-7C23-4975-9A15-E8BDBC72184C}" srcOrd="1" destOrd="0" presId="urn:microsoft.com/office/officeart/2005/8/layout/vList4"/>
    <dgm:cxn modelId="{413C41DE-A7F7-4B92-B7EF-E9CA4DB23A55}" type="presParOf" srcId="{80724DD9-EB60-4BE6-8259-4D315851D47D}" destId="{26C65CA1-FD0D-4248-84C3-C1382EA8BAA2}" srcOrd="2" destOrd="0" presId="urn:microsoft.com/office/officeart/2005/8/layout/vList4"/>
    <dgm:cxn modelId="{39D2A28F-D04B-4833-AD4A-52239EFF9AD3}" type="presParOf" srcId="{26C65CA1-FD0D-4248-84C3-C1382EA8BAA2}" destId="{013351B0-8447-4376-A5DC-2221FBB2C08C}" srcOrd="0" destOrd="0" presId="urn:microsoft.com/office/officeart/2005/8/layout/vList4"/>
    <dgm:cxn modelId="{CB328E1C-F631-4FC3-9191-0DF096FC7C64}" type="presParOf" srcId="{26C65CA1-FD0D-4248-84C3-C1382EA8BAA2}" destId="{67AC4F97-6A58-444D-925D-C70E41C5BC60}" srcOrd="1" destOrd="0" presId="urn:microsoft.com/office/officeart/2005/8/layout/vList4"/>
    <dgm:cxn modelId="{C085F490-ABF6-4C11-829B-FE0E2F5FF443}" type="presParOf" srcId="{26C65CA1-FD0D-4248-84C3-C1382EA8BAA2}" destId="{52A4223A-479D-4C82-9040-AE0B596C7A25}" srcOrd="2" destOrd="0" presId="urn:microsoft.com/office/officeart/2005/8/layout/vList4"/>
    <dgm:cxn modelId="{0D4C985C-B055-4D1D-9443-58118BC2E707}" type="presParOf" srcId="{80724DD9-EB60-4BE6-8259-4D315851D47D}" destId="{7E0B571B-53D0-4B06-A00D-91D133169CE9}" srcOrd="3" destOrd="0" presId="urn:microsoft.com/office/officeart/2005/8/layout/vList4"/>
    <dgm:cxn modelId="{F7E1A691-ECF1-48D5-A492-05C93AF23381}" type="presParOf" srcId="{80724DD9-EB60-4BE6-8259-4D315851D47D}" destId="{8CB004DA-2EC8-4B3A-8886-FDA1D2082985}" srcOrd="4" destOrd="0" presId="urn:microsoft.com/office/officeart/2005/8/layout/vList4"/>
    <dgm:cxn modelId="{EFE44496-EC90-4541-8F78-C583FE60A4D3}" type="presParOf" srcId="{8CB004DA-2EC8-4B3A-8886-FDA1D2082985}" destId="{590E18EB-CB04-49C0-909E-79B8933541FD}" srcOrd="0" destOrd="0" presId="urn:microsoft.com/office/officeart/2005/8/layout/vList4"/>
    <dgm:cxn modelId="{8941F407-9323-4A8E-A085-D1F9B0C9410F}" type="presParOf" srcId="{8CB004DA-2EC8-4B3A-8886-FDA1D2082985}" destId="{6FABBBED-5290-44D6-AB8A-2DCFB3FCA948}" srcOrd="1" destOrd="0" presId="urn:microsoft.com/office/officeart/2005/8/layout/vList4"/>
    <dgm:cxn modelId="{B6ACC2F8-7E89-4F9E-82EE-8F5B63D2BAC0}" type="presParOf" srcId="{8CB004DA-2EC8-4B3A-8886-FDA1D2082985}" destId="{8D34ED2C-D6A8-4E60-9713-2443199553EF}"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9D52A-D443-44BD-AD83-047B24392ABE}" type="datetimeFigureOut">
              <a:rPr lang="ru-RU" smtClean="0"/>
              <a:t>03.02.2023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4D76C-D3C0-4AA3-903A-DB502D05D479}" type="slidenum">
              <a:rPr lang="ru-RU" smtClean="0"/>
              <a:t>‹#›</a:t>
            </a:fld>
            <a:endParaRPr lang="ru-RU"/>
          </a:p>
        </p:txBody>
      </p:sp>
    </p:spTree>
    <p:extLst>
      <p:ext uri="{BB962C8B-B14F-4D97-AF65-F5344CB8AC3E}">
        <p14:creationId xmlns:p14="http://schemas.microsoft.com/office/powerpoint/2010/main" val="103470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14D76C-D3C0-4AA3-903A-DB502D05D479}" type="slidenum">
              <a:rPr lang="ru-RU" smtClean="0"/>
              <a:t>7</a:t>
            </a:fld>
            <a:endParaRPr lang="ru-RU"/>
          </a:p>
        </p:txBody>
      </p:sp>
    </p:spTree>
    <p:extLst>
      <p:ext uri="{BB962C8B-B14F-4D97-AF65-F5344CB8AC3E}">
        <p14:creationId xmlns:p14="http://schemas.microsoft.com/office/powerpoint/2010/main" val="138546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2665051-F103-4EFE-B24C-DF3E8784AA27}" type="slidenum">
              <a:rPr lang="ru-RU" smtClean="0"/>
              <a:t>35</a:t>
            </a:fld>
            <a:endParaRPr lang="ru-RU"/>
          </a:p>
        </p:txBody>
      </p:sp>
    </p:spTree>
    <p:extLst>
      <p:ext uri="{BB962C8B-B14F-4D97-AF65-F5344CB8AC3E}">
        <p14:creationId xmlns:p14="http://schemas.microsoft.com/office/powerpoint/2010/main" val="106228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6779C7-1656-44B0-BEBD-65962587E109}" type="datetimeFigureOut">
              <a:rPr lang="ru-RU" smtClean="0"/>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40684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6779C7-1656-44B0-BEBD-65962587E109}" type="datetimeFigureOut">
              <a:rPr lang="ru-RU" smtClean="0"/>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41903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6779C7-1656-44B0-BEBD-65962587E109}" type="datetimeFigureOut">
              <a:rPr lang="ru-RU" smtClean="0"/>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363052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6779C7-1656-44B0-BEBD-65962587E109}" type="datetimeFigureOut">
              <a:rPr lang="ru-RU" smtClean="0"/>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5847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6779C7-1656-44B0-BEBD-65962587E109}" type="datetimeFigureOut">
              <a:rPr lang="ru-RU" smtClean="0"/>
              <a:t>03.02.2023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396393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6779C7-1656-44B0-BEBD-65962587E109}" type="datetimeFigureOut">
              <a:rPr lang="ru-RU" smtClean="0"/>
              <a:t>03.02.2023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24482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6779C7-1656-44B0-BEBD-65962587E109}" type="datetimeFigureOut">
              <a:rPr lang="ru-RU" smtClean="0"/>
              <a:t>03.02.2023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24414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6779C7-1656-44B0-BEBD-65962587E109}" type="datetimeFigureOut">
              <a:rPr lang="ru-RU" smtClean="0"/>
              <a:t>03.02.2023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161922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6779C7-1656-44B0-BEBD-65962587E109}" type="datetimeFigureOut">
              <a:rPr lang="ru-RU" smtClean="0"/>
              <a:t>03.02.2023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335305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6779C7-1656-44B0-BEBD-65962587E109}" type="datetimeFigureOut">
              <a:rPr lang="ru-RU" smtClean="0"/>
              <a:t>03.02.2023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15853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96779C7-1656-44B0-BEBD-65962587E109}" type="datetimeFigureOut">
              <a:rPr lang="ru-RU" smtClean="0"/>
              <a:t>03.02.2023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3D30A2-0E4E-4392-99C2-ED9226714F17}" type="slidenum">
              <a:rPr lang="ru-RU" smtClean="0"/>
              <a:t>‹#›</a:t>
            </a:fld>
            <a:endParaRPr lang="ru-RU"/>
          </a:p>
        </p:txBody>
      </p:sp>
    </p:spTree>
    <p:extLst>
      <p:ext uri="{BB962C8B-B14F-4D97-AF65-F5344CB8AC3E}">
        <p14:creationId xmlns:p14="http://schemas.microsoft.com/office/powerpoint/2010/main" val="26377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779C7-1656-44B0-BEBD-65962587E109}" type="datetimeFigureOut">
              <a:rPr lang="ru-RU" smtClean="0"/>
              <a:t>03.02.2023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D30A2-0E4E-4392-99C2-ED9226714F17}" type="slidenum">
              <a:rPr lang="ru-RU" smtClean="0"/>
              <a:t>‹#›</a:t>
            </a:fld>
            <a:endParaRPr lang="ru-RU"/>
          </a:p>
        </p:txBody>
      </p:sp>
    </p:spTree>
    <p:extLst>
      <p:ext uri="{BB962C8B-B14F-4D97-AF65-F5344CB8AC3E}">
        <p14:creationId xmlns:p14="http://schemas.microsoft.com/office/powerpoint/2010/main" val="96275765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jpeg"/><Relationship Id="rId2" Type="http://schemas.openxmlformats.org/officeDocument/2006/relationships/image" Target="../media/image52.jfif"/><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microsoft.com/office/2007/relationships/hdphoto" Target="../media/hdphoto1.wdp"/><Relationship Id="rId9"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516999"/>
            <a:ext cx="9144000" cy="2387600"/>
          </a:xfrm>
        </p:spPr>
        <p:txBody>
          <a:bodyPr>
            <a:normAutofit/>
          </a:bodyPr>
          <a:lstStyle/>
          <a:p>
            <a:pPr algn="ctr"/>
            <a:r>
              <a:rPr lang="ru-RU" b="1" dirty="0" smtClean="0">
                <a:latin typeface="Times New Roman" panose="02020603050405020304" pitchFamily="18" charset="0"/>
                <a:cs typeface="Times New Roman" panose="02020603050405020304" pitchFamily="18" charset="0"/>
              </a:rPr>
              <a:t>ПУБЛИЧНЫЙ ОТЧЕТ </a:t>
            </a:r>
            <a:br>
              <a:rPr lang="ru-RU" b="1" dirty="0" smtClean="0">
                <a:latin typeface="Times New Roman" panose="02020603050405020304" pitchFamily="18" charset="0"/>
                <a:cs typeface="Times New Roman" panose="02020603050405020304" pitchFamily="18" charset="0"/>
              </a:rPr>
            </a:br>
            <a:r>
              <a:rPr lang="ru-RU" sz="4800" b="1" dirty="0" smtClean="0">
                <a:latin typeface="Times New Roman" panose="02020603050405020304" pitchFamily="18" charset="0"/>
                <a:cs typeface="Times New Roman" panose="02020603050405020304" pitchFamily="18" charset="0"/>
              </a:rPr>
              <a:t>ЗА 2022 ГОД</a:t>
            </a:r>
            <a:endParaRPr lang="ru-RU" sz="4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44442" y="4103028"/>
            <a:ext cx="9144000" cy="1655762"/>
          </a:xfrm>
        </p:spPr>
        <p:txBody>
          <a:bodyPr>
            <a:normAutofit/>
          </a:bodyPr>
          <a:lstStyle/>
          <a:p>
            <a:pPr algn="ctr">
              <a:lnSpc>
                <a:spcPct val="150000"/>
              </a:lnSpc>
            </a:pPr>
            <a:r>
              <a:rPr lang="ru-RU" sz="2000" dirty="0" smtClean="0">
                <a:latin typeface="Times New Roman" panose="02020603050405020304" pitchFamily="18" charset="0"/>
                <a:cs typeface="Times New Roman" panose="02020603050405020304" pitchFamily="18" charset="0"/>
              </a:rPr>
              <a:t>Государственное бюджетное профессиональное образовательное учреждение Республики Саха (Якутия) «Центр подготовки рабочих кадров «Арктика»</a:t>
            </a:r>
            <a:endParaRPr lang="ru-RU" sz="2000" dirty="0">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9653345" y="195063"/>
            <a:ext cx="2210377" cy="1862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147" y="351887"/>
            <a:ext cx="1578162" cy="15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701777" y="573269"/>
            <a:ext cx="6829330" cy="646331"/>
          </a:xfrm>
          <a:prstGeom prst="rect">
            <a:avLst/>
          </a:prstGeom>
        </p:spPr>
        <p:txBody>
          <a:bodyPr wrap="square">
            <a:spAutoFit/>
          </a:bodyPr>
          <a:lstStyle/>
          <a:p>
            <a:pPr algn="ctr"/>
            <a:r>
              <a:rPr lang="ru-RU" dirty="0">
                <a:latin typeface="Times New Roman" pitchFamily="18" charset="0"/>
                <a:cs typeface="Times New Roman" pitchFamily="18" charset="0"/>
              </a:rPr>
              <a:t>Министерство образования и науки Республики  Саха (Якутия)</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37382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5877" y="471002"/>
            <a:ext cx="7073765" cy="1325563"/>
          </a:xfrm>
        </p:spPr>
        <p:txBody>
          <a:bodyPr>
            <a:normAutofit fontScale="90000"/>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Программы ПКРС  реализуемые </a:t>
            </a: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в  </a:t>
            </a:r>
            <a:r>
              <a:rPr lang="ru-RU" sz="3200" b="1" dirty="0">
                <a:solidFill>
                  <a:schemeClr val="accent1">
                    <a:lumMod val="50000"/>
                  </a:schemeClr>
                </a:solidFill>
                <a:latin typeface="Times New Roman" panose="02020603050405020304" pitchFamily="18" charset="0"/>
                <a:cs typeface="Times New Roman" panose="02020603050405020304" pitchFamily="18" charset="0"/>
              </a:rPr>
              <a:t>2022-2023 </a:t>
            </a:r>
            <a:r>
              <a:rPr lang="ru-RU" sz="3200" b="1" dirty="0" err="1">
                <a:solidFill>
                  <a:schemeClr val="accent1">
                    <a:lumMod val="50000"/>
                  </a:schemeClr>
                </a:solidFill>
                <a:latin typeface="Times New Roman" panose="02020603050405020304" pitchFamily="18" charset="0"/>
                <a:cs typeface="Times New Roman" panose="02020603050405020304" pitchFamily="18" charset="0"/>
              </a:rPr>
              <a:t>уч.год</a:t>
            </a:r>
            <a:r>
              <a:rPr lang="ru-RU" sz="3200" b="1" dirty="0">
                <a:solidFill>
                  <a:schemeClr val="accent1">
                    <a:lumMod val="50000"/>
                  </a:schemeClr>
                </a:solidFill>
                <a:latin typeface="Times New Roman" panose="02020603050405020304" pitchFamily="18" charset="0"/>
                <a:cs typeface="Times New Roman" panose="02020603050405020304" pitchFamily="18" charset="0"/>
              </a:rPr>
              <a:t>.</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54813595"/>
              </p:ext>
            </p:extLst>
          </p:nvPr>
        </p:nvGraphicFramePr>
        <p:xfrm>
          <a:off x="838200" y="1825625"/>
          <a:ext cx="10515603" cy="4565742"/>
        </p:xfrm>
        <a:graphic>
          <a:graphicData uri="http://schemas.openxmlformats.org/drawingml/2006/table">
            <a:tbl>
              <a:tblPr firstRow="1" bandRow="1">
                <a:tableStyleId>{5C22544A-7EE6-4342-B048-85BDC9FD1C3A}</a:tableStyleId>
              </a:tblPr>
              <a:tblGrid>
                <a:gridCol w="942474"/>
                <a:gridCol w="3577389"/>
                <a:gridCol w="1066800"/>
                <a:gridCol w="1644316"/>
                <a:gridCol w="874295"/>
                <a:gridCol w="1371600"/>
                <a:gridCol w="1038729"/>
              </a:tblGrid>
              <a:tr h="370840">
                <a:tc gridSpan="7">
                  <a:txBody>
                    <a:bodyPr/>
                    <a:lstStyle/>
                    <a:p>
                      <a:pPr algn="ctr"/>
                      <a:r>
                        <a:rPr lang="ru-RU" sz="2000" dirty="0" err="1" smtClean="0">
                          <a:solidFill>
                            <a:schemeClr val="tx1"/>
                          </a:solidFill>
                          <a:latin typeface="Times New Roman" panose="02020603050405020304" pitchFamily="18" charset="0"/>
                          <a:cs typeface="Times New Roman" panose="02020603050405020304" pitchFamily="18" charset="0"/>
                        </a:rPr>
                        <a:t>Жиганск</a:t>
                      </a:r>
                      <a:r>
                        <a:rPr lang="ru-RU" sz="2000" dirty="0" smtClean="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r>
                        <a:rPr lang="ru-RU" sz="1800" dirty="0" smtClean="0">
                          <a:latin typeface="Times New Roman" panose="02020603050405020304" pitchFamily="18" charset="0"/>
                          <a:cs typeface="Times New Roman" panose="02020603050405020304" pitchFamily="18" charset="0"/>
                        </a:rPr>
                        <a:t>Код </a:t>
                      </a:r>
                      <a:endParaRPr lang="ru-RU" sz="18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r>
                        <a:rPr lang="ru-RU" sz="1800" dirty="0" smtClean="0">
                          <a:latin typeface="Times New Roman" panose="02020603050405020304" pitchFamily="18" charset="0"/>
                          <a:cs typeface="Times New Roman" panose="02020603050405020304" pitchFamily="18" charset="0"/>
                        </a:rPr>
                        <a:t>ППКРС </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Срок</a:t>
                      </a:r>
                      <a:r>
                        <a:rPr lang="ru-RU" sz="1800" baseline="0" dirty="0" smtClean="0">
                          <a:latin typeface="Times New Roman" panose="02020603050405020304" pitchFamily="18" charset="0"/>
                          <a:cs typeface="Times New Roman" panose="02020603050405020304" pitchFamily="18" charset="0"/>
                        </a:rPr>
                        <a:t> обучения</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На базе 9/11 </a:t>
                      </a:r>
                      <a:r>
                        <a:rPr lang="ru-RU" sz="1800" dirty="0" err="1" smtClean="0">
                          <a:latin typeface="Times New Roman" panose="02020603050405020304" pitchFamily="18" charset="0"/>
                          <a:cs typeface="Times New Roman" panose="02020603050405020304" pitchFamily="18" charset="0"/>
                        </a:rPr>
                        <a:t>кл</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Курс </a:t>
                      </a:r>
                      <a:endParaRPr lang="ru-RU" sz="1800" dirty="0">
                        <a:latin typeface="Times New Roman" panose="02020603050405020304" pitchFamily="18" charset="0"/>
                        <a:cs typeface="Times New Roman" panose="02020603050405020304" pitchFamily="18" charset="0"/>
                      </a:endParaRPr>
                    </a:p>
                  </a:txBody>
                  <a:tcPr/>
                </a:tc>
                <a:tc gridSpan="2">
                  <a:txBody>
                    <a:bodyPr/>
                    <a:lstStyle/>
                    <a:p>
                      <a:r>
                        <a:rPr lang="ru-RU" sz="1800" dirty="0" smtClean="0">
                          <a:latin typeface="Times New Roman" panose="02020603050405020304" pitchFamily="18" charset="0"/>
                          <a:cs typeface="Times New Roman" panose="02020603050405020304" pitchFamily="18" charset="0"/>
                        </a:rPr>
                        <a:t>Контингент </a:t>
                      </a:r>
                      <a:endParaRPr lang="ru-RU" sz="1800"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r>
              <a:tr h="370840">
                <a:tc>
                  <a:txBody>
                    <a:bodyPr/>
                    <a:lstStyle/>
                    <a:p>
                      <a:endParaRPr lang="ru-RU" sz="18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ru-RU" sz="1800">
                        <a:latin typeface="Times New Roman" panose="02020603050405020304" pitchFamily="18" charset="0"/>
                        <a:cs typeface="Times New Roman" panose="02020603050405020304" pitchFamily="18" charset="0"/>
                      </a:endParaRPr>
                    </a:p>
                  </a:txBody>
                  <a:tcPr/>
                </a:tc>
                <a:tc>
                  <a:txBody>
                    <a:bodyPr/>
                    <a:lstStyle/>
                    <a:p>
                      <a:endParaRPr lang="ru-RU" sz="180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КЦП</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Факт</a:t>
                      </a:r>
                      <a:r>
                        <a:rPr lang="ru-RU" sz="1800" baseline="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a:txBody>
                  <a:tcPr/>
                </a:tc>
              </a:tr>
              <a:tr h="370840">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15.01.05</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solidFill>
                      <a:schemeClr val="accent1"/>
                    </a:solidFill>
                  </a:tcPr>
                </a:tc>
                <a:tc>
                  <a:txBody>
                    <a:bodyPr/>
                    <a:lstStyle/>
                    <a:p>
                      <a:pP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Сварщик </a:t>
                      </a:r>
                      <a:r>
                        <a:rPr lang="ru-RU" sz="1600" dirty="0">
                          <a:effectLst/>
                          <a:latin typeface="Times New Roman" panose="02020603050405020304" pitchFamily="18" charset="0"/>
                          <a:cs typeface="Times New Roman" panose="02020603050405020304" pitchFamily="18" charset="0"/>
                        </a:rPr>
                        <a:t>ручной и частично механизированной сварки (наплавки</a:t>
                      </a:r>
                      <a:r>
                        <a:rPr lang="ru-RU" sz="1600" dirty="0" smtClean="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r>
                        <a:rPr lang="ru-RU" sz="1800" dirty="0" smtClean="0">
                          <a:latin typeface="Times New Roman" panose="02020603050405020304" pitchFamily="18" charset="0"/>
                          <a:cs typeface="Times New Roman" panose="02020603050405020304" pitchFamily="18" charset="0"/>
                        </a:rPr>
                        <a:t>10</a:t>
                      </a:r>
                      <a:r>
                        <a:rPr lang="ru-RU" sz="1800" baseline="0" dirty="0" smtClean="0">
                          <a:latin typeface="Times New Roman" panose="02020603050405020304" pitchFamily="18" charset="0"/>
                          <a:cs typeface="Times New Roman" panose="02020603050405020304" pitchFamily="18" charset="0"/>
                        </a:rPr>
                        <a:t> мес.</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600" dirty="0" smtClean="0">
                          <a:latin typeface="Times New Roman" panose="02020603050405020304" pitchFamily="18" charset="0"/>
                          <a:cs typeface="Times New Roman" panose="02020603050405020304" pitchFamily="18" charset="0"/>
                        </a:rPr>
                        <a:t>12</a:t>
                      </a:r>
                      <a:endParaRPr lang="ru-RU" sz="16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370840">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13.01.05.</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solidFill>
                      <a:schemeClr val="accent1"/>
                    </a:solidFill>
                  </a:tcPr>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Электромонтер по техническому обслуживанию электростанций и сетей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r>
                        <a:rPr lang="ru-RU" sz="1800" dirty="0" smtClean="0">
                          <a:latin typeface="Times New Roman" panose="02020603050405020304" pitchFamily="18" charset="0"/>
                          <a:cs typeface="Times New Roman" panose="02020603050405020304" pitchFamily="18" charset="0"/>
                        </a:rPr>
                        <a:t>2 г. 10 мес.</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600" dirty="0">
                          <a:effectLst/>
                          <a:latin typeface="Times New Roman" panose="02020603050405020304" pitchFamily="18" charset="0"/>
                          <a:ea typeface="+mn-ea"/>
                          <a:cs typeface="Times New Roman" panose="02020603050405020304" pitchFamily="18" charset="0"/>
                        </a:rPr>
                        <a:t>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370840">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35.01.17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solidFill>
                      <a:schemeClr val="accent1"/>
                    </a:solidFill>
                  </a:tcPr>
                </a:tc>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Обработчик рыбы и морепродуктов</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r>
                        <a:rPr lang="ru-RU" sz="1800" dirty="0" smtClean="0">
                          <a:latin typeface="Times New Roman" panose="02020603050405020304" pitchFamily="18" charset="0"/>
                          <a:cs typeface="Times New Roman" panose="02020603050405020304" pitchFamily="18" charset="0"/>
                        </a:rPr>
                        <a:t>2 г.10 мес.</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600" dirty="0">
                          <a:effectLst/>
                          <a:latin typeface="Times New Roman" panose="02020603050405020304" pitchFamily="18" charset="0"/>
                          <a:ea typeface="+mn-ea"/>
                          <a:cs typeface="Times New Roman" panose="02020603050405020304" pitchFamily="18" charset="0"/>
                        </a:rPr>
                        <a:t>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600" dirty="0" smtClean="0">
                          <a:effectLst/>
                          <a:latin typeface="Times New Roman" panose="02020603050405020304" pitchFamily="18" charset="0"/>
                          <a:cs typeface="Times New Roman" panose="02020603050405020304" pitchFamily="18" charset="0"/>
                        </a:rPr>
                        <a:t>11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185420">
                <a:tc>
                  <a:txBody>
                    <a:bodyPr/>
                    <a:lstStyle/>
                    <a:p>
                      <a:endParaRPr lang="ru-RU" sz="20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Итого </a:t>
                      </a:r>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12</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smtClean="0">
                          <a:latin typeface="Times New Roman" panose="02020603050405020304" pitchFamily="18" charset="0"/>
                          <a:cs typeface="Times New Roman" panose="02020603050405020304" pitchFamily="18" charset="0"/>
                        </a:rPr>
                        <a:t>34</a:t>
                      </a:r>
                      <a:endParaRPr lang="ru-RU" sz="1800" dirty="0">
                        <a:latin typeface="Times New Roman" panose="02020603050405020304" pitchFamily="18" charset="0"/>
                        <a:cs typeface="Times New Roman" panose="02020603050405020304" pitchFamily="18" charset="0"/>
                      </a:endParaRPr>
                    </a:p>
                  </a:txBody>
                  <a:tcPr/>
                </a:tc>
              </a:tr>
              <a:tr h="185420">
                <a:tc>
                  <a:txBody>
                    <a:bodyPr/>
                    <a:lstStyle/>
                    <a:p>
                      <a:endParaRPr lang="ru-RU" sz="2000"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Общий итог</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128/37</a:t>
                      </a:r>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72</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ru-RU" sz="1800" dirty="0" smtClean="0">
                          <a:latin typeface="Times New Roman" panose="02020603050405020304" pitchFamily="18" charset="0"/>
                          <a:cs typeface="Times New Roman" panose="02020603050405020304" pitchFamily="18" charset="0"/>
                        </a:rPr>
                        <a:t>165</a:t>
                      </a:r>
                      <a:endParaRPr lang="ru-RU" sz="1800" dirty="0">
                        <a:latin typeface="Times New Roman" panose="02020603050405020304" pitchFamily="18" charset="0"/>
                        <a:cs typeface="Times New Roman" panose="02020603050405020304" pitchFamily="18" charset="0"/>
                      </a:endParaRP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9" y="188427"/>
            <a:ext cx="1620324" cy="13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826" y="53974"/>
            <a:ext cx="10515600" cy="1325563"/>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Программы  профессионального обучения </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r>
              <a:rPr lang="ru-RU" sz="3200" b="1" dirty="0">
                <a:solidFill>
                  <a:schemeClr val="accent1">
                    <a:lumMod val="50000"/>
                  </a:schemeClr>
                </a:solidFill>
                <a:latin typeface="Times New Roman" panose="02020603050405020304" pitchFamily="18" charset="0"/>
                <a:cs typeface="Times New Roman" panose="02020603050405020304" pitchFamily="18" charset="0"/>
              </a:rPr>
              <a:t>реализуемые в  2022-2023 </a:t>
            </a:r>
            <a:r>
              <a:rPr lang="ru-RU" sz="3200" b="1" dirty="0" err="1">
                <a:solidFill>
                  <a:schemeClr val="accent1">
                    <a:lumMod val="50000"/>
                  </a:schemeClr>
                </a:solidFill>
                <a:latin typeface="Times New Roman" panose="02020603050405020304" pitchFamily="18" charset="0"/>
                <a:cs typeface="Times New Roman" panose="02020603050405020304" pitchFamily="18" charset="0"/>
              </a:rPr>
              <a:t>уч.году</a:t>
            </a:r>
            <a:r>
              <a:rPr lang="ru-RU" sz="3200" b="1" dirty="0">
                <a:solidFill>
                  <a:schemeClr val="accent1">
                    <a:lumMod val="50000"/>
                  </a:schemeClr>
                </a:solidFill>
                <a:latin typeface="Times New Roman" panose="02020603050405020304" pitchFamily="18" charset="0"/>
                <a:cs typeface="Times New Roman" panose="02020603050405020304" pitchFamily="18" charset="0"/>
              </a:rPr>
              <a:t> по КЦП</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76150668"/>
              </p:ext>
            </p:extLst>
          </p:nvPr>
        </p:nvGraphicFramePr>
        <p:xfrm>
          <a:off x="611197" y="1039318"/>
          <a:ext cx="10929493" cy="5727244"/>
        </p:xfrm>
        <a:graphic>
          <a:graphicData uri="http://schemas.openxmlformats.org/drawingml/2006/table">
            <a:tbl>
              <a:tblPr firstRow="1" firstCol="1" bandRow="1">
                <a:tableStyleId>{5C22544A-7EE6-4342-B048-85BDC9FD1C3A}</a:tableStyleId>
              </a:tblPr>
              <a:tblGrid>
                <a:gridCol w="1163681"/>
                <a:gridCol w="2790463"/>
                <a:gridCol w="1510603"/>
                <a:gridCol w="2471564"/>
                <a:gridCol w="1641424"/>
                <a:gridCol w="1351758"/>
              </a:tblGrid>
              <a:tr h="273818">
                <a:tc gridSpan="6">
                  <a:txBody>
                    <a:bodyPr/>
                    <a:lstStyle/>
                    <a:p>
                      <a:pPr algn="ctr">
                        <a:lnSpc>
                          <a:spcPct val="115000"/>
                        </a:lnSpc>
                        <a:spcAft>
                          <a:spcPts val="0"/>
                        </a:spcAft>
                      </a:pPr>
                      <a:r>
                        <a:rPr lang="ru-RU" sz="1400" dirty="0">
                          <a:solidFill>
                            <a:srgbClr val="FFFF00"/>
                          </a:solidFill>
                          <a:effectLst/>
                        </a:rPr>
                        <a:t>ВЕРХОЯНСК</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818">
                <a:tc rowSpan="2">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код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ПО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срок обучения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сроки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контингент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7381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КЦП</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факт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474442">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16472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Пекарь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13.01.2023- 13.01.2023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r h="289086">
                <a:tc>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18511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Слесарь по ремонту автомобилей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16.01.2023-16.06.2023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r h="273818">
                <a:tc>
                  <a:txBody>
                    <a:bodyPr/>
                    <a:lstStyle/>
                    <a:p>
                      <a:pPr>
                        <a:lnSpc>
                          <a:spcPct val="115000"/>
                        </a:lnSpc>
                      </a:pPr>
                      <a:endParaRPr lang="ru-RU" sz="1400" dirty="0">
                        <a:effectLst/>
                        <a:latin typeface="Times New Roman" panose="02020603050405020304" pitchFamily="18" charset="0"/>
                        <a:cs typeface="Times New Roman" panose="02020603050405020304" pitchFamily="18" charset="0"/>
                      </a:endParaRPr>
                    </a:p>
                  </a:txBody>
                  <a:tcPr marL="5212" marR="5212" marT="3475" marB="3475" anchor="ctr"/>
                </a:tc>
                <a:tc>
                  <a:txBody>
                    <a:bodyPr/>
                    <a:lstStyle/>
                    <a:p>
                      <a:pPr algn="r">
                        <a:lnSpc>
                          <a:spcPct val="115000"/>
                        </a:lnSpc>
                        <a:spcAft>
                          <a:spcPts val="0"/>
                        </a:spcAft>
                      </a:pPr>
                      <a:r>
                        <a:rPr lang="ru-RU" sz="1400">
                          <a:effectLst/>
                          <a:latin typeface="Times New Roman" panose="02020603050405020304" pitchFamily="18" charset="0"/>
                          <a:cs typeface="Times New Roman" panose="02020603050405020304" pitchFamily="18" charset="0"/>
                        </a:rPr>
                        <a:t>ИТОГО</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endParaRPr lang="ru-RU" sz="1400">
                        <a:latin typeface="Times New Roman" panose="02020603050405020304" pitchFamily="18" charset="0"/>
                        <a:cs typeface="Times New Roman" panose="02020603050405020304" pitchFamily="18" charset="0"/>
                      </a:endParaRPr>
                    </a:p>
                  </a:txBody>
                  <a:tcPr marL="5212" marR="5212" marT="3475" marB="3475" anchor="ctr"/>
                </a:tc>
                <a:tc>
                  <a:txBody>
                    <a:bodyPr/>
                    <a:lstStyle/>
                    <a:p>
                      <a:pPr>
                        <a:lnSpc>
                          <a:spcPct val="115000"/>
                        </a:lnSpc>
                      </a:pPr>
                      <a:endParaRPr lang="ru-RU" sz="1400">
                        <a:effectLst/>
                        <a:latin typeface="Times New Roman" panose="02020603050405020304" pitchFamily="18"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r h="273818">
                <a:tc gridSpan="6">
                  <a:txBody>
                    <a:bodyPr/>
                    <a:lstStyle/>
                    <a:p>
                      <a:pPr algn="ctr">
                        <a:lnSpc>
                          <a:spcPct val="115000"/>
                        </a:lnSpc>
                        <a:spcAft>
                          <a:spcPts val="0"/>
                        </a:spcAft>
                      </a:pPr>
                      <a:r>
                        <a:rPr lang="ru-RU" sz="1400" dirty="0">
                          <a:solidFill>
                            <a:srgbClr val="FFFF00"/>
                          </a:solidFill>
                          <a:effectLst/>
                        </a:rPr>
                        <a:t>ТИКСИ</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818">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код</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ПО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срок обучения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сроки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контингент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7381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КЦП</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факт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89086">
                <a:tc>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13910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tc>
                <a:tc>
                  <a:txBody>
                    <a:bodyPr/>
                    <a:lstStyle/>
                    <a:p>
                      <a:pP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Машинист насосных установок</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tc>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tc>
                <a:tc>
                  <a:txBody>
                    <a:bodyPr/>
                    <a:lstStyle/>
                    <a:p>
                      <a:pP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16.01.2023-16.06.2023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89086">
                <a:tc>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16437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tc>
                <a:tc>
                  <a:txBody>
                    <a:bodyPr/>
                    <a:lstStyle/>
                    <a:p>
                      <a:pP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Парикмахер</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tc>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b"/>
                </a:tc>
                <a:tc>
                  <a:txBody>
                    <a:bodyPr/>
                    <a:lstStyle/>
                    <a:p>
                      <a:pP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01.09.2022-30.12.2022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73818">
                <a:tc>
                  <a:txBody>
                    <a:bodyPr/>
                    <a:lstStyle/>
                    <a:p>
                      <a:pPr>
                        <a:lnSpc>
                          <a:spcPct val="115000"/>
                        </a:lnSpc>
                      </a:pPr>
                      <a:endParaRPr lang="ru-RU" sz="1400" dirty="0">
                        <a:effectLst/>
                        <a:latin typeface="Times New Roman" panose="02020603050405020304" pitchFamily="18"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dirty="0">
                          <a:effectLst/>
                          <a:latin typeface="Times New Roman" panose="02020603050405020304" pitchFamily="18" charset="0"/>
                          <a:cs typeface="Times New Roman" panose="02020603050405020304" pitchFamily="18" charset="0"/>
                        </a:rPr>
                        <a:t>ИТОГО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400">
                        <a:latin typeface="Times New Roman" panose="02020603050405020304" pitchFamily="18" charset="0"/>
                        <a:cs typeface="Times New Roman" panose="02020603050405020304" pitchFamily="18" charset="0"/>
                      </a:endParaRPr>
                    </a:p>
                  </a:txBody>
                  <a:tcPr marL="5212" marR="5212" marT="3475" marB="3475"/>
                </a:tc>
                <a:tc>
                  <a:txBody>
                    <a:bodyPr/>
                    <a:lstStyle/>
                    <a:p>
                      <a:pPr>
                        <a:lnSpc>
                          <a:spcPct val="115000"/>
                        </a:lnSpc>
                      </a:pPr>
                      <a:endParaRPr lang="ru-RU" sz="1400" dirty="0">
                        <a:effectLst/>
                        <a:latin typeface="Times New Roman" panose="02020603050405020304" pitchFamily="18" charset="0"/>
                        <a:cs typeface="Times New Roman" panose="02020603050405020304" pitchFamily="18" charset="0"/>
                      </a:endParaRPr>
                    </a:p>
                  </a:txBody>
                  <a:tcPr marL="5212" marR="5212" marT="3475" marB="3475" anchor="b"/>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73818">
                <a:tc gridSpan="6">
                  <a:txBody>
                    <a:bodyPr/>
                    <a:lstStyle/>
                    <a:p>
                      <a:pPr algn="ctr">
                        <a:lnSpc>
                          <a:spcPct val="115000"/>
                        </a:lnSpc>
                        <a:spcAft>
                          <a:spcPts val="0"/>
                        </a:spcAft>
                      </a:pPr>
                      <a:r>
                        <a:rPr lang="ru-RU" sz="1400" dirty="0">
                          <a:solidFill>
                            <a:srgbClr val="FFFF00"/>
                          </a:solidFill>
                          <a:effectLst/>
                        </a:rPr>
                        <a:t>ЖИГАНСК</a:t>
                      </a:r>
                      <a:endParaRPr lang="ru-RU"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3818">
                <a:tc rowSpan="2">
                  <a:txBody>
                    <a:bodyPr/>
                    <a:lstStyle/>
                    <a:p>
                      <a:pPr algn="ctr">
                        <a:lnSpc>
                          <a:spcPct val="115000"/>
                        </a:lnSpc>
                        <a:spcAft>
                          <a:spcPts val="0"/>
                        </a:spcAft>
                      </a:pPr>
                      <a:r>
                        <a:rPr lang="ru-RU" sz="1000" dirty="0">
                          <a:effectLst/>
                        </a:rPr>
                        <a:t>код</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a:effectLst/>
                        </a:rPr>
                        <a:t>ПО</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400" dirty="0">
                          <a:effectLst/>
                        </a:rPr>
                        <a:t>срок обучения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400" dirty="0">
                          <a:effectLst/>
                        </a:rPr>
                        <a:t>контингент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7381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pPr>
                      <a:endParaRPr lang="ru-RU" sz="1400">
                        <a:effectLst/>
                        <a:latin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a:effectLst/>
                        </a:rPr>
                        <a:t>КЦП</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rPr>
                        <a:t>факт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536824">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15393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Обувщик по индивидуальному пошиву обуви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6 мес</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03.10.22-03.03.2023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r h="289086">
                <a:tc>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б/н</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Специалист по маникюру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8575" marR="28575" marT="19050" marB="1905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03.</a:t>
                      </a:r>
                      <a:r>
                        <a:rPr lang="en-US" sz="1400" dirty="0" smtClean="0">
                          <a:effectLst/>
                          <a:latin typeface="Times New Roman" panose="02020603050405020304" pitchFamily="18" charset="0"/>
                          <a:cs typeface="Times New Roman" panose="02020603050405020304" pitchFamily="18" charset="0"/>
                        </a:rPr>
                        <a:t>10</a:t>
                      </a:r>
                      <a:r>
                        <a:rPr lang="ru-RU" sz="1400" dirty="0" smtClean="0">
                          <a:effectLst/>
                          <a:latin typeface="Times New Roman" panose="02020603050405020304" pitchFamily="18" charset="0"/>
                          <a:cs typeface="Times New Roman" panose="02020603050405020304" pitchFamily="18" charset="0"/>
                        </a:rPr>
                        <a:t>.2</a:t>
                      </a:r>
                      <a:r>
                        <a:rPr lang="en-US" sz="1400" dirty="0" smtClean="0">
                          <a:effectLst/>
                          <a:latin typeface="Times New Roman" panose="02020603050405020304" pitchFamily="18" charset="0"/>
                          <a:cs typeface="Times New Roman" panose="02020603050405020304" pitchFamily="18" charset="0"/>
                        </a:rPr>
                        <a:t>2</a:t>
                      </a:r>
                      <a:r>
                        <a:rPr lang="ru-RU" sz="1400" dirty="0" smtClean="0">
                          <a:effectLst/>
                          <a:latin typeface="Times New Roman" panose="02020603050405020304" pitchFamily="18" charset="0"/>
                          <a:cs typeface="Times New Roman" panose="02020603050405020304" pitchFamily="18" charset="0"/>
                        </a:rPr>
                        <a:t>-</a:t>
                      </a:r>
                      <a:r>
                        <a:rPr lang="en-US" sz="1400" dirty="0" smtClean="0">
                          <a:effectLst/>
                          <a:latin typeface="Times New Roman" panose="02020603050405020304" pitchFamily="18" charset="0"/>
                          <a:cs typeface="Times New Roman" panose="02020603050405020304" pitchFamily="18" charset="0"/>
                        </a:rPr>
                        <a:t>03</a:t>
                      </a:r>
                      <a:r>
                        <a:rPr lang="ru-RU" sz="1400" dirty="0" smtClean="0">
                          <a:effectLst/>
                          <a:latin typeface="Times New Roman" panose="02020603050405020304" pitchFamily="18" charset="0"/>
                          <a:cs typeface="Times New Roman" panose="02020603050405020304" pitchFamily="18" charset="0"/>
                        </a:rPr>
                        <a:t>.01.2023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r h="273818">
                <a:tc>
                  <a:txBody>
                    <a:bodyPr/>
                    <a:lstStyle/>
                    <a:p>
                      <a:pPr>
                        <a:lnSpc>
                          <a:spcPct val="115000"/>
                        </a:lnSpc>
                      </a:pPr>
                      <a:endParaRPr lang="ru-RU" sz="1400" dirty="0">
                        <a:effectLst/>
                        <a:latin typeface="Times New Roman" panose="02020603050405020304" pitchFamily="18" charset="0"/>
                        <a:cs typeface="Times New Roman" panose="02020603050405020304" pitchFamily="18" charset="0"/>
                      </a:endParaRPr>
                    </a:p>
                  </a:txBody>
                  <a:tcPr marL="5212" marR="5212" marT="3475" marB="3475" anchor="ctr"/>
                </a:tc>
                <a:tc>
                  <a:txBody>
                    <a:bodyPr/>
                    <a:lstStyle/>
                    <a:p>
                      <a:pPr algn="r">
                        <a:lnSpc>
                          <a:spcPct val="115000"/>
                        </a:lnSpc>
                        <a:spcAft>
                          <a:spcPts val="0"/>
                        </a:spcAft>
                      </a:pPr>
                      <a:r>
                        <a:rPr lang="ru-RU" sz="1400" dirty="0">
                          <a:effectLst/>
                          <a:latin typeface="Times New Roman" panose="02020603050405020304" pitchFamily="18" charset="0"/>
                          <a:cs typeface="Times New Roman" panose="02020603050405020304" pitchFamily="18" charset="0"/>
                        </a:rPr>
                        <a:t>ИТОГО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endParaRPr lang="ru-RU" sz="1400">
                        <a:latin typeface="Times New Roman" panose="02020603050405020304" pitchFamily="18" charset="0"/>
                        <a:cs typeface="Times New Roman" panose="02020603050405020304" pitchFamily="18" charset="0"/>
                      </a:endParaRPr>
                    </a:p>
                  </a:txBody>
                  <a:tcPr marL="5212" marR="5212" marT="3475" marB="3475" anchor="ctr"/>
                </a:tc>
                <a:tc>
                  <a:txBody>
                    <a:bodyPr/>
                    <a:lstStyle/>
                    <a:p>
                      <a:pPr>
                        <a:lnSpc>
                          <a:spcPct val="115000"/>
                        </a:lnSpc>
                      </a:pPr>
                      <a:endParaRPr lang="ru-RU" sz="1400" dirty="0">
                        <a:effectLst/>
                        <a:latin typeface="Times New Roman" panose="02020603050405020304" pitchFamily="18"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r h="273818">
                <a:tc>
                  <a:txBody>
                    <a:bodyPr/>
                    <a:lstStyle/>
                    <a:p>
                      <a:pPr>
                        <a:lnSpc>
                          <a:spcPct val="115000"/>
                        </a:lnSpc>
                      </a:pPr>
                      <a:endParaRPr lang="ru-RU" sz="1400">
                        <a:effectLst/>
                        <a:latin typeface="Times New Roman" panose="02020603050405020304" pitchFamily="18" charset="0"/>
                        <a:cs typeface="Times New Roman" panose="02020603050405020304" pitchFamily="18" charset="0"/>
                      </a:endParaRPr>
                    </a:p>
                  </a:txBody>
                  <a:tcPr marL="5212" marR="5212" marT="3475" marB="3475" anchor="ctr"/>
                </a:tc>
                <a:tc>
                  <a:txBody>
                    <a:bodyPr/>
                    <a:lstStyle/>
                    <a:p>
                      <a:pPr algn="r">
                        <a:lnSpc>
                          <a:spcPct val="115000"/>
                        </a:lnSpc>
                        <a:spcAft>
                          <a:spcPts val="0"/>
                        </a:spcAft>
                      </a:pPr>
                      <a:r>
                        <a:rPr lang="ru-RU" sz="1400">
                          <a:effectLst/>
                          <a:latin typeface="Times New Roman" panose="02020603050405020304" pitchFamily="18" charset="0"/>
                          <a:cs typeface="Times New Roman" panose="02020603050405020304" pitchFamily="18" charset="0"/>
                        </a:rPr>
                        <a:t>ОБЩИЙ ИТОГ</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endParaRPr lang="ru-RU" sz="1400">
                        <a:latin typeface="Times New Roman" panose="02020603050405020304" pitchFamily="18" charset="0"/>
                        <a:cs typeface="Times New Roman" panose="02020603050405020304" pitchFamily="18" charset="0"/>
                      </a:endParaRPr>
                    </a:p>
                  </a:txBody>
                  <a:tcPr marL="5212" marR="5212" marT="3475" marB="3475" anchor="ctr"/>
                </a:tc>
                <a:tc>
                  <a:txBody>
                    <a:bodyPr/>
                    <a:lstStyle/>
                    <a:p>
                      <a:pPr>
                        <a:lnSpc>
                          <a:spcPct val="115000"/>
                        </a:lnSpc>
                      </a:pPr>
                      <a:endParaRPr lang="ru-RU" sz="1400">
                        <a:effectLst/>
                        <a:latin typeface="Times New Roman" panose="02020603050405020304" pitchFamily="18"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36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36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nchor="ct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286" cy="112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41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0205" y="335352"/>
            <a:ext cx="5328667" cy="649519"/>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Дуальное обучение</a:t>
            </a:r>
          </a:p>
        </p:txBody>
      </p:sp>
      <p:sp>
        <p:nvSpPr>
          <p:cNvPr id="3" name="Объект 2"/>
          <p:cNvSpPr>
            <a:spLocks noGrp="1"/>
          </p:cNvSpPr>
          <p:nvPr>
            <p:ph idx="1"/>
          </p:nvPr>
        </p:nvSpPr>
        <p:spPr>
          <a:xfrm>
            <a:off x="2048927" y="1136223"/>
            <a:ext cx="8915400" cy="2775857"/>
          </a:xfrm>
        </p:spPr>
        <p:txBody>
          <a:bodyPr>
            <a:normAutofit fontScale="85000" lnSpcReduction="10000"/>
          </a:bodyPr>
          <a:lstStyle/>
          <a:p>
            <a:pPr algn="just"/>
            <a:r>
              <a:rPr lang="ru-RU" dirty="0" smtClean="0">
                <a:latin typeface="Times New Roman" panose="02020603050405020304" pitchFamily="18" charset="0"/>
                <a:cs typeface="Times New Roman" panose="02020603050405020304" pitchFamily="18" charset="0"/>
              </a:rPr>
              <a:t>В 2022-2023 учебном году продолжена  работа по внедрению дуального обучения. Всего на конец 2022 </a:t>
            </a:r>
            <a:r>
              <a:rPr lang="ru-RU" dirty="0" err="1" smtClean="0">
                <a:latin typeface="Times New Roman" panose="02020603050405020304" pitchFamily="18" charset="0"/>
                <a:cs typeface="Times New Roman" panose="02020603050405020304" pitchFamily="18" charset="0"/>
              </a:rPr>
              <a:t>г.заключены</a:t>
            </a:r>
            <a:r>
              <a:rPr lang="ru-RU" dirty="0" smtClean="0">
                <a:latin typeface="Times New Roman" panose="02020603050405020304" pitchFamily="18" charset="0"/>
                <a:cs typeface="Times New Roman" panose="02020603050405020304" pitchFamily="18" charset="0"/>
              </a:rPr>
              <a:t> договора на 2023 год с </a:t>
            </a:r>
            <a:r>
              <a:rPr lang="ru-RU" dirty="0" err="1" smtClean="0">
                <a:latin typeface="Times New Roman" panose="02020603050405020304" pitchFamily="18" charset="0"/>
                <a:cs typeface="Times New Roman" panose="02020603050405020304" pitchFamily="18" charset="0"/>
              </a:rPr>
              <a:t>Верхоянскими</a:t>
            </a:r>
            <a:r>
              <a:rPr lang="ru-RU" dirty="0" smtClean="0">
                <a:latin typeface="Times New Roman" panose="02020603050405020304" pitchFamily="18" charset="0"/>
                <a:cs typeface="Times New Roman" panose="02020603050405020304" pitchFamily="18" charset="0"/>
              </a:rPr>
              <a:t> электрическими сетями АО «Сахаэнерго» для подготовки специалистов «Электромонтер по </a:t>
            </a:r>
            <a:r>
              <a:rPr lang="ru-RU" dirty="0">
                <a:latin typeface="Times New Roman" panose="02020603050405020304" pitchFamily="18" charset="0"/>
                <a:cs typeface="Times New Roman" panose="02020603050405020304" pitchFamily="18" charset="0"/>
              </a:rPr>
              <a:t>ремонту электрооборудования», </a:t>
            </a:r>
            <a:r>
              <a:rPr lang="ru-RU" dirty="0" smtClean="0">
                <a:latin typeface="Times New Roman" panose="02020603050405020304" pitchFamily="18" charset="0"/>
                <a:cs typeface="Times New Roman" panose="02020603050405020304" pitchFamily="18" charset="0"/>
              </a:rPr>
              <a:t>«Электромонтер </a:t>
            </a:r>
            <a:r>
              <a:rPr lang="ru-RU" dirty="0">
                <a:latin typeface="Times New Roman" panose="02020603050405020304" pitchFamily="18" charset="0"/>
                <a:cs typeface="Times New Roman" panose="02020603050405020304" pitchFamily="18" charset="0"/>
              </a:rPr>
              <a:t>по техническому обслуживанию электростанций и </a:t>
            </a:r>
            <a:r>
              <a:rPr lang="ru-RU" dirty="0" smtClean="0">
                <a:latin typeface="Times New Roman" panose="02020603050405020304" pitchFamily="18" charset="0"/>
                <a:cs typeface="Times New Roman" panose="02020603050405020304" pitchFamily="18" charset="0"/>
              </a:rPr>
              <a:t>сетей», с КП «Дороги Арктики» </a:t>
            </a:r>
            <a:r>
              <a:rPr lang="ru-RU" dirty="0">
                <a:latin typeface="Times New Roman" panose="02020603050405020304" pitchFamily="18" charset="0"/>
                <a:cs typeface="Times New Roman" panose="02020603050405020304" pitchFamily="18" charset="0"/>
              </a:rPr>
              <a:t>подготовки специалистов </a:t>
            </a:r>
            <a:r>
              <a:rPr lang="ru-RU" dirty="0" smtClean="0">
                <a:latin typeface="Times New Roman" panose="02020603050405020304" pitchFamily="18" charset="0"/>
                <a:cs typeface="Times New Roman" panose="02020603050405020304" pitchFamily="18" charset="0"/>
              </a:rPr>
              <a:t>«Машинист на открытых горных работах», для прохождения производственной практики ФКП «Аэропорты </a:t>
            </a:r>
            <a:r>
              <a:rPr lang="ru-RU" dirty="0">
                <a:latin typeface="Times New Roman" panose="02020603050405020304" pitchFamily="18" charset="0"/>
                <a:cs typeface="Times New Roman" panose="02020603050405020304" pitchFamily="18" charset="0"/>
              </a:rPr>
              <a:t>Севера»  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п.Батагай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п.Тикси</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242" y="4063431"/>
            <a:ext cx="1763904" cy="235924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3056">
            <a:off x="8656738" y="4284810"/>
            <a:ext cx="2992121" cy="2244091"/>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7828">
            <a:off x="1472969" y="4252648"/>
            <a:ext cx="1786191" cy="2387075"/>
          </a:xfrm>
          <a:prstGeom prst="rect">
            <a:avLst/>
          </a:prstGeom>
          <a:ln>
            <a:noFill/>
          </a:ln>
          <a:effectLst>
            <a:softEdge rad="112500"/>
          </a:effec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57" y="17472"/>
            <a:ext cx="1780674" cy="150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40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542" y="211121"/>
            <a:ext cx="9788091" cy="1325563"/>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Результаты итоговой аттестации в 2022 году</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08536624"/>
              </p:ext>
            </p:extLst>
          </p:nvPr>
        </p:nvGraphicFramePr>
        <p:xfrm>
          <a:off x="1662071" y="1626020"/>
          <a:ext cx="9229247" cy="4706157"/>
        </p:xfrm>
        <a:graphic>
          <a:graphicData uri="http://schemas.openxmlformats.org/drawingml/2006/table">
            <a:tbl>
              <a:tblPr firstRow="1" firstCol="1" bandRow="1">
                <a:tableStyleId>{5C22544A-7EE6-4342-B048-85BDC9FD1C3A}</a:tableStyleId>
              </a:tblPr>
              <a:tblGrid>
                <a:gridCol w="438623"/>
                <a:gridCol w="677526"/>
                <a:gridCol w="544695"/>
                <a:gridCol w="947961"/>
                <a:gridCol w="862913"/>
                <a:gridCol w="898271"/>
                <a:gridCol w="947961"/>
                <a:gridCol w="1150550"/>
                <a:gridCol w="746329"/>
                <a:gridCol w="1150550"/>
                <a:gridCol w="863868"/>
              </a:tblGrid>
              <a:tr h="2713369">
                <a:tc>
                  <a:txBody>
                    <a:bodyPr/>
                    <a:lstStyle/>
                    <a:p>
                      <a:pPr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Количество выпускников</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в </a:t>
                      </a:r>
                      <a:r>
                        <a:rPr lang="ru-RU" sz="1400" dirty="0" err="1">
                          <a:effectLst/>
                          <a:latin typeface="Times New Roman" panose="02020603050405020304" pitchFamily="18" charset="0"/>
                          <a:cs typeface="Times New Roman" panose="02020603050405020304" pitchFamily="18" charset="0"/>
                        </a:rPr>
                        <a:t>т.ч</a:t>
                      </a:r>
                      <a:r>
                        <a:rPr lang="ru-RU" sz="1400" dirty="0">
                          <a:effectLst/>
                          <a:latin typeface="Times New Roman" panose="02020603050405020304" pitchFamily="18" charset="0"/>
                          <a:cs typeface="Times New Roman" panose="02020603050405020304" pitchFamily="18" charset="0"/>
                        </a:rPr>
                        <a:t>. количество сдавших </a:t>
                      </a:r>
                      <a:r>
                        <a:rPr lang="ru-RU" sz="1400" dirty="0" smtClean="0">
                          <a:effectLst/>
                          <a:latin typeface="Times New Roman" panose="02020603050405020304" pitchFamily="18" charset="0"/>
                          <a:cs typeface="Times New Roman" panose="02020603050405020304" pitchFamily="18" charset="0"/>
                        </a:rPr>
                        <a:t>ГИА ФГОС/ГИА/ПА, в </a:t>
                      </a:r>
                      <a:r>
                        <a:rPr lang="ru-RU" sz="1400" dirty="0" err="1" smtClean="0">
                          <a:effectLst/>
                          <a:latin typeface="Times New Roman" panose="02020603050405020304" pitchFamily="18" charset="0"/>
                          <a:cs typeface="Times New Roman" panose="02020603050405020304" pitchFamily="18" charset="0"/>
                        </a:rPr>
                        <a:t>т.ч</a:t>
                      </a:r>
                      <a:r>
                        <a:rPr lang="ru-RU" sz="1400" dirty="0" smtClean="0">
                          <a:effectLst/>
                          <a:latin typeface="Times New Roman" panose="02020603050405020304" pitchFamily="18" charset="0"/>
                          <a:cs typeface="Times New Roman" panose="02020603050405020304" pitchFamily="18" charset="0"/>
                        </a:rPr>
                        <a:t>. ДЭ</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 успеваемости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Количество выпускников сдавших ГИА на «хорошо»</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Количество выпускников сдавших ГИА на «отлично»</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Количество выпускников окончивших с красным дипломом</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 качества ГИА</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Количество выпускников, которым присвоены повышенные разряды</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c>
                  <a:txBody>
                    <a:bodyPr/>
                    <a:lstStyle/>
                    <a:p>
                      <a:pPr marL="71755" marR="71755" algn="ctr">
                        <a:lnSpc>
                          <a:spcPct val="115000"/>
                        </a:lnSpc>
                        <a:spcAft>
                          <a:spcPts val="1000"/>
                        </a:spcAft>
                      </a:pPr>
                      <a:r>
                        <a:rPr lang="ru-RU" sz="1400" dirty="0">
                          <a:effectLst/>
                          <a:latin typeface="Times New Roman" panose="02020603050405020304" pitchFamily="18" charset="0"/>
                          <a:cs typeface="Times New Roman" panose="02020603050405020304" pitchFamily="18" charset="0"/>
                        </a:rPr>
                        <a:t>% от общего количества </a:t>
                      </a:r>
                      <a:r>
                        <a:rPr lang="ru-RU" sz="1400" dirty="0" smtClean="0">
                          <a:effectLst/>
                          <a:latin typeface="Times New Roman" panose="02020603050405020304" pitchFamily="18" charset="0"/>
                          <a:cs typeface="Times New Roman" panose="02020603050405020304" pitchFamily="18" charset="0"/>
                        </a:rPr>
                        <a:t>выпускников с повышенными разрядами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vert="vert270" anchor="ctr">
                    <a:solidFill>
                      <a:schemeClr val="accent1">
                        <a:lumMod val="60000"/>
                        <a:lumOff val="40000"/>
                      </a:schemeClr>
                    </a:solidFill>
                  </a:tcPr>
                </a:tc>
              </a:tr>
              <a:tr h="740568">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2019-2020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108</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108 (ГИА)</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100%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57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14</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70%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18</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17%</a:t>
                      </a:r>
                      <a:endParaRPr lang="ru-RU" sz="1400" dirty="0">
                        <a:latin typeface="Times New Roman" panose="02020603050405020304" pitchFamily="18" charset="0"/>
                        <a:cs typeface="Times New Roman" panose="02020603050405020304" pitchFamily="18" charset="0"/>
                      </a:endParaRPr>
                    </a:p>
                  </a:txBody>
                  <a:tcPr marL="68580" marR="68580" marT="0" marB="0" anchor="ctr"/>
                </a:tc>
              </a:tr>
              <a:tr h="736092">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2</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1">
                        <a:lumMod val="60000"/>
                        <a:lumOff val="40000"/>
                      </a:schemeClr>
                    </a:solidFill>
                  </a:tcP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2020-2021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91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88 (79 –ГИА, 9-ДЭ)</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97%</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40</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13</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3</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58%</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26</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29%</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vMerge="1">
                  <a:txBody>
                    <a:bodyPr/>
                    <a:lstStyle/>
                    <a:p>
                      <a:endParaRPr lang="ru-RU"/>
                    </a:p>
                  </a:txBody>
                  <a:tcPr/>
                </a:tc>
                <a:tc vMerge="1">
                  <a:txBody>
                    <a:bodyPr/>
                    <a:lstStyle/>
                    <a:p>
                      <a:endParaRPr lang="ru-RU"/>
                    </a:p>
                  </a:txBody>
                  <a:tcP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31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rowSpan="2">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31</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368046">
                <a:tc>
                  <a:txBody>
                    <a:bodyPr/>
                    <a:lstStyle/>
                    <a:p>
                      <a:pPr algn="ctr"/>
                      <a:r>
                        <a:rPr lang="ru-RU"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lnSpc>
                          <a:spcPct val="115000"/>
                        </a:lnSpc>
                        <a:spcAft>
                          <a:spcPts val="1000"/>
                        </a:spcAft>
                      </a:pPr>
                      <a:r>
                        <a:rPr lang="ru-RU" sz="1400" dirty="0" smtClean="0">
                          <a:effectLst/>
                          <a:latin typeface="Times New Roman" panose="02020603050405020304" pitchFamily="18" charset="0"/>
                          <a:ea typeface="Calibri"/>
                          <a:cs typeface="Times New Roman" panose="02020603050405020304" pitchFamily="18" charset="0"/>
                        </a:rPr>
                        <a:t>2021-2022</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tc>
                  <a:txBody>
                    <a:bodyPr/>
                    <a:lstStyle/>
                    <a:p>
                      <a:pPr algn="ctr"/>
                      <a:r>
                        <a:rPr lang="ru-RU" sz="1400" dirty="0" smtClean="0">
                          <a:latin typeface="Times New Roman" panose="02020603050405020304" pitchFamily="18" charset="0"/>
                          <a:cs typeface="Times New Roman" panose="02020603050405020304" pitchFamily="18" charset="0"/>
                        </a:rPr>
                        <a:t>100%</a:t>
                      </a:r>
                      <a:endParaRPr lang="ru-RU"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15</a:t>
                      </a:r>
                      <a:endParaRPr lang="ru-RU"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55%</a:t>
                      </a:r>
                      <a:endParaRPr lang="ru-RU"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sz="1400" dirty="0" smtClean="0">
                          <a:latin typeface="Times New Roman" panose="02020603050405020304" pitchFamily="18" charset="0"/>
                          <a:cs typeface="Times New Roman" panose="02020603050405020304" pitchFamily="18" charset="0"/>
                        </a:rPr>
                        <a:t>7</a:t>
                      </a:r>
                      <a:r>
                        <a:rPr lang="ru-RU" sz="1400" baseline="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30" y="97442"/>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17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552" y="218485"/>
            <a:ext cx="10515600" cy="460525"/>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Трудоустройство выпускников</a:t>
            </a:r>
          </a:p>
        </p:txBody>
      </p:sp>
      <p:sp>
        <p:nvSpPr>
          <p:cNvPr id="3" name="Объект 2"/>
          <p:cNvSpPr>
            <a:spLocks noGrp="1"/>
          </p:cNvSpPr>
          <p:nvPr>
            <p:ph idx="1"/>
          </p:nvPr>
        </p:nvSpPr>
        <p:spPr>
          <a:xfrm>
            <a:off x="192503" y="1041658"/>
            <a:ext cx="11694695" cy="664143"/>
          </a:xfrm>
        </p:spPr>
        <p:txBody>
          <a:bodyPr>
            <a:normAutofit/>
          </a:bodyPr>
          <a:lstStyle/>
          <a:p>
            <a:pPr marL="0" indent="0" algn="just">
              <a:buNone/>
            </a:pPr>
            <a:r>
              <a:rPr lang="ru-RU" sz="2000" dirty="0" smtClean="0"/>
              <a:t>	</a:t>
            </a:r>
            <a:r>
              <a:rPr lang="ru-RU" sz="2000" dirty="0" smtClean="0">
                <a:latin typeface="Times New Roman" panose="02020603050405020304" pitchFamily="18" charset="0"/>
                <a:cs typeface="Times New Roman" panose="02020603050405020304" pitchFamily="18" charset="0"/>
              </a:rPr>
              <a:t>В 2022 </a:t>
            </a:r>
            <a:r>
              <a:rPr lang="ru-RU" sz="2000" dirty="0">
                <a:latin typeface="Times New Roman" panose="02020603050405020304" pitchFamily="18" charset="0"/>
                <a:cs typeface="Times New Roman" panose="02020603050405020304" pitchFamily="18" charset="0"/>
              </a:rPr>
              <a:t>году в ЦПРКА количество выпускников </a:t>
            </a:r>
            <a:r>
              <a:rPr lang="ru-RU" sz="2000" dirty="0" smtClean="0">
                <a:latin typeface="Times New Roman" panose="02020603050405020304" pitchFamily="18" charset="0"/>
                <a:cs typeface="Times New Roman" panose="02020603050405020304" pitchFamily="18" charset="0"/>
              </a:rPr>
              <a:t>составило </a:t>
            </a:r>
            <a:r>
              <a:rPr lang="ru-RU" sz="2000" dirty="0">
                <a:latin typeface="Times New Roman" panose="02020603050405020304" pitchFamily="18" charset="0"/>
                <a:cs typeface="Times New Roman" panose="02020603050405020304" pitchFamily="18" charset="0"/>
              </a:rPr>
              <a:t>– </a:t>
            </a:r>
            <a:r>
              <a:rPr lang="ru-RU" sz="2000" dirty="0" smtClean="0">
                <a:solidFill>
                  <a:schemeClr val="accent1"/>
                </a:solidFill>
                <a:latin typeface="Times New Roman" panose="02020603050405020304" pitchFamily="18" charset="0"/>
                <a:cs typeface="Times New Roman" panose="02020603050405020304" pitchFamily="18" charset="0"/>
              </a:rPr>
              <a:t>31 </a:t>
            </a:r>
            <a:r>
              <a:rPr lang="ru-RU" sz="2000" dirty="0">
                <a:solidFill>
                  <a:schemeClr val="accent1"/>
                </a:solidFill>
                <a:latin typeface="Times New Roman" panose="02020603050405020304" pitchFamily="18" charset="0"/>
                <a:cs typeface="Times New Roman" panose="02020603050405020304" pitchFamily="18" charset="0"/>
              </a:rPr>
              <a:t>человек</a:t>
            </a:r>
            <a:r>
              <a:rPr lang="ru-RU" sz="2000" dirty="0">
                <a:latin typeface="Times New Roman" panose="02020603050405020304" pitchFamily="18" charset="0"/>
                <a:cs typeface="Times New Roman" panose="02020603050405020304" pitchFamily="18" charset="0"/>
              </a:rPr>
              <a:t>. Доля трудоустроенных по состоянию на 01 января </a:t>
            </a:r>
            <a:r>
              <a:rPr lang="ru-RU" sz="2000" dirty="0" smtClean="0">
                <a:latin typeface="Times New Roman" panose="02020603050405020304" pitchFamily="18" charset="0"/>
                <a:cs typeface="Times New Roman" panose="02020603050405020304" pitchFamily="18" charset="0"/>
              </a:rPr>
              <a:t>2023 </a:t>
            </a:r>
            <a:r>
              <a:rPr lang="ru-RU" sz="2000" dirty="0">
                <a:latin typeface="Times New Roman" panose="02020603050405020304" pitchFamily="18" charset="0"/>
                <a:cs typeface="Times New Roman" panose="02020603050405020304" pitchFamily="18" charset="0"/>
              </a:rPr>
              <a:t>года составила </a:t>
            </a:r>
            <a:r>
              <a:rPr lang="ru-RU" sz="2000" dirty="0" smtClean="0">
                <a:solidFill>
                  <a:schemeClr val="accent1"/>
                </a:solidFill>
                <a:latin typeface="Times New Roman" panose="02020603050405020304" pitchFamily="18" charset="0"/>
                <a:cs typeface="Times New Roman" panose="02020603050405020304" pitchFamily="18" charset="0"/>
              </a:rPr>
              <a:t>52</a:t>
            </a:r>
            <a:r>
              <a:rPr lang="ru-RU" sz="2000" dirty="0">
                <a:solidFill>
                  <a:schemeClr val="accent1"/>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Доля трудоустроенных по специальности – </a:t>
            </a:r>
            <a:r>
              <a:rPr lang="ru-RU" sz="2000" dirty="0" smtClean="0">
                <a:solidFill>
                  <a:schemeClr val="accent1"/>
                </a:solidFill>
                <a:latin typeface="Times New Roman" panose="02020603050405020304" pitchFamily="18" charset="0"/>
                <a:cs typeface="Times New Roman" panose="02020603050405020304" pitchFamily="18" charset="0"/>
              </a:rPr>
              <a:t>13%</a:t>
            </a:r>
            <a:r>
              <a:rPr lang="ru-RU" sz="2000" dirty="0" smtClean="0">
                <a:latin typeface="Times New Roman" panose="02020603050405020304" pitchFamily="18" charset="0"/>
                <a:cs typeface="Times New Roman" panose="02020603050405020304" pitchFamily="18" charset="0"/>
              </a:rPr>
              <a:t>:</a:t>
            </a:r>
          </a:p>
        </p:txBody>
      </p:sp>
      <p:sp>
        <p:nvSpPr>
          <p:cNvPr id="12" name="Прямоугольник 11"/>
          <p:cNvSpPr/>
          <p:nvPr/>
        </p:nvSpPr>
        <p:spPr>
          <a:xfrm>
            <a:off x="458803" y="4809736"/>
            <a:ext cx="11428395" cy="1813317"/>
          </a:xfrm>
          <a:prstGeom prst="rect">
            <a:avLst/>
          </a:prstGeom>
        </p:spPr>
        <p:txBody>
          <a:bodyPr wrap="square">
            <a:spAutoFit/>
          </a:bodyPr>
          <a:lstStyle/>
          <a:p>
            <a:pPr algn="just">
              <a:lnSpc>
                <a:spcPct val="115000"/>
              </a:lnSpc>
              <a:spcAft>
                <a:spcPts val="10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В 2021 года начал свою работу </a:t>
            </a:r>
            <a:r>
              <a:rPr lang="ru-RU" dirty="0" smtClean="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Центр содействия трудоустройству выпускников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ГБПОУ РС(Я) «ЦПРКА</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ru-RU" b="1" u="sng" dirty="0" smtClean="0">
                <a:effectLst/>
                <a:latin typeface="Times New Roman" panose="02020603050405020304" pitchFamily="18" charset="0"/>
                <a:ea typeface="Calibri" panose="020F0502020204030204" pitchFamily="34" charset="0"/>
                <a:cs typeface="Times New Roman" panose="02020603050405020304" pitchFamily="18" charset="0"/>
              </a:rPr>
              <a:t>Цель работы Центра: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обеспечение содействия в трудоустройстве, путем адресной поддержки каждому обучающемуся, выпускнику ЦПРКА, в том числе выпускников с инвалидностью и ОВЗ. В рамках деятельности Центра, заключено соглашение о сотрудничестве с ГКУ РС(Я) «Центр занятости населения Республики Саха (Якутия).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3" y="121187"/>
            <a:ext cx="1318663" cy="111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Диаграмма 7"/>
          <p:cNvGraphicFramePr/>
          <p:nvPr>
            <p:extLst>
              <p:ext uri="{D42A27DB-BD31-4B8C-83A1-F6EECF244321}">
                <p14:modId xmlns:p14="http://schemas.microsoft.com/office/powerpoint/2010/main" val="1475737334"/>
              </p:ext>
            </p:extLst>
          </p:nvPr>
        </p:nvGraphicFramePr>
        <p:xfrm>
          <a:off x="1527831" y="2002971"/>
          <a:ext cx="2336598" cy="2626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extLst>
              <p:ext uri="{D42A27DB-BD31-4B8C-83A1-F6EECF244321}">
                <p14:modId xmlns:p14="http://schemas.microsoft.com/office/powerpoint/2010/main" val="1356778826"/>
              </p:ext>
            </p:extLst>
          </p:nvPr>
        </p:nvGraphicFramePr>
        <p:xfrm>
          <a:off x="6081486" y="1705801"/>
          <a:ext cx="4466771" cy="2752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139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4" y="661196"/>
            <a:ext cx="10515600" cy="639810"/>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Выполнения плана государственного задания </a:t>
            </a: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
            </a:r>
            <a:b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b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за </a:t>
            </a:r>
            <a:r>
              <a:rPr lang="ru-RU" sz="3200" b="1" dirty="0">
                <a:solidFill>
                  <a:schemeClr val="accent1">
                    <a:lumMod val="50000"/>
                  </a:schemeClr>
                </a:solidFill>
                <a:latin typeface="Times New Roman" panose="02020603050405020304" pitchFamily="18" charset="0"/>
                <a:cs typeface="Times New Roman" panose="02020603050405020304" pitchFamily="18" charset="0"/>
              </a:rPr>
              <a:t>2022 год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51393780"/>
              </p:ext>
            </p:extLst>
          </p:nvPr>
        </p:nvGraphicFramePr>
        <p:xfrm>
          <a:off x="653143" y="1569377"/>
          <a:ext cx="11021841" cy="4672377"/>
        </p:xfrm>
        <a:graphic>
          <a:graphicData uri="http://schemas.openxmlformats.org/drawingml/2006/table">
            <a:tbl>
              <a:tblPr firstRow="1" firstCol="1" bandRow="1">
                <a:tableStyleId>{5C22544A-7EE6-4342-B048-85BDC9FD1C3A}</a:tableStyleId>
              </a:tblPr>
              <a:tblGrid>
                <a:gridCol w="1280311"/>
                <a:gridCol w="1077362"/>
                <a:gridCol w="2196064"/>
                <a:gridCol w="1867930"/>
                <a:gridCol w="1757121"/>
                <a:gridCol w="1047940"/>
                <a:gridCol w="979344"/>
                <a:gridCol w="815769"/>
              </a:tblGrid>
              <a:tr h="1089690">
                <a:tc rowSpan="5">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ГБПОУ РС(Я)  "Центр подготовки рабочих кадров "Арктика"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Услуга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row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Реализация основных профессиональных образовательных программ среднего профессионального образования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по программам подготовки квалифицированных рабочих, служащих</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Среднегодовое число обучающихся, человек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План</a:t>
                      </a:r>
                      <a:r>
                        <a:rPr lang="ru-RU" sz="1400" baseline="0" dirty="0" smtClean="0">
                          <a:effectLst/>
                          <a:latin typeface="Times New Roman" panose="02020603050405020304" pitchFamily="18" charset="0"/>
                          <a:ea typeface="+mn-ea"/>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Факт</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 </a:t>
                      </a:r>
                      <a:r>
                        <a:rPr lang="ru-RU" sz="1400" dirty="0" err="1" smtClean="0">
                          <a:effectLst/>
                          <a:latin typeface="Times New Roman" panose="02020603050405020304" pitchFamily="18" charset="0"/>
                          <a:cs typeface="Times New Roman" panose="02020603050405020304" pitchFamily="18" charset="0"/>
                        </a:rPr>
                        <a:t>вполнения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r>
              <a:tr h="87175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Итого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Среднегодовое число обучающихся, человек</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165,5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165,5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r>
              <a:tr h="703447">
                <a:tc vMerge="1">
                  <a:txBody>
                    <a:bodyPr/>
                    <a:lstStyle/>
                    <a:p>
                      <a:endParaRPr lang="ru-RU"/>
                    </a:p>
                  </a:txBody>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Услуга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Реализация дополнительных общеразвивающих программ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hMerge="1">
                  <a:txBody>
                    <a:bodyPr/>
                    <a:lstStyle/>
                    <a:p>
                      <a:endParaRPr lang="ru-RU"/>
                    </a:p>
                  </a:txBody>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Количество человеко-часов, человеко-час</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20430,00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20523,00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100,4%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r>
              <a:tr h="1307628">
                <a:tc vMerge="1">
                  <a:txBody>
                    <a:bodyPr/>
                    <a:lstStyle/>
                    <a:p>
                      <a:endParaRPr lang="ru-RU"/>
                    </a:p>
                  </a:txBody>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Услуга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Реализация основных профессиональных образовательных программ профессионального обучения - программ профессиональной подготовки по профессиям рабочих,  должностям служащих</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hMerge="1">
                  <a:txBody>
                    <a:bodyPr/>
                    <a:lstStyle/>
                    <a:p>
                      <a:endParaRPr lang="ru-RU"/>
                    </a:p>
                  </a:txBody>
                  <a:tcPr/>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Количество человеко-часов, человеко-час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3230,00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3230,0%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r>
              <a:tr h="667215">
                <a:tc vMerge="1">
                  <a:txBody>
                    <a:bodyPr/>
                    <a:lstStyle/>
                    <a:p>
                      <a:endParaRPr lang="ru-RU"/>
                    </a:p>
                  </a:txBody>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Работа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gridSpan="2">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Обеспечение жилыми помещениями в общежитиях</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hMerge="1">
                  <a:txBody>
                    <a:bodyPr/>
                    <a:lstStyle/>
                    <a:p>
                      <a:endParaRPr lang="ru-RU"/>
                    </a:p>
                  </a:txBody>
                  <a:tcPr/>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Число обучающихся, человек</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29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29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381" marR="68381" marT="0" marB="0" anchor="ct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3" y="121187"/>
            <a:ext cx="1318663" cy="111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65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7025" y="309159"/>
            <a:ext cx="10554655" cy="664779"/>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РАБОТА 1.Обеспечение жилыми помещениями в общежитиях</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831980615"/>
              </p:ext>
            </p:extLst>
          </p:nvPr>
        </p:nvGraphicFramePr>
        <p:xfrm>
          <a:off x="1323890" y="1534819"/>
          <a:ext cx="9808143" cy="1567123"/>
        </p:xfrm>
        <a:graphic>
          <a:graphicData uri="http://schemas.openxmlformats.org/drawingml/2006/table">
            <a:tbl>
              <a:tblPr firstRow="1" firstCol="1" bandRow="1">
                <a:tableStyleId>{69012ECD-51FC-41F1-AA8D-1B2483CD663E}</a:tableStyleId>
              </a:tblPr>
              <a:tblGrid>
                <a:gridCol w="4747617"/>
                <a:gridCol w="1748286"/>
                <a:gridCol w="3312240"/>
              </a:tblGrid>
              <a:tr h="379876">
                <a:tc>
                  <a:txBody>
                    <a:bodyPr/>
                    <a:lstStyle/>
                    <a:p>
                      <a:pPr algn="ctr">
                        <a:lnSpc>
                          <a:spcPct val="107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Структурное подразделение</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Задано ГЗ</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07000"/>
                        </a:lnSpc>
                        <a:spcAft>
                          <a:spcPts val="0"/>
                        </a:spcAft>
                      </a:pPr>
                      <a:r>
                        <a:rPr lang="ru-RU" sz="2000" dirty="0">
                          <a:solidFill>
                            <a:schemeClr val="tx1"/>
                          </a:solidFill>
                          <a:effectLst/>
                          <a:latin typeface="Times New Roman" panose="02020603050405020304" pitchFamily="18" charset="0"/>
                          <a:cs typeface="Times New Roman" panose="02020603050405020304" pitchFamily="18" charset="0"/>
                        </a:rPr>
                        <a:t>Исполнено</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r>
              <a:tr h="395749">
                <a:tc>
                  <a:txBody>
                    <a:bodyPr/>
                    <a:lstStyle/>
                    <a:p>
                      <a:pPr algn="ctr">
                        <a:lnSpc>
                          <a:spcPct val="107000"/>
                        </a:lnSpc>
                        <a:spcAft>
                          <a:spcPts val="0"/>
                        </a:spcAft>
                      </a:pPr>
                      <a:r>
                        <a:rPr lang="ru-RU" sz="2000" b="0" dirty="0">
                          <a:effectLst/>
                          <a:latin typeface="Times New Roman" panose="02020603050405020304" pitchFamily="18" charset="0"/>
                          <a:cs typeface="Times New Roman" panose="02020603050405020304" pitchFamily="18" charset="0"/>
                        </a:rPr>
                        <a:t>Верхоянское СП</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5749">
                <a:tc>
                  <a:txBody>
                    <a:bodyPr/>
                    <a:lstStyle/>
                    <a:p>
                      <a:pPr algn="ctr">
                        <a:lnSpc>
                          <a:spcPct val="107000"/>
                        </a:lnSpc>
                        <a:spcAft>
                          <a:spcPts val="0"/>
                        </a:spcAft>
                      </a:pPr>
                      <a:r>
                        <a:rPr lang="ru-RU" sz="2000" b="0" dirty="0">
                          <a:effectLst/>
                          <a:latin typeface="Times New Roman" panose="02020603050405020304" pitchFamily="18" charset="0"/>
                          <a:cs typeface="Times New Roman" panose="02020603050405020304" pitchFamily="18" charset="0"/>
                        </a:rPr>
                        <a:t>Жиганское СП</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5749">
                <a:tc>
                  <a:txBody>
                    <a:bodyPr/>
                    <a:lstStyle/>
                    <a:p>
                      <a:pPr algn="ctr">
                        <a:lnSpc>
                          <a:spcPct val="107000"/>
                        </a:lnSpc>
                        <a:spcAft>
                          <a:spcPts val="0"/>
                        </a:spcAft>
                      </a:pPr>
                      <a:r>
                        <a:rPr lang="ru-RU" sz="2000" b="0" dirty="0">
                          <a:effectLst/>
                          <a:latin typeface="Times New Roman" panose="02020603050405020304" pitchFamily="18" charset="0"/>
                          <a:cs typeface="Times New Roman" panose="02020603050405020304" pitchFamily="18" charset="0"/>
                        </a:rPr>
                        <a:t> </a:t>
                      </a:r>
                      <a:r>
                        <a:rPr lang="ru-RU" sz="2000" b="0" dirty="0" smtClean="0">
                          <a:effectLst/>
                          <a:latin typeface="Times New Roman" panose="02020603050405020304" pitchFamily="18" charset="0"/>
                          <a:cs typeface="Times New Roman" panose="02020603050405020304" pitchFamily="18" charset="0"/>
                        </a:rPr>
                        <a:t>ИТОГО:</a:t>
                      </a:r>
                      <a:endParaRPr lang="ru-RU"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29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29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Прямоугольник 6"/>
          <p:cNvSpPr/>
          <p:nvPr/>
        </p:nvSpPr>
        <p:spPr>
          <a:xfrm>
            <a:off x="1684486" y="1050138"/>
            <a:ext cx="6357333" cy="369332"/>
          </a:xfrm>
          <a:prstGeom prst="rect">
            <a:avLst/>
          </a:prstGeom>
        </p:spPr>
        <p:txBody>
          <a:bodyPr wrap="square">
            <a:spAutoFit/>
          </a:bodyPr>
          <a:lstStyle/>
          <a:p>
            <a:r>
              <a:rPr lang="ru-RU" b="1" spc="86" dirty="0" smtClean="0">
                <a:latin typeface="Times New Roman" panose="02020603050405020304" pitchFamily="18" charset="0"/>
                <a:cs typeface="Times New Roman" panose="02020603050405020304" pitchFamily="18" charset="0"/>
              </a:rPr>
              <a:t>Наименование показателя: </a:t>
            </a:r>
            <a:r>
              <a:rPr lang="ru-RU" dirty="0" smtClean="0">
                <a:latin typeface="Times New Roman" panose="02020603050405020304" pitchFamily="18" charset="0"/>
                <a:cs typeface="Times New Roman" panose="02020603050405020304" pitchFamily="18" charset="0"/>
              </a:rPr>
              <a:t>Число проживающих</a:t>
            </a:r>
            <a:endParaRPr lang="ru-RU"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8" y="225154"/>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44699">
            <a:off x="7948923" y="3734735"/>
            <a:ext cx="3746437" cy="2809828"/>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66790">
            <a:off x="256568" y="3910641"/>
            <a:ext cx="3985627" cy="2458016"/>
          </a:xfrm>
          <a:prstGeom prst="rect">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3153" y="3546929"/>
            <a:ext cx="2269225" cy="3025633"/>
          </a:xfrm>
          <a:prstGeom prst="rect">
            <a:avLst/>
          </a:prstGeom>
          <a:ln>
            <a:noFill/>
          </a:ln>
          <a:effectLst>
            <a:softEdge rad="112500"/>
          </a:effectLst>
        </p:spPr>
      </p:pic>
    </p:spTree>
    <p:extLst>
      <p:ext uri="{BB962C8B-B14F-4D97-AF65-F5344CB8AC3E}">
        <p14:creationId xmlns:p14="http://schemas.microsoft.com/office/powerpoint/2010/main" val="412340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1068" y="613583"/>
            <a:ext cx="9622104" cy="654830"/>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Финансово-экономическая деятельность</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653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47500" y="1483284"/>
            <a:ext cx="11488847" cy="4708981"/>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Объем финансирования за счет государственного бюджета на 2022 г. составляет </a:t>
            </a:r>
            <a:r>
              <a:rPr lang="ru-RU" sz="2000" dirty="0" smtClean="0">
                <a:latin typeface="Times New Roman" panose="02020603050405020304" pitchFamily="18" charset="0"/>
                <a:cs typeface="Times New Roman" panose="02020603050405020304" pitchFamily="18" charset="0"/>
              </a:rPr>
              <a:t>149 309,01495 </a:t>
            </a:r>
            <a:r>
              <a:rPr lang="ru-RU" sz="2000" dirty="0">
                <a:latin typeface="Times New Roman" panose="02020603050405020304" pitchFamily="18" charset="0"/>
                <a:cs typeface="Times New Roman" panose="02020603050405020304" pitchFamily="18" charset="0"/>
              </a:rPr>
              <a:t>тыс. руб. в том числе: </a:t>
            </a:r>
            <a:r>
              <a:rPr lang="ru-RU" sz="2000" dirty="0" smtClean="0">
                <a:latin typeface="Times New Roman" panose="02020603050405020304" pitchFamily="18" charset="0"/>
                <a:cs typeface="Times New Roman" panose="02020603050405020304" pitchFamily="18" charset="0"/>
              </a:rPr>
              <a:t>за счет бюджета 145 422,8587тыс.руб., за счет Фед.бюджета134,4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(стипендия Правительства РФ студентам), за счет внебюджета-3 751,75625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(поступление от населения 2921,06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за </a:t>
            </a:r>
            <a:r>
              <a:rPr lang="ru-RU" sz="2000" dirty="0">
                <a:latin typeface="Times New Roman" panose="02020603050405020304" pitchFamily="18" charset="0"/>
                <a:cs typeface="Times New Roman" panose="02020603050405020304" pitchFamily="18" charset="0"/>
              </a:rPr>
              <a:t>счет </a:t>
            </a:r>
            <a:r>
              <a:rPr lang="ru-RU" sz="2000" dirty="0" err="1">
                <a:latin typeface="Times New Roman" panose="02020603050405020304" pitchFamily="18" charset="0"/>
                <a:cs typeface="Times New Roman" panose="02020603050405020304" pitchFamily="18" charset="0"/>
              </a:rPr>
              <a:t>гос.задания</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132 756,356 </a:t>
            </a:r>
            <a:r>
              <a:rPr lang="ru-RU" sz="2000" dirty="0" err="1">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(0401-82 222,041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04-50 534,315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.).Целевые субсидии -7 442,67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том числе</a:t>
            </a:r>
            <a:r>
              <a:rPr lang="ru-RU" sz="2000" dirty="0" smtClean="0">
                <a:latin typeface="Times New Roman" panose="02020603050405020304" pitchFamily="18" charset="0"/>
                <a:cs typeface="Times New Roman" panose="02020603050405020304" pitchFamily="18" charset="0"/>
              </a:rPr>
              <a:t>: на денежные </a:t>
            </a:r>
            <a:r>
              <a:rPr lang="ru-RU" sz="2000" dirty="0">
                <a:latin typeface="Times New Roman" panose="02020603050405020304" pitchFamily="18" charset="0"/>
                <a:cs typeface="Times New Roman" panose="02020603050405020304" pitchFamily="18" charset="0"/>
              </a:rPr>
              <a:t>компенсации по оплате жилого помещения, отопления и освещения педагогическим работникам – 410,154 тыс. руб., ежемесячное денежное вознаграждение за классное руководство педагогическим работникам СПО, в том числе программы профессионального обучения для лиц с ОВЗ – 343,728 </a:t>
            </a:r>
            <a:r>
              <a:rPr lang="ru-RU" sz="2000" dirty="0" err="1">
                <a:latin typeface="Times New Roman" panose="02020603050405020304" pitchFamily="18" charset="0"/>
                <a:cs typeface="Times New Roman" panose="02020603050405020304" pitchFamily="18" charset="0"/>
              </a:rPr>
              <a:t>тыс.руб</a:t>
            </a:r>
            <a:r>
              <a:rPr lang="ru-RU" sz="2000" dirty="0">
                <a:latin typeface="Times New Roman" panose="02020603050405020304" pitchFamily="18" charset="0"/>
                <a:cs typeface="Times New Roman" panose="02020603050405020304" pitchFamily="18" charset="0"/>
              </a:rPr>
              <a:t>., ежемесячное денежное вознаграждение за классное руководство педагогическим работникам СПО, в том числе программы профессионального обучения для лиц с ОВЗ -2062,368 </a:t>
            </a:r>
            <a:r>
              <a:rPr lang="ru-RU" sz="2000" dirty="0" err="1">
                <a:latin typeface="Times New Roman" panose="02020603050405020304" pitchFamily="18" charset="0"/>
                <a:cs typeface="Times New Roman" panose="02020603050405020304" pitchFamily="18" charset="0"/>
              </a:rPr>
              <a:t>тыс.руб</a:t>
            </a:r>
            <a:r>
              <a:rPr lang="ru-RU" sz="2000" dirty="0">
                <a:latin typeface="Times New Roman" panose="02020603050405020304" pitchFamily="18" charset="0"/>
                <a:cs typeface="Times New Roman" panose="02020603050405020304" pitchFamily="18" charset="0"/>
              </a:rPr>
              <a:t>., на содействие в обеспечении условий деятельности Центров трудовой адаптации осужденных – 120,0 </a:t>
            </a:r>
            <a:r>
              <a:rPr lang="ru-RU" sz="2000" dirty="0" err="1">
                <a:latin typeface="Times New Roman" panose="02020603050405020304" pitchFamily="18" charset="0"/>
                <a:cs typeface="Times New Roman" panose="02020603050405020304" pitchFamily="18" charset="0"/>
              </a:rPr>
              <a:t>тыс.руб</a:t>
            </a:r>
            <a:r>
              <a:rPr lang="ru-RU" sz="2000" dirty="0">
                <a:latin typeface="Times New Roman" panose="02020603050405020304" pitchFamily="18" charset="0"/>
                <a:cs typeface="Times New Roman" panose="02020603050405020304" pitchFamily="18" charset="0"/>
              </a:rPr>
              <a:t>., на обеспечение пожарной безопасности- 198,0 </a:t>
            </a:r>
            <a:r>
              <a:rPr lang="ru-RU" sz="2000" dirty="0" err="1">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 стипендиальный </a:t>
            </a:r>
            <a:r>
              <a:rPr lang="ru-RU" sz="2000" dirty="0">
                <a:latin typeface="Times New Roman" panose="02020603050405020304" pitchFamily="18" charset="0"/>
                <a:cs typeface="Times New Roman" panose="02020603050405020304" pitchFamily="18" charset="0"/>
              </a:rPr>
              <a:t>фонд – 4 308,42 тыс. руб</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Компенс.выплаты-5223,8327 </a:t>
            </a:r>
            <a:r>
              <a:rPr lang="ru-RU" sz="2000" dirty="0" err="1" smtClean="0">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 в том числе компенсационные </a:t>
            </a:r>
            <a:r>
              <a:rPr lang="ru-RU" sz="2000" dirty="0">
                <a:latin typeface="Times New Roman" panose="02020603050405020304" pitchFamily="18" charset="0"/>
                <a:cs typeface="Times New Roman" panose="02020603050405020304" pitchFamily="18" charset="0"/>
              </a:rPr>
              <a:t>выплаты студентам- 5223,8327 </a:t>
            </a:r>
            <a:r>
              <a:rPr lang="ru-RU" sz="2000" dirty="0" err="1">
                <a:latin typeface="Times New Roman" panose="02020603050405020304" pitchFamily="18" charset="0"/>
                <a:cs typeface="Times New Roman" panose="02020603050405020304" pitchFamily="18" charset="0"/>
              </a:rPr>
              <a:t>тыс.руб</a:t>
            </a:r>
            <a:r>
              <a:rPr lang="ru-RU" sz="2000" dirty="0">
                <a:latin typeface="Times New Roman" panose="02020603050405020304" pitchFamily="18" charset="0"/>
                <a:cs typeface="Times New Roman" panose="02020603050405020304" pitchFamily="18" charset="0"/>
              </a:rPr>
              <a:t>., в том числе: питание студентам -821,814 </a:t>
            </a:r>
            <a:r>
              <a:rPr lang="ru-RU" sz="2000" dirty="0" err="1">
                <a:latin typeface="Times New Roman" panose="02020603050405020304" pitchFamily="18" charset="0"/>
                <a:cs typeface="Times New Roman" panose="02020603050405020304" pitchFamily="18" charset="0"/>
              </a:rPr>
              <a:t>тыс.руб</a:t>
            </a:r>
            <a:r>
              <a:rPr lang="ru-RU" sz="2000" dirty="0">
                <a:latin typeface="Times New Roman" panose="02020603050405020304" pitchFamily="18" charset="0"/>
                <a:cs typeface="Times New Roman" panose="02020603050405020304" pitchFamily="18" charset="0"/>
              </a:rPr>
              <a:t>., выплаты детям сиротам и детям, оставшимся без попечения родителям- 4402,0187 </a:t>
            </a:r>
            <a:r>
              <a:rPr lang="ru-RU" sz="2000" dirty="0" err="1">
                <a:latin typeface="Times New Roman" panose="02020603050405020304" pitchFamily="18" charset="0"/>
                <a:cs typeface="Times New Roman" panose="02020603050405020304" pitchFamily="18" charset="0"/>
              </a:rPr>
              <a:t>тыс.руб</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10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7267" y="162164"/>
            <a:ext cx="7921782" cy="535531"/>
          </a:xfrm>
          <a:prstGeom prst="rect">
            <a:avLst/>
          </a:prstGeom>
        </p:spPr>
        <p:txBody>
          <a:bodyPr wrap="square">
            <a:spAutoFit/>
          </a:bodyPr>
          <a:lstStyle/>
          <a:p>
            <a:pPr algn="ctr">
              <a:lnSpc>
                <a:spcPct val="90000"/>
              </a:lnSpc>
              <a:spcBef>
                <a:spcPct val="0"/>
              </a:spcBef>
            </a:pPr>
            <a:r>
              <a:rPr lang="ru-RU" sz="3200" b="1" dirty="0" smtClean="0">
                <a:solidFill>
                  <a:srgbClr val="FFCC00"/>
                </a:solidFill>
              </a:rPr>
              <a:t> </a:t>
            </a: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Достижения  студентов Центра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8" y="162164"/>
            <a:ext cx="1415328" cy="119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Объект 7"/>
          <p:cNvSpPr>
            <a:spLocks noGrp="1"/>
          </p:cNvSpPr>
          <p:nvPr>
            <p:ph idx="1"/>
          </p:nvPr>
        </p:nvSpPr>
        <p:spPr>
          <a:xfrm>
            <a:off x="1858019" y="888625"/>
            <a:ext cx="10092907" cy="1743854"/>
          </a:xfrm>
        </p:spPr>
        <p:txBody>
          <a:bodyPr>
            <a:normAutofit fontScale="70000" lnSpcReduction="20000"/>
          </a:bodyPr>
          <a:lstStyle/>
          <a:p>
            <a:pPr marL="0" indent="182563"/>
            <a:r>
              <a:rPr lang="ru-RU" b="1" dirty="0">
                <a:solidFill>
                  <a:schemeClr val="tx1"/>
                </a:solidFill>
                <a:latin typeface="Times New Roman" panose="02020603050405020304" pitchFamily="18" charset="0"/>
                <a:cs typeface="Times New Roman" panose="02020603050405020304" pitchFamily="18" charset="0"/>
              </a:rPr>
              <a:t>Республиканская конференция-конкурс молодых исследователей </a:t>
            </a:r>
            <a:r>
              <a:rPr lang="ru-RU" b="1" dirty="0" err="1">
                <a:solidFill>
                  <a:schemeClr val="tx1"/>
                </a:solidFill>
                <a:latin typeface="Times New Roman" panose="02020603050405020304" pitchFamily="18" charset="0"/>
                <a:cs typeface="Times New Roman" panose="02020603050405020304" pitchFamily="18" charset="0"/>
              </a:rPr>
              <a:t>им.академика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В.П.Ларионова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Инникигэ</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хардыы</a:t>
            </a:r>
            <a:r>
              <a:rPr lang="ru-RU" b="1" dirty="0">
                <a:solidFill>
                  <a:schemeClr val="tx1"/>
                </a:solidFill>
                <a:latin typeface="Times New Roman" panose="02020603050405020304" pitchFamily="18" charset="0"/>
                <a:cs typeface="Times New Roman" panose="02020603050405020304" pitchFamily="18" charset="0"/>
              </a:rPr>
              <a:t>»:</a:t>
            </a:r>
          </a:p>
          <a:p>
            <a:pPr marL="0" indent="182563">
              <a:buNone/>
            </a:pPr>
            <a:r>
              <a:rPr lang="ru-RU" dirty="0">
                <a:solidFill>
                  <a:schemeClr val="tx1"/>
                </a:solidFill>
                <a:latin typeface="Times New Roman" panose="02020603050405020304" pitchFamily="18" charset="0"/>
                <a:cs typeface="Times New Roman" panose="02020603050405020304" pitchFamily="18" charset="0"/>
              </a:rPr>
              <a:t>1. Донцов Иван Валерьевич – 2 степень (Рекомендован в 8</a:t>
            </a:r>
            <a:r>
              <a:rPr lang="sah-RU" dirty="0">
                <a:solidFill>
                  <a:schemeClr val="tx1"/>
                </a:solidFill>
                <a:latin typeface="Times New Roman" panose="02020603050405020304" pitchFamily="18" charset="0"/>
                <a:cs typeface="Times New Roman" panose="02020603050405020304" pitchFamily="18" charset="0"/>
              </a:rPr>
              <a:t> Балтийский научно-инженерный конкурс</a:t>
            </a:r>
            <a:r>
              <a:rPr lang="ru-RU" dirty="0" smtClean="0">
                <a:solidFill>
                  <a:schemeClr val="tx1"/>
                </a:solidFill>
                <a:latin typeface="Times New Roman" panose="02020603050405020304" pitchFamily="18" charset="0"/>
                <a:cs typeface="Times New Roman" panose="02020603050405020304" pitchFamily="18" charset="0"/>
              </a:rPr>
              <a:t>)  2</a:t>
            </a:r>
            <a:r>
              <a:rPr lang="ru-RU" dirty="0">
                <a:solidFill>
                  <a:schemeClr val="tx1"/>
                </a:solidFill>
                <a:latin typeface="Times New Roman" panose="02020603050405020304" pitchFamily="18" charset="0"/>
                <a:cs typeface="Times New Roman" panose="02020603050405020304" pitchFamily="18" charset="0"/>
              </a:rPr>
              <a:t>. Слепцов Афанасий Михайлович – </a:t>
            </a:r>
            <a:r>
              <a:rPr lang="ru-RU" dirty="0" smtClean="0">
                <a:solidFill>
                  <a:schemeClr val="tx1"/>
                </a:solidFill>
                <a:latin typeface="Times New Roman" panose="02020603050405020304" pitchFamily="18" charset="0"/>
                <a:cs typeface="Times New Roman" panose="02020603050405020304" pitchFamily="18" charset="0"/>
              </a:rPr>
              <a:t>участник</a:t>
            </a:r>
            <a:endParaRPr lang="ru-RU" dirty="0">
              <a:solidFill>
                <a:schemeClr val="tx1"/>
              </a:solidFill>
              <a:latin typeface="Times New Roman" panose="02020603050405020304" pitchFamily="18" charset="0"/>
              <a:cs typeface="Times New Roman" panose="02020603050405020304" pitchFamily="18" charset="0"/>
            </a:endParaRPr>
          </a:p>
          <a:p>
            <a:pPr marL="0" indent="182563"/>
            <a:r>
              <a:rPr lang="sah-RU" b="1" dirty="0">
                <a:solidFill>
                  <a:schemeClr val="tx1"/>
                </a:solidFill>
                <a:latin typeface="Times New Roman" panose="02020603050405020304" pitchFamily="18" charset="0"/>
                <a:cs typeface="Times New Roman" panose="02020603050405020304" pitchFamily="18" charset="0"/>
              </a:rPr>
              <a:t>Балтийский научно-инженерный </a:t>
            </a:r>
            <a:r>
              <a:rPr lang="sah-RU" b="1" dirty="0" smtClean="0">
                <a:solidFill>
                  <a:schemeClr val="tx1"/>
                </a:solidFill>
                <a:latin typeface="Times New Roman" panose="02020603050405020304" pitchFamily="18" charset="0"/>
                <a:cs typeface="Times New Roman" panose="02020603050405020304" pitchFamily="18" charset="0"/>
              </a:rPr>
              <a:t>конкурс:</a:t>
            </a:r>
            <a:r>
              <a:rPr lang="ru-RU" b="1" dirty="0" smtClean="0">
                <a:solidFill>
                  <a:schemeClr val="tx1"/>
                </a:solidFill>
                <a:latin typeface="Times New Roman" panose="02020603050405020304" pitchFamily="18" charset="0"/>
                <a:cs typeface="Times New Roman" panose="02020603050405020304" pitchFamily="18" charset="0"/>
              </a:rPr>
              <a:t> </a:t>
            </a:r>
            <a:r>
              <a:rPr lang="sah-RU" dirty="0" smtClean="0">
                <a:solidFill>
                  <a:schemeClr val="tx1"/>
                </a:solidFill>
                <a:latin typeface="Times New Roman" panose="02020603050405020304" pitchFamily="18" charset="0"/>
                <a:cs typeface="Times New Roman" panose="02020603050405020304" pitchFamily="18" charset="0"/>
              </a:rPr>
              <a:t>Донцов </a:t>
            </a:r>
            <a:r>
              <a:rPr lang="sah-RU" dirty="0">
                <a:solidFill>
                  <a:schemeClr val="tx1"/>
                </a:solidFill>
                <a:latin typeface="Times New Roman" panose="02020603050405020304" pitchFamily="18" charset="0"/>
                <a:cs typeface="Times New Roman" panose="02020603050405020304" pitchFamily="18" charset="0"/>
              </a:rPr>
              <a:t>Иван Валерьевич – участник </a:t>
            </a:r>
          </a:p>
          <a:p>
            <a:endParaRPr lang="ru-RU" dirty="0">
              <a:solidFill>
                <a:schemeClr val="tx1"/>
              </a:solidFill>
            </a:endParaRPr>
          </a:p>
        </p:txBody>
      </p:sp>
      <p:sp>
        <p:nvSpPr>
          <p:cNvPr id="12" name="Прямоугольник 11"/>
          <p:cNvSpPr/>
          <p:nvPr/>
        </p:nvSpPr>
        <p:spPr>
          <a:xfrm>
            <a:off x="2188093" y="2500243"/>
            <a:ext cx="9432758" cy="646331"/>
          </a:xfrm>
          <a:prstGeom prst="rect">
            <a:avLst/>
          </a:prstGeom>
        </p:spPr>
        <p:txBody>
          <a:bodyPr wrap="square">
            <a:spAutoFit/>
          </a:bodyPr>
          <a:lstStyle/>
          <a:p>
            <a:pPr marL="76200" indent="288925" algn="ctr">
              <a:buNone/>
            </a:pPr>
            <a:r>
              <a:rPr lang="sah-RU" b="1" dirty="0">
                <a:latin typeface="Times New Roman" panose="02020603050405020304" pitchFamily="18" charset="0"/>
                <a:cs typeface="Times New Roman" panose="02020603050405020304" pitchFamily="18" charset="0"/>
              </a:rPr>
              <a:t>Всероссийский конкурс достижений талантливой молодежи</a:t>
            </a:r>
            <a:r>
              <a:rPr lang="ru-RU" b="1" dirty="0">
                <a:latin typeface="Times New Roman" panose="02020603050405020304" pitchFamily="18" charset="0"/>
                <a:cs typeface="Times New Roman" panose="02020603050405020304" pitchFamily="18" charset="0"/>
              </a:rPr>
              <a:t> «Национальное достояние России» (Интеграция), г. Москва</a:t>
            </a:r>
          </a:p>
        </p:txBody>
      </p:sp>
      <p:graphicFrame>
        <p:nvGraphicFramePr>
          <p:cNvPr id="13" name="Таблица 12"/>
          <p:cNvGraphicFramePr>
            <a:graphicFrameLocks noGrp="1"/>
          </p:cNvGraphicFramePr>
          <p:nvPr>
            <p:extLst>
              <p:ext uri="{D42A27DB-BD31-4B8C-83A1-F6EECF244321}">
                <p14:modId xmlns:p14="http://schemas.microsoft.com/office/powerpoint/2010/main" val="390426361"/>
              </p:ext>
            </p:extLst>
          </p:nvPr>
        </p:nvGraphicFramePr>
        <p:xfrm>
          <a:off x="3123906" y="3673253"/>
          <a:ext cx="8708866" cy="2520718"/>
        </p:xfrm>
        <a:graphic>
          <a:graphicData uri="http://schemas.openxmlformats.org/drawingml/2006/table">
            <a:tbl>
              <a:tblPr firstRow="1" bandRow="1">
                <a:tableStyleId>{35758FB7-9AC5-4552-8A53-C91805E547FA}</a:tableStyleId>
              </a:tblPr>
              <a:tblGrid>
                <a:gridCol w="516628"/>
                <a:gridCol w="1328471"/>
                <a:gridCol w="1328471"/>
                <a:gridCol w="959451"/>
                <a:gridCol w="4575845"/>
              </a:tblGrid>
              <a:tr h="669206">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 п/п</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ФИО</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Научный рук-ль</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Статус</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Тема</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r>
              <a:tr h="855108">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1</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Серебрякова Валерия Эдуардовна</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Слепцов Егор Петрович</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Лауреат 1 степени</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Распространение вирусов в учебном кабинете с точки зрения физики</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r h="996404">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2</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Донцов Иван Валерьевич</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Сивцев Николай Николаевич</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Лауреат 2 степени</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Повышение КПД печи «Буржуйка» посредством термоэлектрического переноса энергии для способствования сохранности экологической обстановки.</a:t>
                      </a: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bl>
          </a:graphicData>
        </a:graphic>
      </p:graphicFrame>
      <p:pic>
        <p:nvPicPr>
          <p:cNvPr id="14" name="Содержимое 6" descr="5b49f615-bb2c-446e-923a-ab5eda1a47b6.jpg"/>
          <p:cNvPicPr>
            <a:picLocks noChangeAspect="1"/>
          </p:cNvPicPr>
          <p:nvPr/>
        </p:nvPicPr>
        <p:blipFill>
          <a:blip r:embed="rId3" cstate="print"/>
          <a:stretch>
            <a:fillRect/>
          </a:stretch>
        </p:blipFill>
        <p:spPr>
          <a:xfrm>
            <a:off x="371502" y="2938698"/>
            <a:ext cx="2240827" cy="1677119"/>
          </a:xfrm>
          <a:prstGeom prst="rect">
            <a:avLst/>
          </a:prstGeom>
        </p:spPr>
      </p:pic>
      <p:pic>
        <p:nvPicPr>
          <p:cNvPr id="15" name="Содержимое 7" descr="0ca53548-2ad8-4347-8a92-73a9c0e32857.jpg"/>
          <p:cNvPicPr>
            <a:picLocks noChangeAspect="1"/>
          </p:cNvPicPr>
          <p:nvPr/>
        </p:nvPicPr>
        <p:blipFill>
          <a:blip r:embed="rId4" cstate="print"/>
          <a:stretch>
            <a:fillRect/>
          </a:stretch>
        </p:blipFill>
        <p:spPr>
          <a:xfrm>
            <a:off x="533383" y="4674958"/>
            <a:ext cx="2301123" cy="1725842"/>
          </a:xfrm>
          <a:prstGeom prst="rect">
            <a:avLst/>
          </a:prstGeom>
        </p:spPr>
      </p:pic>
    </p:spTree>
    <p:extLst>
      <p:ext uri="{BB962C8B-B14F-4D97-AF65-F5344CB8AC3E}">
        <p14:creationId xmlns:p14="http://schemas.microsoft.com/office/powerpoint/2010/main" val="32920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9314" y="299811"/>
            <a:ext cx="10515600" cy="1325563"/>
          </a:xfrm>
        </p:spPr>
        <p:txBody>
          <a:bodyPr>
            <a:normAutofit/>
          </a:bodyPr>
          <a:lstStyle/>
          <a:p>
            <a:pPr algn="ctr"/>
            <a:r>
              <a:rPr lang="sah-RU" sz="1800" dirty="0">
                <a:latin typeface="Times New Roman" panose="02020603050405020304" pitchFamily="18" charset="0"/>
                <a:cs typeface="Times New Roman" panose="02020603050405020304" pitchFamily="18" charset="0"/>
              </a:rPr>
              <a:t>Всероссийский конкурс достижений талантливой молодежи</a:t>
            </a:r>
            <a:r>
              <a:rPr lang="ru-RU" sz="1800" dirty="0">
                <a:latin typeface="Times New Roman" panose="02020603050405020304" pitchFamily="18" charset="0"/>
                <a:cs typeface="Times New Roman" panose="02020603050405020304" pitchFamily="18" charset="0"/>
              </a:rPr>
              <a:t> «Национальное достояние России» (Интеграция), г. Москва</a:t>
            </a:r>
            <a:r>
              <a:rPr lang="sah-RU" sz="1800" dirty="0">
                <a:latin typeface="Times New Roman" panose="02020603050405020304" pitchFamily="18" charset="0"/>
                <a:cs typeface="Times New Roman" panose="02020603050405020304" pitchFamily="18" charset="0"/>
              </a:rPr>
              <a:t>Всероссийский конкурс достижений талантливой молодежи</a:t>
            </a:r>
            <a:r>
              <a:rPr lang="ru-RU" sz="1800" dirty="0">
                <a:latin typeface="Times New Roman" panose="02020603050405020304" pitchFamily="18" charset="0"/>
                <a:cs typeface="Times New Roman" panose="02020603050405020304" pitchFamily="18" charset="0"/>
              </a:rPr>
              <a:t> «Национальное достояние России» (Интеграция), г. Москва</a:t>
            </a:r>
            <a:br>
              <a:rPr lang="ru-RU" sz="1800" dirty="0">
                <a:latin typeface="Times New Roman" panose="02020603050405020304" pitchFamily="18" charset="0"/>
                <a:cs typeface="Times New Roman" panose="02020603050405020304" pitchFamily="18" charset="0"/>
              </a:rPr>
            </a:b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1884007539"/>
              </p:ext>
            </p:extLst>
          </p:nvPr>
        </p:nvGraphicFramePr>
        <p:xfrm>
          <a:off x="2099087" y="1981202"/>
          <a:ext cx="9698516" cy="3454640"/>
        </p:xfrm>
        <a:graphic>
          <a:graphicData uri="http://schemas.openxmlformats.org/drawingml/2006/table">
            <a:tbl>
              <a:tblPr firstRow="1" bandRow="1">
                <a:tableStyleId>{35758FB7-9AC5-4552-8A53-C91805E547FA}</a:tableStyleId>
              </a:tblPr>
              <a:tblGrid>
                <a:gridCol w="575336"/>
                <a:gridCol w="1561625"/>
                <a:gridCol w="1972579"/>
                <a:gridCol w="1643816"/>
                <a:gridCol w="3945160"/>
              </a:tblGrid>
              <a:tr h="453575">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 п/п</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ФИО</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Научный рук-ль</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Статус</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Тема</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tx2">
                        <a:lumMod val="10000"/>
                        <a:lumOff val="90000"/>
                      </a:schemeClr>
                    </a:solidFill>
                  </a:tcPr>
                </a:tc>
              </a:tr>
              <a:tr h="510272">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1</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Бурцев </a:t>
                      </a:r>
                      <a:r>
                        <a:rPr lang="ru-RU" sz="1400" b="1" dirty="0" err="1">
                          <a:solidFill>
                            <a:schemeClr val="bg1">
                              <a:lumMod val="50000"/>
                            </a:schemeClr>
                          </a:solidFill>
                          <a:latin typeface="Times New Roman" panose="02020603050405020304" pitchFamily="18" charset="0"/>
                          <a:ea typeface="Calibri"/>
                          <a:cs typeface="Times New Roman" panose="02020603050405020304" pitchFamily="18" charset="0"/>
                        </a:rPr>
                        <a:t>Айдын</a:t>
                      </a: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 Анатольевич</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Докторова Екатери Федоровна</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Лауреат </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зачного этапа</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Создание анимационного фильма на компьютере</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r h="675343">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2</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Слепцов Афанасий Михайлович</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Сыромятникова Варвара Семеновна</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Лауреат </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зачного этапа</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Славная дочь </a:t>
                      </a:r>
                      <a:r>
                        <a:rPr lang="ru-RU" sz="1400" b="1" dirty="0" err="1">
                          <a:solidFill>
                            <a:schemeClr val="bg1">
                              <a:lumMod val="50000"/>
                            </a:schemeClr>
                          </a:solidFill>
                          <a:latin typeface="Times New Roman" panose="02020603050405020304" pitchFamily="18" charset="0"/>
                          <a:ea typeface="Calibri"/>
                          <a:cs typeface="Times New Roman" panose="02020603050405020304" pitchFamily="18" charset="0"/>
                        </a:rPr>
                        <a:t>Верхоянья</a:t>
                      </a: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 - </a:t>
                      </a:r>
                      <a:r>
                        <a:rPr lang="ru-RU" sz="1400" b="1" dirty="0" err="1">
                          <a:solidFill>
                            <a:schemeClr val="bg1">
                              <a:lumMod val="50000"/>
                            </a:schemeClr>
                          </a:solidFill>
                          <a:latin typeface="Times New Roman" panose="02020603050405020304" pitchFamily="18" charset="0"/>
                          <a:ea typeface="Calibri"/>
                          <a:cs typeface="Times New Roman" panose="02020603050405020304" pitchFamily="18" charset="0"/>
                        </a:rPr>
                        <a:t>Аммосова</a:t>
                      </a: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 Евдокия Иннокентьевна</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r h="675343">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3</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Серебрякова Валерия Эдуардовна</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Слепцов Егор Петрович</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Лауреат </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зачного этапа</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Распространение вирусов в учебном кабинете с точки зрения физики</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r h="772768">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4</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Донцов Иван Валерьевич</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lnSpc>
                          <a:spcPct val="115000"/>
                        </a:lnSpc>
                        <a:spcAft>
                          <a:spcPts val="0"/>
                        </a:spcAft>
                      </a:pPr>
                      <a:r>
                        <a:rPr lang="sah-RU" sz="1400" b="1" dirty="0">
                          <a:solidFill>
                            <a:schemeClr val="bg1">
                              <a:lumMod val="50000"/>
                            </a:schemeClr>
                          </a:solidFill>
                          <a:latin typeface="Times New Roman" panose="02020603050405020304" pitchFamily="18" charset="0"/>
                          <a:ea typeface="Calibri"/>
                          <a:cs typeface="Times New Roman" panose="02020603050405020304" pitchFamily="18" charset="0"/>
                        </a:rPr>
                        <a:t>Сивцев Николай Николаевич</a:t>
                      </a:r>
                      <a:endParaRPr lang="ru-RU" sz="1400" b="1" dirty="0">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Лауреат </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p>
                      <a:pPr algn="ctr">
                        <a:lnSpc>
                          <a:spcPct val="115000"/>
                        </a:lnSpc>
                        <a:spcAft>
                          <a:spcPts val="0"/>
                        </a:spcAft>
                      </a:pPr>
                      <a:r>
                        <a:rPr lang="sah-RU" sz="1400" b="1">
                          <a:solidFill>
                            <a:schemeClr val="bg1">
                              <a:lumMod val="50000"/>
                            </a:schemeClr>
                          </a:solidFill>
                          <a:latin typeface="Times New Roman" panose="02020603050405020304" pitchFamily="18" charset="0"/>
                          <a:ea typeface="Calibri"/>
                          <a:cs typeface="Times New Roman" panose="02020603050405020304" pitchFamily="18" charset="0"/>
                        </a:rPr>
                        <a:t>зачного этапа</a:t>
                      </a:r>
                      <a:endParaRPr lang="ru-RU" sz="1400" b="1">
                        <a:solidFill>
                          <a:schemeClr val="bg1">
                            <a:lumMod val="50000"/>
                          </a:schemeClr>
                        </a:solidFill>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b="1" dirty="0">
                          <a:solidFill>
                            <a:schemeClr val="bg1">
                              <a:lumMod val="50000"/>
                            </a:schemeClr>
                          </a:solidFill>
                          <a:latin typeface="Times New Roman" panose="02020603050405020304" pitchFamily="18" charset="0"/>
                          <a:ea typeface="Calibri"/>
                          <a:cs typeface="Times New Roman" panose="02020603050405020304" pitchFamily="18" charset="0"/>
                        </a:rPr>
                        <a:t>Повышение КПД печи «Буржуйка» посредством термоэлектрического переноса энергии для способствования сохранности экологической обстановки.</a:t>
                      </a: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30093">
            <a:off x="84928" y="3806001"/>
            <a:ext cx="2076006" cy="276800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44" y="876833"/>
            <a:ext cx="1792587" cy="2390116"/>
          </a:xfrm>
          <a:prstGeom prst="rect">
            <a:avLst/>
          </a:prstGeom>
          <a:ln>
            <a:noFill/>
          </a:ln>
          <a:effectLst>
            <a:softEdge rad="112500"/>
          </a:effec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4" y="96455"/>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88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51406"/>
          </a:xfrm>
        </p:spPr>
        <p:txBody>
          <a:bodyPr>
            <a:normAutofit/>
          </a:bodyPr>
          <a:lstStyle/>
          <a:p>
            <a:pPr algn="ct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Краткая история учреждения</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78030" y="1424539"/>
            <a:ext cx="2512193" cy="12609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 «Тиксинский многопрофильный лицей» </a:t>
            </a:r>
          </a:p>
        </p:txBody>
      </p:sp>
      <p:sp>
        <p:nvSpPr>
          <p:cNvPr id="5" name="Скругленный прямоугольник 4"/>
          <p:cNvSpPr/>
          <p:nvPr/>
        </p:nvSpPr>
        <p:spPr>
          <a:xfrm>
            <a:off x="4835892" y="1424539"/>
            <a:ext cx="2512193" cy="12609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 «</a:t>
            </a:r>
            <a:r>
              <a:rPr lang="ru-RU" dirty="0" smtClean="0">
                <a:solidFill>
                  <a:srgbClr val="0E305D"/>
                </a:solidFill>
                <a:latin typeface="Open Sans Light Bold"/>
              </a:rPr>
              <a:t>Верхоянский </a:t>
            </a:r>
            <a:r>
              <a:rPr lang="en-US" dirty="0" smtClean="0">
                <a:solidFill>
                  <a:srgbClr val="0E305D"/>
                </a:solidFill>
                <a:latin typeface="Open Sans Light Bold"/>
              </a:rPr>
              <a:t>многопрофильный лицей» </a:t>
            </a:r>
          </a:p>
        </p:txBody>
      </p:sp>
      <p:sp>
        <p:nvSpPr>
          <p:cNvPr id="6" name="Скругленный прямоугольник 5"/>
          <p:cNvSpPr/>
          <p:nvPr/>
        </p:nvSpPr>
        <p:spPr>
          <a:xfrm>
            <a:off x="8487878" y="1453415"/>
            <a:ext cx="2512193" cy="12609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 «</a:t>
            </a:r>
            <a:r>
              <a:rPr lang="ru-RU" dirty="0" smtClean="0">
                <a:solidFill>
                  <a:srgbClr val="0E305D"/>
                </a:solidFill>
                <a:latin typeface="Open Sans Light Bold"/>
              </a:rPr>
              <a:t>Жиганский</a:t>
            </a:r>
            <a:r>
              <a:rPr lang="en-US" dirty="0" smtClean="0">
                <a:solidFill>
                  <a:srgbClr val="0E305D"/>
                </a:solidFill>
                <a:latin typeface="Open Sans Light Bold"/>
              </a:rPr>
              <a:t> многопрофильный лицей» </a:t>
            </a:r>
          </a:p>
        </p:txBody>
      </p:sp>
      <p:sp>
        <p:nvSpPr>
          <p:cNvPr id="7" name="Скругленный прямоугольник 6"/>
          <p:cNvSpPr/>
          <p:nvPr/>
        </p:nvSpPr>
        <p:spPr>
          <a:xfrm>
            <a:off x="1078029" y="3208414"/>
            <a:ext cx="10027920" cy="9047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2060"/>
                </a:solidFill>
                <a:latin typeface="Open Sans"/>
              </a:rPr>
              <a:t>Распоряжение Правительства РС (Я) </a:t>
            </a:r>
            <a:r>
              <a:rPr lang="en-US" dirty="0" err="1" smtClean="0">
                <a:solidFill>
                  <a:srgbClr val="002060"/>
                </a:solidFill>
                <a:latin typeface="Open Sans"/>
              </a:rPr>
              <a:t>от</a:t>
            </a:r>
            <a:r>
              <a:rPr lang="en-US" dirty="0" smtClean="0">
                <a:solidFill>
                  <a:srgbClr val="002060"/>
                </a:solidFill>
                <a:latin typeface="Open Sans"/>
              </a:rPr>
              <a:t> 17.03.2020 г. №259-р "О создании ГБПОУ РС </a:t>
            </a:r>
            <a:r>
              <a:rPr lang="ru-RU" dirty="0" smtClean="0">
                <a:solidFill>
                  <a:srgbClr val="002060"/>
                </a:solidFill>
                <a:latin typeface="Open Sans"/>
              </a:rPr>
              <a:t>(Я) ЦПРКА»</a:t>
            </a:r>
            <a:endParaRPr lang="en-US" dirty="0">
              <a:solidFill>
                <a:srgbClr val="002060"/>
              </a:solidFill>
              <a:latin typeface="Open Sans"/>
            </a:endParaRPr>
          </a:p>
        </p:txBody>
      </p:sp>
      <p:sp>
        <p:nvSpPr>
          <p:cNvPr id="8" name="Скругленный прямоугольник 7"/>
          <p:cNvSpPr/>
          <p:nvPr/>
        </p:nvSpPr>
        <p:spPr>
          <a:xfrm>
            <a:off x="4119612" y="4485369"/>
            <a:ext cx="3944754" cy="672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2060"/>
                </a:solidFill>
                <a:latin typeface="Open Sans"/>
              </a:rPr>
              <a:t>ГБПОУ РС </a:t>
            </a:r>
            <a:r>
              <a:rPr lang="ru-RU" dirty="0" smtClean="0">
                <a:solidFill>
                  <a:srgbClr val="002060"/>
                </a:solidFill>
                <a:latin typeface="Open Sans"/>
              </a:rPr>
              <a:t>(Я) ЦПРКА»</a:t>
            </a:r>
          </a:p>
          <a:p>
            <a:pPr algn="ctr"/>
            <a:r>
              <a:rPr lang="ru-RU" dirty="0" smtClean="0">
                <a:solidFill>
                  <a:srgbClr val="002060"/>
                </a:solidFill>
                <a:latin typeface="Open Sans"/>
              </a:rPr>
              <a:t>30.07.2020г.</a:t>
            </a:r>
            <a:endParaRPr lang="en-US" dirty="0">
              <a:solidFill>
                <a:srgbClr val="002060"/>
              </a:solidFill>
              <a:latin typeface="Open Sans"/>
            </a:endParaRPr>
          </a:p>
        </p:txBody>
      </p:sp>
      <p:sp>
        <p:nvSpPr>
          <p:cNvPr id="9" name="Скругленный прямоугольник 8"/>
          <p:cNvSpPr/>
          <p:nvPr/>
        </p:nvSpPr>
        <p:spPr>
          <a:xfrm>
            <a:off x="1078029" y="5645221"/>
            <a:ext cx="2512193" cy="87108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E305D"/>
                </a:solidFill>
                <a:latin typeface="Open Sans Light Bold"/>
              </a:rPr>
              <a:t>ГБПОУ РС(Я)</a:t>
            </a:r>
            <a:r>
              <a:rPr lang="ru-RU" dirty="0" smtClean="0">
                <a:solidFill>
                  <a:srgbClr val="0E305D"/>
                </a:solidFill>
                <a:latin typeface="Open Sans Light Bold"/>
              </a:rPr>
              <a:t> «ЦПРКА « (</a:t>
            </a:r>
            <a:r>
              <a:rPr lang="ru-RU" dirty="0" err="1" smtClean="0">
                <a:solidFill>
                  <a:srgbClr val="0E305D"/>
                </a:solidFill>
                <a:latin typeface="Open Sans Light Bold"/>
              </a:rPr>
              <a:t>п.Тикси</a:t>
            </a:r>
            <a:r>
              <a:rPr lang="ru-RU" dirty="0" smtClean="0">
                <a:solidFill>
                  <a:srgbClr val="0E305D"/>
                </a:solidFill>
                <a:latin typeface="Open Sans Light Bold"/>
              </a:rPr>
              <a:t>)</a:t>
            </a:r>
            <a:endParaRPr lang="en-US" dirty="0" smtClean="0">
              <a:solidFill>
                <a:srgbClr val="0E305D"/>
              </a:solidFill>
              <a:latin typeface="Open Sans Light Bold"/>
            </a:endParaRPr>
          </a:p>
        </p:txBody>
      </p:sp>
      <p:sp>
        <p:nvSpPr>
          <p:cNvPr id="10" name="Скругленный прямоугольник 9"/>
          <p:cNvSpPr/>
          <p:nvPr/>
        </p:nvSpPr>
        <p:spPr>
          <a:xfrm>
            <a:off x="5022783" y="5645221"/>
            <a:ext cx="2512193" cy="869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smtClean="0">
                <a:solidFill>
                  <a:srgbClr val="0E305D"/>
                </a:solidFill>
                <a:latin typeface="Open Sans Light Bold"/>
              </a:rPr>
              <a:t>Верхоянское</a:t>
            </a:r>
            <a:r>
              <a:rPr lang="ru-RU" dirty="0" smtClean="0">
                <a:solidFill>
                  <a:srgbClr val="0E305D"/>
                </a:solidFill>
                <a:latin typeface="Open Sans Light Bold"/>
              </a:rPr>
              <a:t> СП</a:t>
            </a:r>
            <a:endParaRPr lang="en-US" dirty="0" smtClean="0">
              <a:solidFill>
                <a:srgbClr val="0E305D"/>
              </a:solidFill>
              <a:latin typeface="Open Sans Light Bold"/>
            </a:endParaRPr>
          </a:p>
        </p:txBody>
      </p:sp>
      <p:sp>
        <p:nvSpPr>
          <p:cNvPr id="11" name="Скругленный прямоугольник 10"/>
          <p:cNvSpPr/>
          <p:nvPr/>
        </p:nvSpPr>
        <p:spPr>
          <a:xfrm>
            <a:off x="8728510" y="5645221"/>
            <a:ext cx="2512193" cy="8694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rgbClr val="0E305D"/>
                </a:solidFill>
                <a:latin typeface="Open Sans Light Bold"/>
              </a:rPr>
              <a:t>Жиганское СП</a:t>
            </a:r>
            <a:endParaRPr lang="en-US" dirty="0" smtClean="0">
              <a:solidFill>
                <a:srgbClr val="0E305D"/>
              </a:solidFill>
              <a:latin typeface="Open Sans Light Bold"/>
            </a:endParaRPr>
          </a:p>
        </p:txBody>
      </p:sp>
      <p:cxnSp>
        <p:nvCxnSpPr>
          <p:cNvPr id="13" name="Прямая со стрелкой 12"/>
          <p:cNvCxnSpPr>
            <a:stCxn id="4" idx="2"/>
            <a:endCxn id="7" idx="0"/>
          </p:cNvCxnSpPr>
          <p:nvPr/>
        </p:nvCxnSpPr>
        <p:spPr>
          <a:xfrm>
            <a:off x="2334127" y="2685449"/>
            <a:ext cx="3757862" cy="5229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2"/>
            <a:endCxn id="7" idx="0"/>
          </p:cNvCxnSpPr>
          <p:nvPr/>
        </p:nvCxnSpPr>
        <p:spPr>
          <a:xfrm flipH="1">
            <a:off x="6091989" y="2714325"/>
            <a:ext cx="3651986" cy="494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5" idx="2"/>
            <a:endCxn id="7" idx="0"/>
          </p:cNvCxnSpPr>
          <p:nvPr/>
        </p:nvCxnSpPr>
        <p:spPr>
          <a:xfrm>
            <a:off x="6091989" y="2685449"/>
            <a:ext cx="0" cy="522965"/>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2"/>
            <a:endCxn id="8" idx="0"/>
          </p:cNvCxnSpPr>
          <p:nvPr/>
        </p:nvCxnSpPr>
        <p:spPr>
          <a:xfrm>
            <a:off x="6091989" y="4113190"/>
            <a:ext cx="0" cy="3721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8" idx="2"/>
          </p:cNvCxnSpPr>
          <p:nvPr/>
        </p:nvCxnSpPr>
        <p:spPr>
          <a:xfrm flipH="1">
            <a:off x="6091988" y="5157536"/>
            <a:ext cx="1" cy="487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8" idx="2"/>
            <a:endCxn id="9" idx="0"/>
          </p:cNvCxnSpPr>
          <p:nvPr/>
        </p:nvCxnSpPr>
        <p:spPr>
          <a:xfrm flipH="1">
            <a:off x="2334126" y="5157536"/>
            <a:ext cx="3757863" cy="487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8" idx="2"/>
            <a:endCxn id="11" idx="0"/>
          </p:cNvCxnSpPr>
          <p:nvPr/>
        </p:nvCxnSpPr>
        <p:spPr>
          <a:xfrm>
            <a:off x="6091989" y="5157536"/>
            <a:ext cx="3892618" cy="487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226193" y="18257"/>
            <a:ext cx="1703672" cy="143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5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серебрякова.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457" y="1129584"/>
            <a:ext cx="3253818" cy="244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867637" y="1188270"/>
            <a:ext cx="7472412" cy="2554545"/>
          </a:xfrm>
          <a:prstGeom prst="rect">
            <a:avLst/>
          </a:prstGeom>
        </p:spPr>
        <p:txBody>
          <a:bodyPr wrap="square">
            <a:spAutoFit/>
          </a:bodyPr>
          <a:lstStyle/>
          <a:p>
            <a:pPr algn="just"/>
            <a:endParaRPr lang="ru-RU" sz="2000" dirty="0">
              <a:solidFill>
                <a:srgbClr val="FFCC00"/>
              </a:solidFill>
            </a:endParaRPr>
          </a:p>
          <a:p>
            <a:pPr marL="457200" indent="-4572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Серебрякова Валерия,  группа «Электромонтер по ремонту и обслуживанию электрооборудования»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финалист «Шаг в будущую профессию</a:t>
            </a:r>
            <a:r>
              <a:rPr lang="ru-RU" sz="2000" dirty="0" smtClean="0">
                <a:latin typeface="Times New Roman" panose="02020603050405020304" pitchFamily="18" charset="0"/>
                <a:cs typeface="Times New Roman" panose="02020603050405020304" pitchFamily="18" charset="0"/>
              </a:rPr>
              <a:t>» </a:t>
            </a:r>
            <a:r>
              <a:rPr lang="sah-RU" sz="2000" dirty="0" smtClean="0">
                <a:latin typeface="Times New Roman" panose="02020603050405020304" pitchFamily="18" charset="0"/>
                <a:cs typeface="Times New Roman" panose="02020603050405020304" pitchFamily="18" charset="0"/>
              </a:rPr>
              <a:t>посвященного 85-летию первого президента РС(Я) Николаева М.Е.</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Донцов </a:t>
            </a:r>
            <a:r>
              <a:rPr lang="ru-RU" sz="2000" dirty="0">
                <a:latin typeface="Times New Roman" panose="02020603050405020304" pitchFamily="18" charset="0"/>
                <a:cs typeface="Times New Roman" panose="02020603050405020304" pitchFamily="18" charset="0"/>
              </a:rPr>
              <a:t>Юрий Диплом 3 степени Республиканская олимпиада по естественнонаучным </a:t>
            </a:r>
            <a:r>
              <a:rPr lang="ru-RU" sz="2000" dirty="0" smtClean="0">
                <a:latin typeface="Times New Roman" panose="02020603050405020304" pitchFamily="18" charset="0"/>
                <a:cs typeface="Times New Roman" panose="02020603050405020304" pitchFamily="18" charset="0"/>
              </a:rPr>
              <a:t>предметам.</a:t>
            </a:r>
          </a:p>
          <a:p>
            <a:pPr marL="457200" indent="-457200" algn="just">
              <a:buFont typeface="Wingdings" panose="05000000000000000000" pitchFamily="2" charset="2"/>
              <a:buChar char="v"/>
            </a:pPr>
            <a:endParaRPr lang="ru-RU" sz="2000" dirty="0"/>
          </a:p>
        </p:txBody>
      </p:sp>
      <p:sp>
        <p:nvSpPr>
          <p:cNvPr id="7" name="Прямоугольник 6"/>
          <p:cNvSpPr/>
          <p:nvPr/>
        </p:nvSpPr>
        <p:spPr>
          <a:xfrm>
            <a:off x="837397" y="3915682"/>
            <a:ext cx="10905423" cy="2215991"/>
          </a:xfrm>
          <a:prstGeom prst="rect">
            <a:avLst/>
          </a:prstGeom>
        </p:spPr>
        <p:txBody>
          <a:bodyPr wrap="square">
            <a:spAutoFit/>
          </a:bodyPr>
          <a:lstStyle/>
          <a:p>
            <a:pPr marL="342900" indent="-342900" algn="just" fontAlgn="base">
              <a:spcBef>
                <a:spcPct val="0"/>
              </a:spcBef>
              <a:spcAft>
                <a:spcPct val="0"/>
              </a:spcAft>
              <a:buFont typeface="Wingdings" panose="05000000000000000000" pitchFamily="2" charset="2"/>
              <a:buChar char="v"/>
            </a:pPr>
            <a:r>
              <a:rPr lang="ru-RU" sz="2000" dirty="0" err="1">
                <a:latin typeface="Times New Roman" panose="02020603050405020304" pitchFamily="18" charset="0"/>
                <a:cs typeface="Times New Roman" panose="02020603050405020304" pitchFamily="18" charset="0"/>
              </a:rPr>
              <a:t>Гандалоев</a:t>
            </a:r>
            <a:r>
              <a:rPr lang="ru-RU" sz="2000" dirty="0">
                <a:latin typeface="Times New Roman" panose="02020603050405020304" pitchFamily="18" charset="0"/>
                <a:cs typeface="Times New Roman" panose="02020603050405020304" pitchFamily="18" charset="0"/>
              </a:rPr>
              <a:t> Алан </a:t>
            </a:r>
            <a:r>
              <a:rPr lang="ru-RU" sz="2000" dirty="0" smtClean="0">
                <a:latin typeface="Times New Roman" panose="02020603050405020304" pitchFamily="18" charset="0"/>
                <a:cs typeface="Times New Roman" panose="02020603050405020304" pitchFamily="18" charset="0"/>
              </a:rPr>
              <a:t>Владиславович, учащийся 1 курса «Мастер </a:t>
            </a:r>
            <a:r>
              <a:rPr lang="ru-RU" sz="2000" dirty="0">
                <a:latin typeface="Times New Roman" panose="02020603050405020304" pitchFamily="18" charset="0"/>
                <a:cs typeface="Times New Roman" panose="02020603050405020304" pitchFamily="18" charset="0"/>
              </a:rPr>
              <a:t>по ремонту и обслуживанию </a:t>
            </a:r>
            <a:r>
              <a:rPr lang="ru-RU" sz="2000" dirty="0" smtClean="0">
                <a:latin typeface="Times New Roman" panose="02020603050405020304" pitchFamily="18" charset="0"/>
                <a:cs typeface="Times New Roman" panose="02020603050405020304" pitchFamily="18" charset="0"/>
              </a:rPr>
              <a:t>автомобилей» 3 место </a:t>
            </a:r>
            <a:r>
              <a:rPr lang="ru-RU" sz="2000" dirty="0">
                <a:latin typeface="Times New Roman" panose="02020603050405020304" pitchFamily="18" charset="0"/>
                <a:cs typeface="Times New Roman" panose="02020603050405020304" pitchFamily="18" charset="0"/>
              </a:rPr>
              <a:t>«Шаг в будущую профессию» </a:t>
            </a:r>
            <a:r>
              <a:rPr lang="sah-RU" sz="2000" dirty="0">
                <a:latin typeface="Times New Roman" panose="02020603050405020304" pitchFamily="18" charset="0"/>
                <a:cs typeface="Times New Roman" panose="02020603050405020304" pitchFamily="18" charset="0"/>
              </a:rPr>
              <a:t>посвященного 85-летию первого президента РС(Я) Николаева М.Е.</a:t>
            </a:r>
            <a:r>
              <a:rPr lang="ru-RU" sz="2000" dirty="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p>
            <a:pPr marL="342900" indent="-342900" algn="just" fontAlgn="base">
              <a:spcBef>
                <a:spcPct val="0"/>
              </a:spcBef>
              <a:spcAft>
                <a:spcPct val="0"/>
              </a:spcAf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Романова Светлана </a:t>
            </a:r>
            <a:r>
              <a:rPr lang="ru-RU" sz="2000" dirty="0" smtClean="0">
                <a:latin typeface="Times New Roman" panose="02020603050405020304" pitchFamily="18" charset="0"/>
                <a:cs typeface="Times New Roman" panose="02020603050405020304" pitchFamily="18" charset="0"/>
              </a:rPr>
              <a:t>Андреевна,  учащаяся 2 курса «Обработчик рыб и морепродукты» </a:t>
            </a:r>
            <a:r>
              <a:rPr lang="ru-RU" sz="2000" dirty="0" err="1" smtClean="0">
                <a:latin typeface="Times New Roman" panose="02020603050405020304" pitchFamily="18" charset="0"/>
                <a:cs typeface="Times New Roman" panose="02020603050405020304" pitchFamily="18" charset="0"/>
              </a:rPr>
              <a:t>Жиганского</a:t>
            </a:r>
            <a:r>
              <a:rPr lang="ru-RU" sz="2000" dirty="0" smtClean="0">
                <a:latin typeface="Times New Roman" panose="02020603050405020304" pitchFamily="18" charset="0"/>
                <a:cs typeface="Times New Roman" panose="02020603050405020304" pitchFamily="18" charset="0"/>
              </a:rPr>
              <a:t> структурного подразделения победительница </a:t>
            </a:r>
            <a:r>
              <a:rPr lang="ru-RU" sz="2000" dirty="0">
                <a:latin typeface="Times New Roman" panose="02020603050405020304" pitchFamily="18" charset="0"/>
                <a:cs typeface="Times New Roman" panose="02020603050405020304" pitchFamily="18" charset="0"/>
              </a:rPr>
              <a:t>Чемпионата по северным профессиям г. </a:t>
            </a:r>
            <a:r>
              <a:rPr lang="ru-RU" sz="2000" dirty="0" smtClean="0">
                <a:latin typeface="Times New Roman" panose="02020603050405020304" pitchFamily="18" charset="0"/>
                <a:cs typeface="Times New Roman" panose="02020603050405020304" pitchFamily="18" charset="0"/>
              </a:rPr>
              <a:t>Мурманск. </a:t>
            </a:r>
            <a:endParaRPr lang="ru-RU" sz="2000" dirty="0">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b="1" dirty="0">
              <a:solidFill>
                <a:prstClr val="black"/>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 y="96455"/>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68637" y="248319"/>
            <a:ext cx="6055760" cy="535531"/>
          </a:xfrm>
          <a:prstGeom prst="rect">
            <a:avLst/>
          </a:prstGeom>
        </p:spPr>
        <p:txBody>
          <a:bodyPr wrap="none">
            <a:spAutoFit/>
          </a:bodyPr>
          <a:lstStyle/>
          <a:p>
            <a:pPr algn="ctr">
              <a:lnSpc>
                <a:spcPct val="90000"/>
              </a:lnSpc>
              <a:spcBef>
                <a:spcPct val="0"/>
              </a:spcBef>
            </a:pP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Достижения  студентов Центра </a:t>
            </a:r>
          </a:p>
        </p:txBody>
      </p:sp>
    </p:spTree>
    <p:extLst>
      <p:ext uri="{BB962C8B-B14F-4D97-AF65-F5344CB8AC3E}">
        <p14:creationId xmlns:p14="http://schemas.microsoft.com/office/powerpoint/2010/main" val="85042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82316" y="4047105"/>
            <a:ext cx="6324242" cy="400110"/>
          </a:xfrm>
          <a:prstGeom prst="rect">
            <a:avLst/>
          </a:prstGeom>
        </p:spPr>
        <p:txBody>
          <a:bodyPr wrap="square">
            <a:spAutoFit/>
          </a:bodyPr>
          <a:lstStyle/>
          <a:p>
            <a:pPr algn="just" fontAlgn="base">
              <a:spcBef>
                <a:spcPct val="0"/>
              </a:spcBef>
              <a:spcAft>
                <a:spcPct val="0"/>
              </a:spcAft>
            </a:pPr>
            <a:endParaRPr lang="ru-RU" sz="2000" b="1" dirty="0">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4" y="64453"/>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861699" y="200575"/>
            <a:ext cx="6055760" cy="535531"/>
          </a:xfrm>
          <a:prstGeom prst="rect">
            <a:avLst/>
          </a:prstGeom>
        </p:spPr>
        <p:txBody>
          <a:bodyPr wrap="none">
            <a:spAutoFit/>
          </a:bodyPr>
          <a:lstStyle/>
          <a:p>
            <a:pPr algn="ctr">
              <a:lnSpc>
                <a:spcPct val="90000"/>
              </a:lnSpc>
              <a:spcBef>
                <a:spcPct val="0"/>
              </a:spcBef>
            </a:pP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Достижения  студентов Центра </a:t>
            </a:r>
          </a:p>
        </p:txBody>
      </p:sp>
      <p:sp>
        <p:nvSpPr>
          <p:cNvPr id="3" name="Объект 2"/>
          <p:cNvSpPr>
            <a:spLocks noGrp="1"/>
          </p:cNvSpPr>
          <p:nvPr>
            <p:ph idx="1"/>
          </p:nvPr>
        </p:nvSpPr>
        <p:spPr>
          <a:xfrm>
            <a:off x="2589212" y="997903"/>
            <a:ext cx="8915400" cy="4913319"/>
          </a:xfrm>
        </p:spPr>
        <p:txBody>
          <a:bodyPr>
            <a:normAutofit fontScale="77500" lnSpcReduction="20000"/>
          </a:bodyPr>
          <a:lstStyle/>
          <a:p>
            <a:pPr algn="just">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Бурцев </a:t>
            </a:r>
            <a:r>
              <a:rPr lang="ru-RU" dirty="0" err="1">
                <a:latin typeface="Times New Roman" panose="02020603050405020304" pitchFamily="18" charset="0"/>
                <a:cs typeface="Times New Roman" panose="02020603050405020304" pitchFamily="18" charset="0"/>
              </a:rPr>
              <a:t>Айдын</a:t>
            </a:r>
            <a:r>
              <a:rPr lang="ru-RU" dirty="0">
                <a:latin typeface="Times New Roman" panose="02020603050405020304" pitchFamily="18" charset="0"/>
                <a:cs typeface="Times New Roman" panose="02020603050405020304" pitchFamily="18" charset="0"/>
              </a:rPr>
              <a:t> Диплом 3 степени Республиканская олимпиада по естественнонаучным предметам.</a:t>
            </a:r>
            <a:endParaRPr lang="ru-RU" dirty="0">
              <a:solidFill>
                <a:prstClr val="black"/>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ru-RU"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Колмогоров </a:t>
            </a:r>
            <a:r>
              <a:rPr lang="ru-RU" dirty="0">
                <a:latin typeface="Times New Roman" panose="02020603050405020304" pitchFamily="18" charset="0"/>
                <a:cs typeface="Times New Roman" panose="02020603050405020304" pitchFamily="18" charset="0"/>
              </a:rPr>
              <a:t>Иван Участие в </a:t>
            </a:r>
            <a:r>
              <a:rPr lang="en-US" dirty="0">
                <a:latin typeface="Times New Roman" panose="02020603050405020304" pitchFamily="18" charset="0"/>
                <a:cs typeface="Times New Roman" panose="02020603050405020304" pitchFamily="18" charset="0"/>
              </a:rPr>
              <a:t>XVI</a:t>
            </a:r>
            <a:r>
              <a:rPr lang="ru-RU" dirty="0">
                <a:latin typeface="Times New Roman" panose="02020603050405020304" pitchFamily="18" charset="0"/>
                <a:cs typeface="Times New Roman" panose="02020603050405020304" pitchFamily="18" charset="0"/>
              </a:rPr>
              <a:t> Республиканском форуме молодых исследователей «Шаг в будущую профессию» Мероприятие «Фестиваль молодых модельеров и дизайнеров» (вышли в финальный этап); 2 место в Республиканском конкурсе «Знаменитые люди Якутии»; Лауреат </a:t>
            </a:r>
            <a:r>
              <a:rPr lang="en-US" dirty="0">
                <a:latin typeface="Times New Roman" panose="02020603050405020304" pitchFamily="18" charset="0"/>
                <a:cs typeface="Times New Roman" panose="02020603050405020304" pitchFamily="18" charset="0"/>
              </a:rPr>
              <a:t>II</a:t>
            </a:r>
            <a:r>
              <a:rPr lang="ru-RU" dirty="0">
                <a:latin typeface="Times New Roman" panose="02020603050405020304" pitchFamily="18" charset="0"/>
                <a:cs typeface="Times New Roman" panose="02020603050405020304" pitchFamily="18" charset="0"/>
              </a:rPr>
              <a:t> степени во Всероссийском онлайн-фестивале искусства и творчества «Зима </a:t>
            </a:r>
            <a:r>
              <a:rPr lang="en-US" dirty="0" err="1">
                <a:latin typeface="Times New Roman" panose="02020603050405020304" pitchFamily="18" charset="0"/>
                <a:cs typeface="Times New Roman" panose="02020603050405020304" pitchFamily="18" charset="0"/>
              </a:rPr>
              <a:t>ArtFest</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Горохова Анастасия Участие в </a:t>
            </a:r>
            <a:r>
              <a:rPr lang="en-US" dirty="0">
                <a:latin typeface="Times New Roman" panose="02020603050405020304" pitchFamily="18" charset="0"/>
                <a:cs typeface="Times New Roman" panose="02020603050405020304" pitchFamily="18" charset="0"/>
              </a:rPr>
              <a:t>XVI</a:t>
            </a:r>
            <a:r>
              <a:rPr lang="ru-RU" dirty="0">
                <a:latin typeface="Times New Roman" panose="02020603050405020304" pitchFamily="18" charset="0"/>
                <a:cs typeface="Times New Roman" panose="02020603050405020304" pitchFamily="18" charset="0"/>
              </a:rPr>
              <a:t> Республиканском форуме молодых исследователей «Шаг в будущую профессию» Мероприятие «Фестиваль молодых модельеров и дизайнеров» (вышли в финальный этап); 2 место в Республиканском конкурсе «Знаменитые люди Якутии»; Лауреат </a:t>
            </a:r>
            <a:r>
              <a:rPr lang="en-US" dirty="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степени в Республиканском конкурсе «</a:t>
            </a:r>
            <a:r>
              <a:rPr lang="en-US" dirty="0">
                <a:latin typeface="Times New Roman" panose="02020603050405020304" pitchFamily="18" charset="0"/>
                <a:cs typeface="Times New Roman" panose="02020603050405020304" pitchFamily="18" charset="0"/>
              </a:rPr>
              <a:t>OLONXO ART</a:t>
            </a:r>
            <a:r>
              <a:rPr lang="ru-RU" dirty="0">
                <a:latin typeface="Times New Roman" panose="02020603050405020304" pitchFamily="18" charset="0"/>
                <a:cs typeface="Times New Roman" panose="02020603050405020304" pitchFamily="18" charset="0"/>
              </a:rPr>
              <a:t>», Лауреат 1 степени во Всероссийском онлайн-фестивале искусства и творчества «Зима </a:t>
            </a:r>
            <a:r>
              <a:rPr lang="en-US" dirty="0" err="1">
                <a:latin typeface="Times New Roman" panose="02020603050405020304" pitchFamily="18" charset="0"/>
                <a:cs typeface="Times New Roman" panose="02020603050405020304" pitchFamily="18" charset="0"/>
              </a:rPr>
              <a:t>ArtFest</a:t>
            </a:r>
            <a:r>
              <a:rPr lang="ru-RU"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Аммосова</a:t>
            </a:r>
            <a:r>
              <a:rPr lang="ru-RU" dirty="0">
                <a:latin typeface="Times New Roman" panose="02020603050405020304" pitchFamily="18" charset="0"/>
                <a:cs typeface="Times New Roman" panose="02020603050405020304" pitchFamily="18" charset="0"/>
              </a:rPr>
              <a:t> Валерия – Лауреат </a:t>
            </a:r>
            <a:r>
              <a:rPr lang="en-US" dirty="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степени Республиканского научно-творческого конкурса «Якутску посвящается». </a:t>
            </a:r>
          </a:p>
          <a:p>
            <a:endParaRPr lang="ru-RU" dirty="0"/>
          </a:p>
        </p:txBody>
      </p:sp>
      <p:pic>
        <p:nvPicPr>
          <p:cNvPr id="6" name="Рисунок 5" descr="d63e4bd8-6cfe-417d-a47e-c774a657645e.jpg"/>
          <p:cNvPicPr>
            <a:picLocks noChangeAspect="1"/>
          </p:cNvPicPr>
          <p:nvPr/>
        </p:nvPicPr>
        <p:blipFill>
          <a:blip r:embed="rId3" cstate="print"/>
          <a:stretch>
            <a:fillRect/>
          </a:stretch>
        </p:blipFill>
        <p:spPr>
          <a:xfrm rot="20639636">
            <a:off x="41650" y="1112807"/>
            <a:ext cx="2500231" cy="1875173"/>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9407">
            <a:off x="183909" y="4052137"/>
            <a:ext cx="2477925" cy="1854572"/>
          </a:xfrm>
          <a:prstGeom prst="rect">
            <a:avLst/>
          </a:prstGeom>
          <a:ln>
            <a:noFill/>
          </a:ln>
          <a:effectLst>
            <a:softEdge rad="112500"/>
          </a:effectLst>
        </p:spPr>
      </p:pic>
    </p:spTree>
    <p:extLst>
      <p:ext uri="{BB962C8B-B14F-4D97-AF65-F5344CB8AC3E}">
        <p14:creationId xmlns:p14="http://schemas.microsoft.com/office/powerpoint/2010/main" val="163339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14057" y="103298"/>
            <a:ext cx="10515600" cy="1325563"/>
          </a:xfrm>
        </p:spPr>
        <p:txBody>
          <a:bodyPr>
            <a:normAutofit/>
          </a:bodyPr>
          <a:lstStyle/>
          <a:p>
            <a:r>
              <a:rPr lang="ru-RU" sz="3200" b="1" dirty="0">
                <a:solidFill>
                  <a:schemeClr val="accent1">
                    <a:lumMod val="50000"/>
                  </a:schemeClr>
                </a:solidFill>
                <a:latin typeface="Times New Roman" panose="02020603050405020304" pitchFamily="18" charset="0"/>
                <a:cs typeface="Times New Roman" panose="02020603050405020304" pitchFamily="18" charset="0"/>
              </a:rPr>
              <a:t>Достижения  студентов Центра</a:t>
            </a:r>
          </a:p>
        </p:txBody>
      </p:sp>
      <p:sp>
        <p:nvSpPr>
          <p:cNvPr id="3" name="Объект 2"/>
          <p:cNvSpPr>
            <a:spLocks noGrp="1"/>
          </p:cNvSpPr>
          <p:nvPr>
            <p:ph idx="1"/>
          </p:nvPr>
        </p:nvSpPr>
        <p:spPr>
          <a:xfrm>
            <a:off x="3312027" y="1716768"/>
            <a:ext cx="8303029" cy="4351338"/>
          </a:xfrm>
        </p:spPr>
        <p:txBody>
          <a:bodyPr>
            <a:normAutofit fontScale="62500" lnSpcReduction="20000"/>
          </a:bodyPr>
          <a:lstStyle/>
          <a:p>
            <a:pPr algn="just">
              <a:lnSpc>
                <a:spcPct val="106000"/>
              </a:lnSpc>
              <a:spcAft>
                <a:spcPts val="800"/>
              </a:spcAft>
              <a:buFont typeface="Wingdings" panose="05000000000000000000" pitchFamily="2" charset="2"/>
              <a:buChar char="v"/>
            </a:pPr>
            <a:r>
              <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Иванова Анна В</a:t>
            </a:r>
            <a:r>
              <a:rPr lang="ru-RU" dirty="0" smtClean="0">
                <a:latin typeface="Times New Roman" panose="02020603050405020304" pitchFamily="18" charset="0"/>
                <a:ea typeface="Calibri" panose="020F0502020204030204" pitchFamily="34" charset="0"/>
                <a:cs typeface="Times New Roman" panose="02020603050405020304" pitchFamily="18" charset="0"/>
              </a:rPr>
              <a:t>ладимировна</a:t>
            </a:r>
            <a:r>
              <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гр. </a:t>
            </a:r>
            <a:r>
              <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«Обработчик рыбы и морепродуктов</a:t>
            </a:r>
            <a:r>
              <a:rPr lang="ru-RU"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выставка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«Радуга Заполярья 2022» - Номинация «Керамика»  (руководитель  </a:t>
            </a:r>
            <a:r>
              <a:rPr lang="ru-RU"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Массаева</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Р.Р</a:t>
            </a:r>
            <a:r>
              <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6000"/>
              </a:lnSpc>
              <a:spcAft>
                <a:spcPts val="800"/>
              </a:spcAft>
              <a:buNone/>
            </a:pPr>
            <a:r>
              <a:rPr lang="ru-RU" dirty="0" err="1" smtClean="0">
                <a:latin typeface="Times New Roman" panose="02020603050405020304" pitchFamily="18" charset="0"/>
                <a:ea typeface="Calibri" panose="020F0502020204030204" pitchFamily="34" charset="0"/>
                <a:cs typeface="Times New Roman" panose="02020603050405020304" pitchFamily="18" charset="0"/>
              </a:rPr>
              <a:t>Респ.НПК</a:t>
            </a:r>
            <a:r>
              <a:rPr lang="ru-RU" dirty="0" smtClean="0">
                <a:latin typeface="Times New Roman" panose="02020603050405020304" pitchFamily="18" charset="0"/>
                <a:ea typeface="Calibri" panose="020F0502020204030204" pitchFamily="34" charset="0"/>
                <a:cs typeface="Times New Roman" panose="02020603050405020304" pitchFamily="18" charset="0"/>
              </a:rPr>
              <a:t> «Шаг в будущую профессию»</a:t>
            </a:r>
            <a:endPar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buFont typeface="Wingdings" panose="05000000000000000000" pitchFamily="2" charset="2"/>
              <a:buChar char="v"/>
            </a:pPr>
            <a:r>
              <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Чабыева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Дарина</a:t>
            </a:r>
            <a:r>
              <a:rPr lang="ru-RU" dirty="0">
                <a:latin typeface="Times New Roman" panose="02020603050405020304" pitchFamily="18" charset="0"/>
                <a:ea typeface="Calibri" panose="020F0502020204030204" pitchFamily="34" charset="0"/>
                <a:cs typeface="Times New Roman" panose="02020603050405020304" pitchFamily="18" charset="0"/>
              </a:rPr>
              <a:t> Семеновна гр. «Обработчик рыбы и морепродуктов</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Кондитерская на дому, как вариант своего дела» (руководитель  </a:t>
            </a:r>
            <a:r>
              <a:rPr lang="ru-RU" dirty="0" err="1">
                <a:latin typeface="Times New Roman" panose="02020603050405020304" pitchFamily="18" charset="0"/>
                <a:ea typeface="Calibri" panose="020F0502020204030204" pitchFamily="34" charset="0"/>
                <a:cs typeface="Times New Roman" panose="02020603050405020304" pitchFamily="18" charset="0"/>
              </a:rPr>
              <a:t>Массаева</a:t>
            </a:r>
            <a:r>
              <a:rPr lang="ru-RU" dirty="0">
                <a:latin typeface="Times New Roman" panose="02020603050405020304" pitchFamily="18" charset="0"/>
                <a:ea typeface="Calibri" panose="020F0502020204030204" pitchFamily="34" charset="0"/>
                <a:cs typeface="Times New Roman" panose="02020603050405020304" pitchFamily="18" charset="0"/>
              </a:rPr>
              <a:t> Р.Р</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6000"/>
              </a:lnSpc>
              <a:spcAft>
                <a:spcPts val="800"/>
              </a:spcAft>
              <a:buFont typeface="Wingdings" panose="05000000000000000000" pitchFamily="2" charset="2"/>
              <a:buChar char="v"/>
            </a:pP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Иванова Анна Владимировна гр. «Обработчик рыбы и морепродуктов» «Изготовление украшения в </a:t>
            </a:r>
            <a:r>
              <a:rPr lang="ru-RU" dirty="0" err="1">
                <a:latin typeface="Times New Roman" panose="02020603050405020304" pitchFamily="18" charset="0"/>
                <a:ea typeface="Calibri" panose="020F0502020204030204" pitchFamily="34" charset="0"/>
                <a:cs typeface="Times New Roman" panose="02020603050405020304" pitchFamily="18" charset="0"/>
              </a:rPr>
              <a:t>этностиле</a:t>
            </a:r>
            <a:r>
              <a:rPr lang="ru-RU" dirty="0">
                <a:latin typeface="Times New Roman" panose="02020603050405020304" pitchFamily="18" charset="0"/>
                <a:ea typeface="Calibri" panose="020F0502020204030204" pitchFamily="34" charset="0"/>
                <a:cs typeface="Times New Roman" panose="02020603050405020304" pitchFamily="18" charset="0"/>
              </a:rPr>
              <a:t>», март 2022 г. (руководитель </a:t>
            </a:r>
            <a:r>
              <a:rPr lang="ru-RU" dirty="0" err="1">
                <a:latin typeface="Times New Roman" panose="02020603050405020304" pitchFamily="18" charset="0"/>
                <a:ea typeface="Calibri" panose="020F0502020204030204" pitchFamily="34" charset="0"/>
                <a:cs typeface="Times New Roman" panose="02020603050405020304" pitchFamily="18" charset="0"/>
              </a:rPr>
              <a:t>Массаева</a:t>
            </a:r>
            <a:r>
              <a:rPr lang="ru-RU" dirty="0">
                <a:latin typeface="Times New Roman" panose="02020603050405020304" pitchFamily="18" charset="0"/>
                <a:ea typeface="Calibri" panose="020F0502020204030204" pitchFamily="34" charset="0"/>
                <a:cs typeface="Times New Roman" panose="02020603050405020304" pitchFamily="18" charset="0"/>
              </a:rPr>
              <a:t> Р.Р. ), </a:t>
            </a:r>
            <a:endPar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buFont typeface="Wingdings" panose="05000000000000000000" pitchFamily="2" charset="2"/>
              <a:buChar char="v"/>
            </a:pPr>
            <a:r>
              <a:rPr lang="ru-RU"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Романова </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Светлана Андреевна – первый чемпионат профессионального мастерства по северным профессиям г. Мурманск, направление «Народные промыслы» - 1 место (руководитель </a:t>
            </a:r>
            <a:r>
              <a:rPr lang="ru-RU"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Массаева</a:t>
            </a:r>
            <a:r>
              <a:rPr lang="ru-RU"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Р.Р.)</a:t>
            </a:r>
            <a:endParaRPr lang="ru-RU" dirty="0">
              <a:solidFill>
                <a:schemeClr val="tx1"/>
              </a:solidFill>
              <a:latin typeface="Times New Roman" panose="02020603050405020304" pitchFamily="18" charset="0"/>
              <a:ea typeface="Droid Sans Fallback"/>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19807">
            <a:off x="260527" y="1428861"/>
            <a:ext cx="2246101" cy="152685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63" y="3133509"/>
            <a:ext cx="2269453" cy="1702090"/>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81058">
            <a:off x="773876" y="4672603"/>
            <a:ext cx="1665830" cy="2221106"/>
          </a:xfrm>
          <a:prstGeom prst="rect">
            <a:avLst/>
          </a:prstGeom>
          <a:ln>
            <a:noFill/>
          </a:ln>
          <a:effectLst>
            <a:softEdge rad="112500"/>
          </a:effec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759" y="114952"/>
            <a:ext cx="1428792" cy="12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819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2884" y="111042"/>
            <a:ext cx="7207030" cy="536125"/>
          </a:xfrm>
        </p:spPr>
        <p:txBody>
          <a:bodyPr>
            <a:noAutofit/>
          </a:bodyPr>
          <a:lstStyle/>
          <a:p>
            <a:r>
              <a:rPr lang="ru-RU" sz="3200" b="1" dirty="0">
                <a:solidFill>
                  <a:schemeClr val="accent1">
                    <a:lumMod val="50000"/>
                  </a:schemeClr>
                </a:solidFill>
                <a:latin typeface="Times New Roman" panose="02020603050405020304" pitchFamily="18" charset="0"/>
                <a:cs typeface="Times New Roman" panose="02020603050405020304" pitchFamily="18" charset="0"/>
              </a:rPr>
              <a:t>Учебно-методическая деятельность</a:t>
            </a:r>
          </a:p>
        </p:txBody>
      </p:sp>
      <p:sp>
        <p:nvSpPr>
          <p:cNvPr id="3" name="Объект 2"/>
          <p:cNvSpPr>
            <a:spLocks noGrp="1"/>
          </p:cNvSpPr>
          <p:nvPr>
            <p:ph idx="1"/>
          </p:nvPr>
        </p:nvSpPr>
        <p:spPr>
          <a:xfrm>
            <a:off x="304800" y="806407"/>
            <a:ext cx="11887200" cy="5833880"/>
          </a:xfrm>
        </p:spPr>
        <p:txBody>
          <a:bodyPr>
            <a:normAutofit fontScale="25000" lnSpcReduction="20000"/>
          </a:bodyPr>
          <a:lstStyle/>
          <a:p>
            <a:pPr marL="0" indent="0" algn="just">
              <a:buNone/>
            </a:pPr>
            <a:r>
              <a:rPr lang="ru-RU" sz="2000" dirty="0" smtClean="0"/>
              <a:t>	В</a:t>
            </a:r>
            <a:r>
              <a:rPr lang="ru-RU" sz="4500" dirty="0" smtClean="0"/>
              <a:t> </a:t>
            </a:r>
            <a:r>
              <a:rPr lang="ru-RU" sz="9600" dirty="0" smtClean="0">
                <a:latin typeface="Times New Roman" panose="02020603050405020304" pitchFamily="18" charset="0"/>
                <a:cs typeface="Times New Roman" panose="02020603050405020304" pitchFamily="18" charset="0"/>
              </a:rPr>
              <a:t>2022-2023 </a:t>
            </a:r>
            <a:r>
              <a:rPr lang="ru-RU" sz="9600" dirty="0">
                <a:latin typeface="Times New Roman" panose="02020603050405020304" pitchFamily="18" charset="0"/>
                <a:cs typeface="Times New Roman" panose="02020603050405020304" pitchFamily="18" charset="0"/>
              </a:rPr>
              <a:t>году запланированы и проведены следующие мероприятия, с целью оказания методической помощи педагогическому составу:</a:t>
            </a:r>
          </a:p>
          <a:p>
            <a:pPr algn="just"/>
            <a:r>
              <a:rPr lang="ru-RU" sz="9600" dirty="0" smtClean="0">
                <a:latin typeface="Times New Roman" panose="02020603050405020304" pitchFamily="18" charset="0"/>
                <a:cs typeface="Times New Roman" panose="02020603050405020304" pitchFamily="18" charset="0"/>
              </a:rPr>
              <a:t>Неделя </a:t>
            </a:r>
            <a:r>
              <a:rPr lang="ru-RU" sz="9600" dirty="0">
                <a:latin typeface="Times New Roman" panose="02020603050405020304" pitchFamily="18" charset="0"/>
                <a:cs typeface="Times New Roman" panose="02020603050405020304" pitchFamily="18" charset="0"/>
              </a:rPr>
              <a:t>предметов общепрофессионального </a:t>
            </a:r>
            <a:r>
              <a:rPr lang="ru-RU" sz="9600" dirty="0" smtClean="0">
                <a:latin typeface="Times New Roman" panose="02020603050405020304" pitchFamily="18" charset="0"/>
                <a:cs typeface="Times New Roman" panose="02020603050405020304" pitchFamily="18" charset="0"/>
              </a:rPr>
              <a:t>цикла</a:t>
            </a:r>
          </a:p>
          <a:p>
            <a:pPr algn="just"/>
            <a:r>
              <a:rPr lang="ru-RU" sz="9600" dirty="0" smtClean="0">
                <a:latin typeface="Times New Roman" panose="02020603050405020304" pitchFamily="18" charset="0"/>
                <a:cs typeface="Times New Roman" panose="02020603050405020304" pitchFamily="18" charset="0"/>
              </a:rPr>
              <a:t>Школа </a:t>
            </a:r>
            <a:r>
              <a:rPr lang="ru-RU" sz="9600" dirty="0">
                <a:latin typeface="Times New Roman" panose="02020603050405020304" pitchFamily="18" charset="0"/>
                <a:cs typeface="Times New Roman" panose="02020603050405020304" pitchFamily="18" charset="0"/>
              </a:rPr>
              <a:t>молодого </a:t>
            </a:r>
            <a:r>
              <a:rPr lang="ru-RU" sz="9600" dirty="0" smtClean="0">
                <a:latin typeface="Times New Roman" panose="02020603050405020304" pitchFamily="18" charset="0"/>
                <a:cs typeface="Times New Roman" panose="02020603050405020304" pitchFamily="18" charset="0"/>
              </a:rPr>
              <a:t>педагога</a:t>
            </a:r>
          </a:p>
          <a:p>
            <a:pPr algn="just"/>
            <a:r>
              <a:rPr lang="ru-RU" sz="9600" dirty="0" smtClean="0">
                <a:latin typeface="Times New Roman" panose="02020603050405020304" pitchFamily="18" charset="0"/>
                <a:cs typeface="Times New Roman" panose="02020603050405020304" pitchFamily="18" charset="0"/>
              </a:rPr>
              <a:t>Неделя </a:t>
            </a:r>
            <a:r>
              <a:rPr lang="ru-RU" sz="9600" dirty="0">
                <a:latin typeface="Times New Roman" panose="02020603050405020304" pitchFamily="18" charset="0"/>
                <a:cs typeface="Times New Roman" panose="02020603050405020304" pitchFamily="18" charset="0"/>
              </a:rPr>
              <a:t>специальных </a:t>
            </a:r>
            <a:r>
              <a:rPr lang="ru-RU" sz="9600" dirty="0" smtClean="0">
                <a:latin typeface="Times New Roman" panose="02020603050405020304" pitchFamily="18" charset="0"/>
                <a:cs typeface="Times New Roman" panose="02020603050405020304" pitchFamily="18" charset="0"/>
              </a:rPr>
              <a:t>предметов</a:t>
            </a:r>
          </a:p>
          <a:p>
            <a:pPr algn="just"/>
            <a:r>
              <a:rPr lang="ru-RU" sz="9600" dirty="0" smtClean="0">
                <a:latin typeface="Times New Roman" panose="02020603050405020304" pitchFamily="18" charset="0"/>
                <a:cs typeface="Times New Roman" panose="02020603050405020304" pitchFamily="18" charset="0"/>
              </a:rPr>
              <a:t>Неделя </a:t>
            </a:r>
            <a:r>
              <a:rPr lang="ru-RU" sz="9600" dirty="0">
                <a:latin typeface="Times New Roman" panose="02020603050405020304" pitchFamily="18" charset="0"/>
                <a:cs typeface="Times New Roman" panose="02020603050405020304" pitchFamily="18" charset="0"/>
              </a:rPr>
              <a:t>открытых </a:t>
            </a:r>
            <a:r>
              <a:rPr lang="ru-RU" sz="9600" dirty="0" smtClean="0">
                <a:latin typeface="Times New Roman" panose="02020603050405020304" pitchFamily="18" charset="0"/>
                <a:cs typeface="Times New Roman" panose="02020603050405020304" pitchFamily="18" charset="0"/>
              </a:rPr>
              <a:t>занятий.</a:t>
            </a:r>
          </a:p>
          <a:p>
            <a:pPr marL="0" indent="0" algn="just">
              <a:buNone/>
            </a:pPr>
            <a:r>
              <a:rPr lang="ru-RU" sz="9600" dirty="0" smtClean="0">
                <a:latin typeface="Times New Roman" panose="02020603050405020304" pitchFamily="18" charset="0"/>
                <a:cs typeface="Times New Roman" panose="02020603050405020304" pitchFamily="18" charset="0"/>
              </a:rPr>
              <a:t>Все педагогические работники прошли курсы повышения квалификации по следующим направлениям:</a:t>
            </a:r>
          </a:p>
          <a:p>
            <a:r>
              <a:rPr lang="sah-RU" sz="9600" dirty="0">
                <a:latin typeface="Times New Roman" panose="02020603050405020304" pitchFamily="18" charset="0"/>
                <a:cs typeface="Times New Roman" panose="02020603050405020304" pitchFamily="18" charset="0"/>
              </a:rPr>
              <a:t>Методика преподавания дисциплины “Основы финансовой грамтности и предпринимательства</a:t>
            </a:r>
            <a:r>
              <a:rPr lang="ru-RU" sz="9600" dirty="0">
                <a:latin typeface="Times New Roman" panose="02020603050405020304" pitchFamily="18" charset="0"/>
                <a:cs typeface="Times New Roman" panose="02020603050405020304" pitchFamily="18" charset="0"/>
              </a:rPr>
              <a:t>»</a:t>
            </a:r>
          </a:p>
          <a:p>
            <a:pPr fontAlgn="ctr"/>
            <a:r>
              <a:rPr lang="ru-RU" sz="9600" dirty="0">
                <a:latin typeface="Times New Roman" panose="02020603050405020304" pitchFamily="18" charset="0"/>
                <a:cs typeface="Times New Roman" panose="02020603050405020304" pitchFamily="18" charset="0"/>
              </a:rPr>
              <a:t>Образовательные технологии: тренды, вызовы и новые возможности</a:t>
            </a:r>
          </a:p>
          <a:p>
            <a:r>
              <a:rPr lang="ru-RU" sz="9600" dirty="0">
                <a:latin typeface="Times New Roman" panose="02020603050405020304" pitchFamily="18" charset="0"/>
                <a:cs typeface="Times New Roman" panose="02020603050405020304" pitchFamily="18" charset="0"/>
              </a:rPr>
              <a:t>2 межрегиональная НПК «Бережливое управление в образовании: человеческий капитал» г. Кемерово</a:t>
            </a:r>
          </a:p>
          <a:p>
            <a:r>
              <a:rPr lang="ru-RU" sz="9600" dirty="0">
                <a:latin typeface="Times New Roman" panose="02020603050405020304" pitchFamily="18" charset="0"/>
                <a:cs typeface="Times New Roman" panose="02020603050405020304" pitchFamily="18" charset="0"/>
              </a:rPr>
              <a:t>Эпоха цифрового развития: основы цифровой </a:t>
            </a:r>
            <a:r>
              <a:rPr lang="ru-RU" sz="9600" dirty="0" smtClean="0">
                <a:latin typeface="Times New Roman" panose="02020603050405020304" pitchFamily="18" charset="0"/>
                <a:cs typeface="Times New Roman" panose="02020603050405020304" pitchFamily="18" charset="0"/>
              </a:rPr>
              <a:t>трансформации.</a:t>
            </a:r>
          </a:p>
          <a:p>
            <a:r>
              <a:rPr lang="ru-RU" sz="9600" dirty="0">
                <a:latin typeface="Times New Roman" panose="02020603050405020304" pitchFamily="18" charset="0"/>
                <a:cs typeface="Times New Roman" panose="02020603050405020304" pitchFamily="18" charset="0"/>
              </a:rPr>
              <a:t>Цифровая трансформация. Быстрый </a:t>
            </a:r>
            <a:r>
              <a:rPr lang="ru-RU" sz="9600" dirty="0" smtClean="0">
                <a:latin typeface="Times New Roman" panose="02020603050405020304" pitchFamily="18" charset="0"/>
                <a:cs typeface="Times New Roman" panose="02020603050405020304" pitchFamily="18" charset="0"/>
              </a:rPr>
              <a:t>старт.</a:t>
            </a:r>
            <a:endParaRPr lang="ru-RU" sz="9600" dirty="0">
              <a:latin typeface="Times New Roman" panose="02020603050405020304" pitchFamily="18" charset="0"/>
              <a:cs typeface="Times New Roman" panose="02020603050405020304" pitchFamily="18" charset="0"/>
            </a:endParaRPr>
          </a:p>
          <a:p>
            <a:r>
              <a:rPr lang="ru-RU" sz="9600" dirty="0">
                <a:latin typeface="Times New Roman" panose="02020603050405020304" pitchFamily="18" charset="0"/>
                <a:cs typeface="Times New Roman" panose="02020603050405020304" pitchFamily="18" charset="0"/>
              </a:rPr>
              <a:t>Организация и порядок проведения </a:t>
            </a:r>
            <a:r>
              <a:rPr lang="ru-RU" sz="9600" dirty="0" err="1">
                <a:latin typeface="Times New Roman" panose="02020603050405020304" pitchFamily="18" charset="0"/>
                <a:cs typeface="Times New Roman" panose="02020603050405020304" pitchFamily="18" charset="0"/>
              </a:rPr>
              <a:t>предсменных</a:t>
            </a:r>
            <a:r>
              <a:rPr lang="ru-RU" sz="9600" dirty="0">
                <a:latin typeface="Times New Roman" panose="02020603050405020304" pitchFamily="18" charset="0"/>
                <a:cs typeface="Times New Roman" panose="02020603050405020304" pitchFamily="18" charset="0"/>
              </a:rPr>
              <a:t>, </a:t>
            </a:r>
            <a:r>
              <a:rPr lang="ru-RU" sz="9600" dirty="0" err="1">
                <a:latin typeface="Times New Roman" panose="02020603050405020304" pitchFamily="18" charset="0"/>
                <a:cs typeface="Times New Roman" panose="02020603050405020304" pitchFamily="18" charset="0"/>
              </a:rPr>
              <a:t>предрейсовых</a:t>
            </a:r>
            <a:r>
              <a:rPr lang="ru-RU" sz="9600" dirty="0">
                <a:latin typeface="Times New Roman" panose="02020603050405020304" pitchFamily="18" charset="0"/>
                <a:cs typeface="Times New Roman" panose="02020603050405020304" pitchFamily="18" charset="0"/>
              </a:rPr>
              <a:t> и </a:t>
            </a:r>
            <a:r>
              <a:rPr lang="ru-RU" sz="9600" dirty="0" err="1">
                <a:latin typeface="Times New Roman" panose="02020603050405020304" pitchFamily="18" charset="0"/>
                <a:cs typeface="Times New Roman" panose="02020603050405020304" pitchFamily="18" charset="0"/>
              </a:rPr>
              <a:t>послесменных</a:t>
            </a:r>
            <a:r>
              <a:rPr lang="ru-RU" sz="9600" dirty="0">
                <a:latin typeface="Times New Roman" panose="02020603050405020304" pitchFamily="18" charset="0"/>
                <a:cs typeface="Times New Roman" panose="02020603050405020304" pitchFamily="18" charset="0"/>
              </a:rPr>
              <a:t>, </a:t>
            </a:r>
            <a:r>
              <a:rPr lang="ru-RU" sz="9600" dirty="0" err="1">
                <a:latin typeface="Times New Roman" panose="02020603050405020304" pitchFamily="18" charset="0"/>
                <a:cs typeface="Times New Roman" panose="02020603050405020304" pitchFamily="18" charset="0"/>
              </a:rPr>
              <a:t>послерейсовых</a:t>
            </a:r>
            <a:r>
              <a:rPr lang="ru-RU" sz="9600" dirty="0">
                <a:latin typeface="Times New Roman" panose="02020603050405020304" pitchFamily="18" charset="0"/>
                <a:cs typeface="Times New Roman" panose="02020603050405020304" pitchFamily="18" charset="0"/>
              </a:rPr>
              <a:t> медицинских осмотров водителей автотранспортных предприятий</a:t>
            </a:r>
          </a:p>
          <a:p>
            <a:endParaRPr lang="ru-RU" sz="3800" dirty="0"/>
          </a:p>
          <a:p>
            <a:pPr marL="0" indent="0" algn="just">
              <a:buNone/>
            </a:pPr>
            <a:endParaRPr lang="ru-RU" sz="2000" dirty="0" smtClean="0">
              <a:latin typeface="Times New Roman" panose="02020603050405020304" pitchFamily="18" charset="0"/>
              <a:cs typeface="Times New Roman" panose="02020603050405020304" pitchFamily="18" charset="0"/>
            </a:endParaRPr>
          </a:p>
          <a:p>
            <a:pPr marL="0" indent="0" algn="just">
              <a:buNone/>
            </a:pP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a:t>
            </a: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88" y="54717"/>
            <a:ext cx="110331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71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33" y="428167"/>
            <a:ext cx="10447708" cy="551547"/>
          </a:xfrm>
        </p:spPr>
        <p:txBody>
          <a:bodyPr>
            <a:normAutofit/>
          </a:bodyP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Повышение квалификации педагогов</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87533" y="1238393"/>
            <a:ext cx="9948553" cy="5909310"/>
          </a:xfrm>
          <a:prstGeom prst="rect">
            <a:avLst/>
          </a:prstGeom>
        </p:spPr>
        <p:txBody>
          <a:bodyPr wrap="square">
            <a:spAutoFit/>
          </a:bodyPr>
          <a:lstStyle/>
          <a:p>
            <a:pPr algn="just" fontAlgn="ctr"/>
            <a:endParaRPr lang="ru-RU" dirty="0">
              <a:latin typeface="Times New Roman" panose="02020603050405020304" pitchFamily="18" charset="0"/>
              <a:cs typeface="Times New Roman" panose="02020603050405020304" pitchFamily="18" charset="0"/>
            </a:endParaRPr>
          </a:p>
          <a:p>
            <a:pPr algn="just"/>
            <a:r>
              <a:rPr lang="sah-RU" dirty="0" smtClean="0">
                <a:latin typeface="Times New Roman" panose="02020603050405020304" pitchFamily="18" charset="0"/>
                <a:cs typeface="Times New Roman" panose="02020603050405020304" pitchFamily="18" charset="0"/>
              </a:rPr>
              <a:t>- Современное </a:t>
            </a:r>
            <a:r>
              <a:rPr lang="sah-RU" dirty="0">
                <a:latin typeface="Times New Roman" panose="02020603050405020304" pitchFamily="18" charset="0"/>
                <a:cs typeface="Times New Roman" panose="02020603050405020304" pitchFamily="18" charset="0"/>
              </a:rPr>
              <a:t>содержание воспитательной деятельности в ОО</a:t>
            </a:r>
            <a:endParaRPr lang="ru-RU" dirty="0">
              <a:latin typeface="Times New Roman" panose="02020603050405020304" pitchFamily="18" charset="0"/>
              <a:cs typeface="Times New Roman" panose="02020603050405020304" pitchFamily="18" charset="0"/>
            </a:endParaRPr>
          </a:p>
          <a:p>
            <a:pPr algn="just"/>
            <a:r>
              <a:rPr lang="sah-RU" dirty="0" smtClean="0">
                <a:latin typeface="Times New Roman" panose="02020603050405020304" pitchFamily="18" charset="0"/>
                <a:cs typeface="Times New Roman" panose="02020603050405020304" pitchFamily="18" charset="0"/>
              </a:rPr>
              <a:t>- Разработка </a:t>
            </a:r>
            <a:r>
              <a:rPr lang="sah-RU" dirty="0">
                <a:latin typeface="Times New Roman" panose="02020603050405020304" pitchFamily="18" charset="0"/>
                <a:cs typeface="Times New Roman" panose="02020603050405020304" pitchFamily="18" charset="0"/>
              </a:rPr>
              <a:t>и реализация адаптированных образовательных </a:t>
            </a:r>
            <a:r>
              <a:rPr lang="sah-RU" dirty="0" smtClean="0">
                <a:latin typeface="Times New Roman" panose="02020603050405020304" pitchFamily="18" charset="0"/>
                <a:cs typeface="Times New Roman" panose="02020603050405020304" pitchFamily="18" charset="0"/>
              </a:rPr>
              <a:t>программ</a:t>
            </a:r>
            <a:r>
              <a:rPr lang="ru-RU" b="1" dirty="0" smtClean="0">
                <a:solidFill>
                  <a:schemeClr val="bg1">
                    <a:lumMod val="50000"/>
                  </a:schemeClr>
                </a:solidFill>
                <a:latin typeface="Times New Roman" panose="02020603050405020304" pitchFamily="18" charset="0"/>
                <a:cs typeface="Times New Roman" panose="02020603050405020304" pitchFamily="18" charset="0"/>
              </a:rPr>
              <a:t>.</a:t>
            </a:r>
          </a:p>
          <a:p>
            <a:pPr algn="just"/>
            <a:r>
              <a:rPr lang="sah-RU" dirty="0" smtClean="0">
                <a:latin typeface="Times New Roman" panose="02020603050405020304" pitchFamily="18" charset="0"/>
                <a:cs typeface="Times New Roman" panose="02020603050405020304" pitchFamily="18" charset="0"/>
              </a:rPr>
              <a:t>- Система </a:t>
            </a:r>
            <a:r>
              <a:rPr lang="sah-RU" dirty="0">
                <a:latin typeface="Times New Roman" panose="02020603050405020304" pitchFamily="18" charset="0"/>
                <a:cs typeface="Times New Roman" panose="02020603050405020304" pitchFamily="18" charset="0"/>
              </a:rPr>
              <a:t>работы ОО по профилактике правонарушений обучающихся</a:t>
            </a:r>
            <a:endParaRPr lang="ru-RU" dirty="0">
              <a:latin typeface="Times New Roman" panose="02020603050405020304" pitchFamily="18" charset="0"/>
              <a:cs typeface="Times New Roman" panose="02020603050405020304" pitchFamily="18" charset="0"/>
            </a:endParaRPr>
          </a:p>
          <a:p>
            <a:pPr algn="just"/>
            <a:r>
              <a:rPr lang="sah-RU" dirty="0" smtClean="0">
                <a:latin typeface="Times New Roman" panose="02020603050405020304" pitchFamily="18" charset="0"/>
                <a:cs typeface="Times New Roman" panose="02020603050405020304" pitchFamily="18" charset="0"/>
              </a:rPr>
              <a:t>- Актуальные </a:t>
            </a:r>
            <a:r>
              <a:rPr lang="sah-RU" dirty="0">
                <a:latin typeface="Times New Roman" panose="02020603050405020304" pitchFamily="18" charset="0"/>
                <a:cs typeface="Times New Roman" panose="02020603050405020304" pitchFamily="18" charset="0"/>
              </a:rPr>
              <a:t>вопросы истории России в современных реалиях</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Защита </a:t>
            </a:r>
            <a:r>
              <a:rPr lang="ru-RU" dirty="0">
                <a:latin typeface="Times New Roman" panose="02020603050405020304" pitchFamily="18" charset="0"/>
                <a:cs typeface="Times New Roman" panose="02020603050405020304" pitchFamily="18" charset="0"/>
              </a:rPr>
              <a:t>детей от информации, причиняющих вред их здоровью и (или) </a:t>
            </a:r>
            <a:r>
              <a:rPr lang="ru-RU" dirty="0" smtClean="0">
                <a:latin typeface="Times New Roman" panose="02020603050405020304" pitchFamily="18" charset="0"/>
                <a:cs typeface="Times New Roman" panose="02020603050405020304" pitchFamily="18" charset="0"/>
              </a:rPr>
              <a:t>развитию. </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Методика преподавания дисциплины «Основы финансовой грамотности» ГАУ ДПО РС(Я) "ИРПО" 36ч.</a:t>
            </a:r>
          </a:p>
          <a:p>
            <a:pPr algn="just"/>
            <a:r>
              <a:rPr lang="ru-RU" dirty="0" smtClean="0">
                <a:latin typeface="Times New Roman" panose="02020603050405020304" pitchFamily="18" charset="0"/>
                <a:cs typeface="Times New Roman" panose="02020603050405020304" pitchFamily="18" charset="0"/>
              </a:rPr>
              <a:t>- Методическое </a:t>
            </a:r>
            <a:r>
              <a:rPr lang="ru-RU" dirty="0">
                <a:latin typeface="Times New Roman" panose="02020603050405020304" pitchFamily="18" charset="0"/>
                <a:cs typeface="Times New Roman" panose="02020603050405020304" pitchFamily="18" charset="0"/>
              </a:rPr>
              <a:t>сопровождение ФГОС» ГАУ ДПО РС(Я) "ИРПО" </a:t>
            </a:r>
          </a:p>
          <a:p>
            <a:pPr algn="just"/>
            <a:r>
              <a:rPr lang="ru-RU" dirty="0" smtClean="0">
                <a:latin typeface="Times New Roman" panose="02020603050405020304" pitchFamily="18" charset="0"/>
                <a:cs typeface="Times New Roman" panose="02020603050405020304" pitchFamily="18" charset="0"/>
              </a:rPr>
              <a:t>-Психологические </a:t>
            </a:r>
            <a:r>
              <a:rPr lang="ru-RU" dirty="0">
                <a:latin typeface="Times New Roman" panose="02020603050405020304" pitchFamily="18" charset="0"/>
                <a:cs typeface="Times New Roman" panose="02020603050405020304" pitchFamily="18" charset="0"/>
              </a:rPr>
              <a:t>аспекты профилактики и коррекции суицидального поведения несовершеннолетних» ГБУ ДО РС (Я) Республиканский центр психолого-медико-социального-сопровождения» </a:t>
            </a:r>
            <a:r>
              <a:rPr lang="ru-RU" dirty="0" smtClean="0">
                <a:latin typeface="Times New Roman" panose="02020603050405020304" pitchFamily="18" charset="0"/>
                <a:cs typeface="Times New Roman" panose="02020603050405020304" pitchFamily="18" charset="0"/>
              </a:rPr>
              <a:t>72ч.</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Современные </a:t>
            </a:r>
            <a:r>
              <a:rPr lang="ru-RU" dirty="0">
                <a:latin typeface="Times New Roman" panose="02020603050405020304" pitchFamily="18" charset="0"/>
                <a:cs typeface="Times New Roman" panose="02020603050405020304" pitchFamily="18" charset="0"/>
              </a:rPr>
              <a:t>образовательные технологии на уроках математики как средство повышения качества математического образования. АОУ ДПО РС(Я) «Институт развития образования и повышения квалификации им. С.Н. Донского-</a:t>
            </a:r>
            <a:r>
              <a:rPr lang="en-US" dirty="0">
                <a:latin typeface="Times New Roman" panose="02020603050405020304" pitchFamily="18" charset="0"/>
                <a:cs typeface="Times New Roman" panose="02020603050405020304" pitchFamily="18" charset="0"/>
              </a:rPr>
              <a:t>II</a:t>
            </a:r>
            <a:r>
              <a:rPr lang="ru-RU" dirty="0">
                <a:latin typeface="Times New Roman" panose="02020603050405020304" pitchFamily="18" charset="0"/>
                <a:cs typeface="Times New Roman" panose="02020603050405020304" pitchFamily="18" charset="0"/>
              </a:rPr>
              <a:t>» 72 ч.</a:t>
            </a:r>
          </a:p>
          <a:p>
            <a:pPr algn="just"/>
            <a:r>
              <a:rPr lang="ru-RU" dirty="0" smtClean="0">
                <a:latin typeface="Times New Roman" panose="02020603050405020304" pitchFamily="18" charset="0"/>
                <a:cs typeface="Times New Roman" panose="02020603050405020304" pitchFamily="18" charset="0"/>
              </a:rPr>
              <a:t>- «Развитие </a:t>
            </a:r>
            <a:r>
              <a:rPr lang="ru-RU" dirty="0">
                <a:latin typeface="Times New Roman" panose="02020603050405020304" pitchFamily="18" charset="0"/>
                <a:cs typeface="Times New Roman" panose="02020603050405020304" pitchFamily="18" charset="0"/>
              </a:rPr>
              <a:t>профессиональной компетентности педагога по формированию функциональной грамотности обучающихся» СВФУ колледж инфраструктурных технологий в объеме 36 ч.</a:t>
            </a:r>
          </a:p>
          <a:p>
            <a:pPr algn="just"/>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«Внеурочная деятельность»  </a:t>
            </a:r>
            <a:r>
              <a:rPr lang="ru-RU" dirty="0" err="1">
                <a:latin typeface="Times New Roman" panose="02020603050405020304" pitchFamily="18" charset="0"/>
                <a:cs typeface="Times New Roman" panose="02020603050405020304" pitchFamily="18" charset="0"/>
              </a:rPr>
              <a:t>ИРПКиК</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Open</a:t>
            </a:r>
            <a:r>
              <a:rPr lang="ru-RU" dirty="0">
                <a:latin typeface="Times New Roman" panose="02020603050405020304" pitchFamily="18" charset="0"/>
                <a:cs typeface="Times New Roman" panose="02020603050405020304" pitchFamily="18" charset="0"/>
              </a:rPr>
              <a:t>» при СВФУ, в объеме 16 ч</a:t>
            </a:r>
          </a:p>
          <a:p>
            <a:pPr fontAlgn="ctr"/>
            <a:endParaRPr lang="ru-RU" dirty="0"/>
          </a:p>
          <a:p>
            <a:pPr marL="285750" indent="-285750">
              <a:buFontTx/>
              <a:buChar char="-"/>
            </a:pPr>
            <a:endParaRPr lang="ru-RU" b="1" dirty="0" smtClean="0">
              <a:solidFill>
                <a:schemeClr val="bg1">
                  <a:lumMod val="50000"/>
                </a:schemeClr>
              </a:solidFill>
            </a:endParaRP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88" y="54717"/>
            <a:ext cx="1655598" cy="14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48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5960" y="138605"/>
            <a:ext cx="9165039" cy="830224"/>
          </a:xfrm>
        </p:spPr>
        <p:txBody>
          <a:bodyPr>
            <a:no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Повышение квалификации, профессиональная  переподготовка </a:t>
            </a:r>
            <a:b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b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и стажировка педагогов </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95599" y="1018410"/>
            <a:ext cx="8915400" cy="1230086"/>
          </a:xfrm>
        </p:spPr>
        <p:txBody>
          <a:bodyPr>
            <a:normAutofit fontScale="85000" lnSpcReduction="20000"/>
          </a:bodyPr>
          <a:lstStyle/>
          <a:p>
            <a:r>
              <a:rPr lang="ru-RU" dirty="0" smtClean="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Жиганском</a:t>
            </a:r>
            <a:r>
              <a:rPr lang="ru-RU" dirty="0" smtClean="0">
                <a:latin typeface="Times New Roman" panose="02020603050405020304" pitchFamily="18" charset="0"/>
                <a:cs typeface="Times New Roman" panose="02020603050405020304" pitchFamily="18" charset="0"/>
              </a:rPr>
              <a:t> структурном подразделении 3 педагога прошли профессиональную переподготовку  в дистанционной форме за пределами РС(Я) и 1 педагог профессиональную стажировку по Федеральной программе «</a:t>
            </a:r>
            <a:r>
              <a:rPr lang="ru-RU" dirty="0" err="1" smtClean="0">
                <a:latin typeface="Times New Roman" panose="02020603050405020304" pitchFamily="18" charset="0"/>
                <a:cs typeface="Times New Roman" panose="02020603050405020304" pitchFamily="18" charset="0"/>
              </a:rPr>
              <a:t>Профессионалитет</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47687">
            <a:off x="58976" y="4254070"/>
            <a:ext cx="2580311" cy="1723214"/>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35151">
            <a:off x="72890" y="1422114"/>
            <a:ext cx="2698264" cy="2024963"/>
          </a:xfrm>
          <a:prstGeom prst="rect">
            <a:avLst/>
          </a:prstGeom>
          <a:ln>
            <a:noFill/>
          </a:ln>
          <a:effectLst>
            <a:softEdge rad="112500"/>
          </a:effectLst>
        </p:spPr>
      </p:pic>
      <p:graphicFrame>
        <p:nvGraphicFramePr>
          <p:cNvPr id="8" name="Таблица 7"/>
          <p:cNvGraphicFramePr>
            <a:graphicFrameLocks noGrp="1"/>
          </p:cNvGraphicFramePr>
          <p:nvPr>
            <p:extLst>
              <p:ext uri="{D42A27DB-BD31-4B8C-83A1-F6EECF244321}">
                <p14:modId xmlns:p14="http://schemas.microsoft.com/office/powerpoint/2010/main" val="2748973325"/>
              </p:ext>
            </p:extLst>
          </p:nvPr>
        </p:nvGraphicFramePr>
        <p:xfrm>
          <a:off x="3051166" y="2255725"/>
          <a:ext cx="8759832" cy="4056280"/>
        </p:xfrm>
        <a:graphic>
          <a:graphicData uri="http://schemas.openxmlformats.org/drawingml/2006/table">
            <a:tbl>
              <a:tblPr firstRow="1" bandRow="1">
                <a:tableStyleId>{5C22544A-7EE6-4342-B048-85BDC9FD1C3A}</a:tableStyleId>
              </a:tblPr>
              <a:tblGrid>
                <a:gridCol w="2195580"/>
                <a:gridCol w="1044141"/>
                <a:gridCol w="1853643"/>
                <a:gridCol w="1914502"/>
                <a:gridCol w="1751966"/>
              </a:tblGrid>
              <a:tr h="634073">
                <a:tc>
                  <a:txBody>
                    <a:bodyPr/>
                    <a:lstStyle/>
                    <a:p>
                      <a:r>
                        <a:rPr lang="ru-RU" sz="1600" dirty="0" smtClean="0">
                          <a:latin typeface="Times New Roman" panose="02020603050405020304" pitchFamily="18" charset="0"/>
                          <a:cs typeface="Times New Roman" panose="02020603050405020304" pitchFamily="18" charset="0"/>
                        </a:rPr>
                        <a:t>Кадровый состав</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Всего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Повышение квалификации</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Профессиональная переподготовка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Профессиональная стажировка</a:t>
                      </a:r>
                      <a:endParaRPr lang="ru-RU" sz="1600" dirty="0">
                        <a:latin typeface="Times New Roman" panose="02020603050405020304" pitchFamily="18" charset="0"/>
                        <a:cs typeface="Times New Roman" panose="02020603050405020304" pitchFamily="18" charset="0"/>
                      </a:endParaRPr>
                    </a:p>
                  </a:txBody>
                  <a:tcPr/>
                </a:tc>
              </a:tr>
              <a:tr h="542413">
                <a:tc>
                  <a:txBody>
                    <a:bodyPr/>
                    <a:lstStyle/>
                    <a:p>
                      <a:r>
                        <a:rPr lang="ru-RU" sz="1600" dirty="0" smtClean="0">
                          <a:latin typeface="Times New Roman" panose="02020603050405020304" pitchFamily="18" charset="0"/>
                          <a:cs typeface="Times New Roman" panose="02020603050405020304" pitchFamily="18" charset="0"/>
                        </a:rPr>
                        <a:t>Руководящий персонал</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r>
              <a:tr h="343727">
                <a:tc>
                  <a:txBody>
                    <a:bodyPr/>
                    <a:lstStyle/>
                    <a:p>
                      <a:r>
                        <a:rPr lang="ru-RU" sz="1600" dirty="0" smtClean="0">
                          <a:latin typeface="Times New Roman" panose="02020603050405020304" pitchFamily="18" charset="0"/>
                          <a:cs typeface="Times New Roman" panose="02020603050405020304" pitchFamily="18" charset="0"/>
                        </a:rPr>
                        <a:t>Из них директор</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r>
              <a:tr h="325383">
                <a:tc>
                  <a:txBody>
                    <a:bodyPr/>
                    <a:lstStyle/>
                    <a:p>
                      <a:r>
                        <a:rPr lang="ru-RU" sz="1600" dirty="0" err="1" smtClean="0">
                          <a:latin typeface="Times New Roman" panose="02020603050405020304" pitchFamily="18" charset="0"/>
                          <a:cs typeface="Times New Roman" panose="02020603050405020304" pitchFamily="18" charset="0"/>
                        </a:rPr>
                        <a:t>Зам.директора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r>
              <a:tr h="271675">
                <a:tc>
                  <a:txBody>
                    <a:bodyPr/>
                    <a:lstStyle/>
                    <a:p>
                      <a:r>
                        <a:rPr lang="ru-RU" sz="1600" dirty="0" smtClean="0">
                          <a:latin typeface="Times New Roman" panose="02020603050405020304" pitchFamily="18" charset="0"/>
                          <a:cs typeface="Times New Roman" panose="02020603050405020304" pitchFamily="18" charset="0"/>
                        </a:rPr>
                        <a:t>Руководитель филиала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r>
              <a:tr h="553151">
                <a:tc>
                  <a:txBody>
                    <a:bodyPr/>
                    <a:lstStyle/>
                    <a:p>
                      <a:r>
                        <a:rPr lang="ru-RU" sz="1600" dirty="0" smtClean="0">
                          <a:latin typeface="Times New Roman" panose="02020603050405020304" pitchFamily="18" charset="0"/>
                          <a:cs typeface="Times New Roman" panose="02020603050405020304" pitchFamily="18" charset="0"/>
                        </a:rPr>
                        <a:t>Педагогические работники</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34</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34</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r>
              <a:tr h="325383">
                <a:tc>
                  <a:txBody>
                    <a:bodyPr/>
                    <a:lstStyle/>
                    <a:p>
                      <a:r>
                        <a:rPr lang="ru-RU" sz="1600" dirty="0" smtClean="0">
                          <a:latin typeface="Times New Roman" panose="02020603050405020304" pitchFamily="18" charset="0"/>
                          <a:cs typeface="Times New Roman" panose="02020603050405020304" pitchFamily="18" charset="0"/>
                        </a:rPr>
                        <a:t>Преподаватели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a:latin typeface="Times New Roman" panose="02020603050405020304" pitchFamily="18" charset="0"/>
                        <a:cs typeface="Times New Roman" panose="02020603050405020304" pitchFamily="18" charset="0"/>
                      </a:endParaRPr>
                    </a:p>
                  </a:txBody>
                  <a:tcPr/>
                </a:tc>
              </a:tr>
              <a:tr h="3500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Мастера ПО</a:t>
                      </a:r>
                    </a:p>
                    <a:p>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r>
              <a:tr h="325383">
                <a:tc>
                  <a:txBody>
                    <a:bodyPr/>
                    <a:lstStyle/>
                    <a:p>
                      <a:r>
                        <a:rPr lang="ru-RU" sz="1600" dirty="0" smtClean="0">
                          <a:latin typeface="Times New Roman" panose="02020603050405020304" pitchFamily="18" charset="0"/>
                          <a:cs typeface="Times New Roman" panose="02020603050405020304" pitchFamily="18" charset="0"/>
                        </a:rPr>
                        <a:t>Иные педагоги</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24</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24</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dirty="0">
                        <a:latin typeface="Times New Roman" panose="02020603050405020304" pitchFamily="18" charset="0"/>
                        <a:cs typeface="Times New Roman" panose="02020603050405020304" pitchFamily="18" charset="0"/>
                      </a:endParaRPr>
                    </a:p>
                  </a:txBody>
                  <a:tcPr/>
                </a:tc>
              </a:tr>
            </a:tbl>
          </a:graphicData>
        </a:graphic>
      </p:graphicFrame>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88" y="54717"/>
            <a:ext cx="1655598" cy="14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59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3629" y="203200"/>
            <a:ext cx="7099150" cy="533208"/>
          </a:xfrm>
        </p:spPr>
        <p:txBody>
          <a:bodyPr>
            <a:normAutofit/>
          </a:bodyPr>
          <a:lstStyle/>
          <a:p>
            <a:r>
              <a:rPr lang="ru-RU" sz="3200" b="1" dirty="0">
                <a:solidFill>
                  <a:schemeClr val="accent1">
                    <a:lumMod val="50000"/>
                  </a:schemeClr>
                </a:solidFill>
                <a:latin typeface="Times New Roman" panose="02020603050405020304" pitchFamily="18" charset="0"/>
                <a:cs typeface="Times New Roman" panose="02020603050405020304" pitchFamily="18" charset="0"/>
              </a:rPr>
              <a:t>Сотрудничество с </a:t>
            </a: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организациями</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2150" y="736408"/>
            <a:ext cx="10515600" cy="1006587"/>
          </a:xfrm>
        </p:spPr>
        <p:txBody>
          <a:bodyPr/>
          <a:lstStyle/>
          <a:p>
            <a:pPr marL="0" indent="0" algn="just">
              <a:buNone/>
            </a:pPr>
            <a:r>
              <a:rPr lang="ru-RU" dirty="0" smtClean="0"/>
              <a:t>	</a:t>
            </a:r>
            <a:r>
              <a:rPr lang="ru-RU" sz="2000" dirty="0" smtClean="0">
                <a:latin typeface="Times New Roman" panose="02020603050405020304" pitchFamily="18" charset="0"/>
                <a:cs typeface="Times New Roman" panose="02020603050405020304" pitchFamily="18" charset="0"/>
              </a:rPr>
              <a:t>На 2022-2023 </a:t>
            </a:r>
            <a:r>
              <a:rPr lang="ru-RU" sz="2000" dirty="0">
                <a:latin typeface="Times New Roman" panose="02020603050405020304" pitchFamily="18" charset="0"/>
                <a:cs typeface="Times New Roman" panose="02020603050405020304" pitchFamily="18" charset="0"/>
              </a:rPr>
              <a:t>учебный год заключены </a:t>
            </a:r>
            <a:r>
              <a:rPr lang="ru-RU" sz="2000" dirty="0" smtClean="0">
                <a:latin typeface="Times New Roman" panose="02020603050405020304" pitchFamily="18" charset="0"/>
                <a:cs typeface="Times New Roman" panose="02020603050405020304" pitchFamily="18" charset="0"/>
              </a:rPr>
              <a:t>долгосрочные договора </a:t>
            </a:r>
            <a:r>
              <a:rPr lang="ru-RU" sz="2000" dirty="0">
                <a:latin typeface="Times New Roman" panose="02020603050405020304" pitchFamily="18" charset="0"/>
                <a:cs typeface="Times New Roman" panose="02020603050405020304" pitchFamily="18" charset="0"/>
              </a:rPr>
              <a:t>о сотрудничестве, проведении производственной  практики обучающихся на предприятиях и в организациях:</a:t>
            </a:r>
          </a:p>
          <a:p>
            <a:pPr marL="0" indent="0">
              <a:buNone/>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06" y="75979"/>
            <a:ext cx="1727046" cy="146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621795297"/>
              </p:ext>
            </p:extLst>
          </p:nvPr>
        </p:nvGraphicFramePr>
        <p:xfrm>
          <a:off x="597979" y="1776768"/>
          <a:ext cx="4751773" cy="2145290"/>
        </p:xfrm>
        <a:graphic>
          <a:graphicData uri="http://schemas.openxmlformats.org/drawingml/2006/table">
            <a:tbl>
              <a:tblPr firstRow="1" firstCol="1" bandRow="1">
                <a:tableStyleId>{69012ECD-51FC-41F1-AA8D-1B2483CD663E}</a:tableStyleId>
              </a:tblPr>
              <a:tblGrid>
                <a:gridCol w="3290469"/>
                <a:gridCol w="1461304"/>
              </a:tblGrid>
              <a:tr h="0">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Наименование организации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Сроки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94907">
                <a:tc>
                  <a:txBody>
                    <a:bodyPr/>
                    <a:lstStyle/>
                    <a:p>
                      <a:pPr marL="0" lvl="0" indent="0" algn="just">
                        <a:lnSpc>
                          <a:spcPct val="115000"/>
                        </a:lnSpc>
                        <a:spcAft>
                          <a:spcPts val="0"/>
                        </a:spcAft>
                        <a:buFont typeface="+mj-lt"/>
                        <a:buNone/>
                      </a:pPr>
                      <a:r>
                        <a:rPr lang="ru-RU" sz="1600" dirty="0">
                          <a:effectLst/>
                          <a:latin typeface="Times New Roman" panose="02020603050405020304" pitchFamily="18" charset="0"/>
                          <a:cs typeface="Times New Roman" panose="02020603050405020304" pitchFamily="18" charset="0"/>
                        </a:rPr>
                        <a:t>МО «</a:t>
                      </a:r>
                      <a:r>
                        <a:rPr lang="ru-RU" sz="1600" dirty="0" err="1">
                          <a:effectLst/>
                          <a:latin typeface="Times New Roman" panose="02020603050405020304" pitchFamily="18" charset="0"/>
                          <a:cs typeface="Times New Roman" panose="02020603050405020304" pitchFamily="18" charset="0"/>
                        </a:rPr>
                        <a:t>Булунский</a:t>
                      </a:r>
                      <a:r>
                        <a:rPr lang="ru-RU" sz="1600" dirty="0">
                          <a:effectLst/>
                          <a:latin typeface="Times New Roman" panose="02020603050405020304" pitchFamily="18" charset="0"/>
                          <a:cs typeface="Times New Roman" panose="02020603050405020304" pitchFamily="18" charset="0"/>
                        </a:rPr>
                        <a:t> улус (район)»</a:t>
                      </a:r>
                    </a:p>
                  </a:txBody>
                  <a:tcPr marL="68580" marR="68580" marT="0" marB="0"/>
                </a:tc>
                <a:tc>
                  <a:txBody>
                    <a:bodyPr/>
                    <a:lstStyle/>
                    <a:p>
                      <a:pPr algn="ctr">
                        <a:lnSpc>
                          <a:spcPct val="115000"/>
                        </a:lnSpc>
                        <a:spcAft>
                          <a:spcPts val="1000"/>
                        </a:spcAft>
                      </a:pPr>
                      <a:r>
                        <a:rPr lang="ru-RU" sz="1600">
                          <a:effectLst/>
                          <a:latin typeface="Times New Roman" panose="02020603050405020304" pitchFamily="18" charset="0"/>
                          <a:cs typeface="Times New Roman" panose="02020603050405020304" pitchFamily="18" charset="0"/>
                        </a:rPr>
                        <a:t>2022</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r>
              <a:tr h="188354">
                <a:tc>
                  <a:txBody>
                    <a:bodyPr/>
                    <a:lstStyle/>
                    <a:p>
                      <a:pPr marL="0" lvl="0" indent="0" algn="just">
                        <a:lnSpc>
                          <a:spcPct val="115000"/>
                        </a:lnSpc>
                        <a:spcAft>
                          <a:spcPts val="0"/>
                        </a:spcAft>
                        <a:buFont typeface="+mj-lt"/>
                        <a:buNone/>
                      </a:pPr>
                      <a:r>
                        <a:rPr lang="ru-RU" sz="1600" dirty="0">
                          <a:effectLst/>
                          <a:latin typeface="Times New Roman" panose="02020603050405020304" pitchFamily="18" charset="0"/>
                          <a:cs typeface="Times New Roman" panose="02020603050405020304" pitchFamily="18" charset="0"/>
                        </a:rPr>
                        <a:t>ООО «Восход»</a:t>
                      </a:r>
                    </a:p>
                  </a:txBody>
                  <a:tcPr marL="68580" marR="68580" marT="0" marB="0"/>
                </a:tc>
                <a:tc>
                  <a:txBody>
                    <a:bodyPr/>
                    <a:lstStyle/>
                    <a:p>
                      <a:pPr algn="ctr">
                        <a:lnSpc>
                          <a:spcPct val="115000"/>
                        </a:lnSpc>
                        <a:spcAft>
                          <a:spcPts val="0"/>
                        </a:spcAft>
                      </a:pPr>
                      <a:r>
                        <a:rPr lang="ru-RU" sz="1600">
                          <a:effectLst/>
                          <a:latin typeface="Times New Roman" panose="02020603050405020304" pitchFamily="18" charset="0"/>
                          <a:cs typeface="Times New Roman" panose="02020603050405020304" pitchFamily="18" charset="0"/>
                        </a:rPr>
                        <a:t>2024</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r>
              <a:tr h="285403">
                <a:tc>
                  <a:txBody>
                    <a:bodyPr/>
                    <a:lstStyle/>
                    <a:p>
                      <a:pPr marL="0" lvl="0" indent="0" algn="just">
                        <a:lnSpc>
                          <a:spcPct val="115000"/>
                        </a:lnSpc>
                        <a:spcAft>
                          <a:spcPts val="0"/>
                        </a:spcAft>
                        <a:buFont typeface="+mj-lt"/>
                        <a:buNone/>
                      </a:pPr>
                      <a:r>
                        <a:rPr lang="ru-RU" sz="1600" dirty="0">
                          <a:effectLst/>
                          <a:latin typeface="Times New Roman" panose="02020603050405020304" pitchFamily="18" charset="0"/>
                          <a:cs typeface="Times New Roman" panose="02020603050405020304" pitchFamily="18" charset="0"/>
                        </a:rPr>
                        <a:t>МБОУ «Арктическая гимназия»</a:t>
                      </a:r>
                    </a:p>
                  </a:txBody>
                  <a:tcPr marL="68580" marR="68580"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2024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314411">
                <a:tc>
                  <a:txBody>
                    <a:bodyPr/>
                    <a:lstStyle/>
                    <a:p>
                      <a:pPr marL="0" lvl="0" indent="0" algn="just">
                        <a:lnSpc>
                          <a:spcPct val="115000"/>
                        </a:lnSpc>
                        <a:spcAft>
                          <a:spcPts val="0"/>
                        </a:spcAft>
                        <a:buFont typeface="+mj-lt"/>
                        <a:buNone/>
                      </a:pPr>
                      <a:r>
                        <a:rPr lang="ru-RU" sz="1600" dirty="0">
                          <a:effectLst/>
                          <a:latin typeface="Times New Roman" panose="02020603050405020304" pitchFamily="18" charset="0"/>
                          <a:cs typeface="Times New Roman" panose="02020603050405020304" pitchFamily="18" charset="0"/>
                        </a:rPr>
                        <a:t>МУП «Приморский» с. </a:t>
                      </a:r>
                      <a:r>
                        <a:rPr lang="ru-RU" sz="1600" dirty="0" err="1">
                          <a:effectLst/>
                          <a:latin typeface="Times New Roman" panose="02020603050405020304" pitchFamily="18" charset="0"/>
                          <a:cs typeface="Times New Roman" panose="02020603050405020304" pitchFamily="18" charset="0"/>
                        </a:rPr>
                        <a:t>Хара-Улах</a:t>
                      </a:r>
                      <a:endParaRPr lang="ru-RU" sz="16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2022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188354">
                <a:tc>
                  <a:txBody>
                    <a:bodyPr/>
                    <a:lstStyle/>
                    <a:p>
                      <a:pPr marL="0" lvl="0" indent="0" algn="just">
                        <a:lnSpc>
                          <a:spcPct val="115000"/>
                        </a:lnSpc>
                        <a:spcAft>
                          <a:spcPts val="0"/>
                        </a:spcAft>
                        <a:buFont typeface="+mj-lt"/>
                        <a:buNone/>
                      </a:pPr>
                      <a:r>
                        <a:rPr lang="ru-RU" sz="1600" dirty="0">
                          <a:effectLst/>
                          <a:latin typeface="Times New Roman" panose="02020603050405020304" pitchFamily="18" charset="0"/>
                          <a:cs typeface="Times New Roman" panose="02020603050405020304" pitchFamily="18" charset="0"/>
                        </a:rPr>
                        <a:t>ФБР ГУП «ЖКХ»</a:t>
                      </a:r>
                    </a:p>
                  </a:txBody>
                  <a:tcPr marL="68580" marR="68580"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2022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201549">
                <a:tc rowSpan="2">
                  <a:txBody>
                    <a:bodyPr/>
                    <a:lstStyle/>
                    <a:p>
                      <a:pPr marL="0" lvl="0" indent="0" algn="just">
                        <a:lnSpc>
                          <a:spcPct val="115000"/>
                        </a:lnSpc>
                        <a:spcAft>
                          <a:spcPts val="0"/>
                        </a:spcAft>
                        <a:buFont typeface="+mj-lt"/>
                        <a:buNone/>
                      </a:pPr>
                      <a:r>
                        <a:rPr lang="ru-RU" sz="1600" dirty="0">
                          <a:effectLst/>
                          <a:latin typeface="Times New Roman" panose="02020603050405020304" pitchFamily="18" charset="0"/>
                          <a:cs typeface="Times New Roman" panose="02020603050405020304" pitchFamily="18" charset="0"/>
                        </a:rPr>
                        <a:t>БЭС АО «</a:t>
                      </a:r>
                      <a:r>
                        <a:rPr lang="ru-RU" sz="1600" dirty="0" err="1">
                          <a:effectLst/>
                          <a:latin typeface="Times New Roman" panose="02020603050405020304" pitchFamily="18" charset="0"/>
                          <a:cs typeface="Times New Roman" panose="02020603050405020304" pitchFamily="18" charset="0"/>
                        </a:rPr>
                        <a:t>СахаЭнерго</a:t>
                      </a:r>
                      <a:r>
                        <a:rPr lang="ru-RU" sz="16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2024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0">
                <a:tc vMerge="1">
                  <a:txBody>
                    <a:bodyPr/>
                    <a:lstStyle/>
                    <a:p>
                      <a:endParaRPr lang="ru-RU"/>
                    </a:p>
                  </a:txBody>
                  <a:tcPr/>
                </a:tc>
                <a:tc rowSpan="2">
                  <a:txBody>
                    <a:bodyPr/>
                    <a:lstStyle/>
                    <a:p>
                      <a:pPr algn="ctr">
                        <a:lnSpc>
                          <a:spcPct val="115000"/>
                        </a:lnSpc>
                        <a:spcAft>
                          <a:spcPts val="0"/>
                        </a:spcAft>
                      </a:pPr>
                      <a:r>
                        <a:rPr lang="ru-RU" sz="1600" dirty="0" smtClean="0">
                          <a:effectLst/>
                          <a:latin typeface="Times New Roman" panose="02020603050405020304" pitchFamily="18" charset="0"/>
                          <a:ea typeface="Calibri"/>
                          <a:cs typeface="Times New Roman" panose="02020603050405020304" pitchFamily="18" charset="0"/>
                        </a:rPr>
                        <a:t>2023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marL="0" lvl="0" indent="0" algn="just">
                        <a:lnSpc>
                          <a:spcPct val="115000"/>
                        </a:lnSpc>
                        <a:spcAft>
                          <a:spcPts val="0"/>
                        </a:spcAft>
                        <a:buFont typeface="+mj-lt"/>
                        <a:buNone/>
                      </a:pPr>
                      <a:r>
                        <a:rPr lang="ru-RU" sz="1600" dirty="0" smtClean="0">
                          <a:effectLst/>
                          <a:latin typeface="Times New Roman" panose="02020603050405020304" pitchFamily="18" charset="0"/>
                          <a:cs typeface="Times New Roman" panose="02020603050405020304" pitchFamily="18" charset="0"/>
                        </a:rPr>
                        <a:t>ФКП «</a:t>
                      </a:r>
                      <a:r>
                        <a:rPr lang="ru-RU" sz="1600" dirty="0" err="1" smtClean="0">
                          <a:effectLst/>
                          <a:latin typeface="Times New Roman" panose="02020603050405020304" pitchFamily="18" charset="0"/>
                          <a:cs typeface="Times New Roman" panose="02020603050405020304" pitchFamily="18" charset="0"/>
                        </a:rPr>
                        <a:t>Аэропрты</a:t>
                      </a:r>
                      <a:r>
                        <a:rPr lang="ru-RU" sz="1600" baseline="0" dirty="0" smtClean="0">
                          <a:effectLst/>
                          <a:latin typeface="Times New Roman" panose="02020603050405020304" pitchFamily="18" charset="0"/>
                          <a:cs typeface="Times New Roman" panose="02020603050405020304" pitchFamily="18" charset="0"/>
                        </a:rPr>
                        <a:t> Севера»</a:t>
                      </a:r>
                      <a:endParaRPr lang="ru-RU" sz="1600" dirty="0">
                        <a:effectLst/>
                        <a:latin typeface="Times New Roman" panose="02020603050405020304" pitchFamily="18" charset="0"/>
                        <a:cs typeface="Times New Roman" panose="02020603050405020304" pitchFamily="18" charset="0"/>
                      </a:endParaRPr>
                    </a:p>
                  </a:txBody>
                  <a:tcPr marL="68580" marR="68580" marT="0" marB="0"/>
                </a:tc>
                <a:tc vMerge="1">
                  <a:txBody>
                    <a:bodyPr/>
                    <a:lstStyle/>
                    <a:p>
                      <a:endParaRPr lang="ru-RU"/>
                    </a:p>
                  </a:txBody>
                  <a:tcPr/>
                </a:tc>
              </a:tr>
            </a:tbl>
          </a:graphicData>
        </a:graphic>
      </p:graphicFrame>
      <p:sp>
        <p:nvSpPr>
          <p:cNvPr id="6" name="Объект 2"/>
          <p:cNvSpPr txBox="1">
            <a:spLocks/>
          </p:cNvSpPr>
          <p:nvPr/>
        </p:nvSpPr>
        <p:spPr>
          <a:xfrm>
            <a:off x="1338110" y="1318686"/>
            <a:ext cx="2244696" cy="587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smtClean="0"/>
              <a:t>	</a:t>
            </a:r>
            <a:r>
              <a:rPr lang="ru-RU" sz="2200" dirty="0" err="1" smtClean="0">
                <a:latin typeface="Times New Roman" panose="02020603050405020304" pitchFamily="18" charset="0"/>
                <a:cs typeface="Times New Roman" panose="02020603050405020304" pitchFamily="18" charset="0"/>
              </a:rPr>
              <a:t>п.Тикси</a:t>
            </a:r>
            <a:endParaRPr lang="ru-RU" sz="22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ru-RU" dirty="0"/>
          </a:p>
        </p:txBody>
      </p:sp>
      <p:sp>
        <p:nvSpPr>
          <p:cNvPr id="7" name="Объект 2"/>
          <p:cNvSpPr txBox="1">
            <a:spLocks/>
          </p:cNvSpPr>
          <p:nvPr/>
        </p:nvSpPr>
        <p:spPr>
          <a:xfrm>
            <a:off x="896419" y="3885910"/>
            <a:ext cx="3128078" cy="587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smtClean="0"/>
              <a:t>	</a:t>
            </a:r>
            <a:r>
              <a:rPr lang="ru-RU" sz="2000" dirty="0" err="1" smtClean="0">
                <a:latin typeface="Times New Roman" panose="02020603050405020304" pitchFamily="18" charset="0"/>
                <a:cs typeface="Times New Roman" panose="02020603050405020304" pitchFamily="18" charset="0"/>
              </a:rPr>
              <a:t>Верхоянское</a:t>
            </a:r>
            <a:r>
              <a:rPr lang="ru-RU" sz="2000" dirty="0" smtClean="0">
                <a:latin typeface="Times New Roman" panose="02020603050405020304" pitchFamily="18" charset="0"/>
                <a:cs typeface="Times New Roman" panose="02020603050405020304" pitchFamily="18" charset="0"/>
              </a:rPr>
              <a:t> СП</a:t>
            </a:r>
          </a:p>
          <a:p>
            <a:pPr marL="0" indent="0" algn="ctr">
              <a:buFont typeface="Arial" panose="020B0604020202020204" pitchFamily="34" charset="0"/>
              <a:buNone/>
            </a:pP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564622401"/>
              </p:ext>
            </p:extLst>
          </p:nvPr>
        </p:nvGraphicFramePr>
        <p:xfrm>
          <a:off x="512593" y="4351910"/>
          <a:ext cx="3895729" cy="2636875"/>
        </p:xfrm>
        <a:graphic>
          <a:graphicData uri="http://schemas.openxmlformats.org/drawingml/2006/table">
            <a:tbl>
              <a:tblPr firstRow="1" firstCol="1" bandRow="1">
                <a:tableStyleId>{69012ECD-51FC-41F1-AA8D-1B2483CD663E}</a:tableStyleId>
              </a:tblPr>
              <a:tblGrid>
                <a:gridCol w="2697683"/>
                <a:gridCol w="1198046"/>
              </a:tblGrid>
              <a:tr h="238529">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Наименование организации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Сроки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289892">
                <a:tc>
                  <a:txBody>
                    <a:bodyPr/>
                    <a:lstStyle/>
                    <a:p>
                      <a:pPr algn="just">
                        <a:lnSpc>
                          <a:spcPct val="115000"/>
                        </a:lnSpc>
                      </a:pPr>
                      <a:r>
                        <a:rPr lang="ru-RU" sz="1600" dirty="0">
                          <a:effectLst/>
                          <a:latin typeface="Times New Roman" panose="02020603050405020304" pitchFamily="18" charset="0"/>
                          <a:cs typeface="Times New Roman" panose="02020603050405020304" pitchFamily="18" charset="0"/>
                        </a:rPr>
                        <a:t>ГУП ЖКХ</a:t>
                      </a: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2023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218652">
                <a:tc>
                  <a:txBody>
                    <a:bodyPr/>
                    <a:lstStyle/>
                    <a:p>
                      <a:pPr algn="just">
                        <a:lnSpc>
                          <a:spcPct val="115000"/>
                        </a:lnSpc>
                      </a:pPr>
                      <a:r>
                        <a:rPr lang="ru-RU" sz="1600" dirty="0">
                          <a:effectLst/>
                          <a:latin typeface="Times New Roman" panose="02020603050405020304" pitchFamily="18" charset="0"/>
                          <a:cs typeface="Times New Roman" panose="02020603050405020304" pitchFamily="18" charset="0"/>
                        </a:rPr>
                        <a:t>ВЭС АО Сахаэнерго</a:t>
                      </a:r>
                    </a:p>
                  </a:txBody>
                  <a:tcPr marL="68580" marR="68580" marT="0" marB="0"/>
                </a:tc>
                <a:tc>
                  <a:txBody>
                    <a:bodyPr/>
                    <a:lstStyle/>
                    <a:p>
                      <a:pPr>
                        <a:lnSpc>
                          <a:spcPct val="115000"/>
                        </a:lnSpc>
                        <a:spcAft>
                          <a:spcPts val="1000"/>
                        </a:spcAft>
                      </a:pPr>
                      <a:r>
                        <a:rPr lang="ru-RU" sz="1600">
                          <a:effectLst/>
                          <a:latin typeface="Times New Roman" panose="02020603050405020304" pitchFamily="18" charset="0"/>
                          <a:cs typeface="Times New Roman" panose="02020603050405020304" pitchFamily="18" charset="0"/>
                        </a:rPr>
                        <a:t>2024</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r>
              <a:tr h="218652">
                <a:tc>
                  <a:txBody>
                    <a:bodyPr/>
                    <a:lstStyle/>
                    <a:p>
                      <a:pPr algn="just">
                        <a:lnSpc>
                          <a:spcPct val="115000"/>
                        </a:lnSpc>
                      </a:pPr>
                      <a:r>
                        <a:rPr lang="ru-RU" sz="1600" dirty="0">
                          <a:effectLst/>
                          <a:latin typeface="Times New Roman" panose="02020603050405020304" pitchFamily="18" charset="0"/>
                          <a:cs typeface="Times New Roman" panose="02020603050405020304" pitchFamily="18" charset="0"/>
                        </a:rPr>
                        <a:t>ИП «</a:t>
                      </a:r>
                      <a:r>
                        <a:rPr lang="ru-RU" sz="1600" dirty="0" err="1">
                          <a:effectLst/>
                          <a:latin typeface="Times New Roman" panose="02020603050405020304" pitchFamily="18" charset="0"/>
                          <a:cs typeface="Times New Roman" panose="02020603050405020304" pitchFamily="18" charset="0"/>
                        </a:rPr>
                        <a:t>Чирикова</a:t>
                      </a:r>
                      <a:r>
                        <a:rPr lang="ru-RU" sz="1600" dirty="0">
                          <a:effectLst/>
                          <a:latin typeface="Times New Roman" panose="02020603050405020304" pitchFamily="18" charset="0"/>
                          <a:cs typeface="Times New Roman" panose="02020603050405020304" pitchFamily="18" charset="0"/>
                        </a:rPr>
                        <a:t> ЕВ»</a:t>
                      </a: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2022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218652">
                <a:tc>
                  <a:txBody>
                    <a:bodyPr/>
                    <a:lstStyle/>
                    <a:p>
                      <a:pPr algn="just">
                        <a:lnSpc>
                          <a:spcPct val="115000"/>
                        </a:lnSpc>
                      </a:pPr>
                      <a:r>
                        <a:rPr lang="ru-RU" sz="1600">
                          <a:effectLst/>
                          <a:latin typeface="Times New Roman" panose="02020603050405020304" pitchFamily="18" charset="0"/>
                          <a:cs typeface="Times New Roman" panose="02020603050405020304" pitchFamily="18" charset="0"/>
                        </a:rPr>
                        <a:t>ООО «Арктика»</a:t>
                      </a: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2023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218652">
                <a:tc>
                  <a:txBody>
                    <a:bodyPr/>
                    <a:lstStyle/>
                    <a:p>
                      <a:pPr algn="just">
                        <a:lnSpc>
                          <a:spcPct val="115000"/>
                        </a:lnSpc>
                      </a:pPr>
                      <a:r>
                        <a:rPr lang="ru-RU" sz="1600">
                          <a:effectLst/>
                          <a:latin typeface="Times New Roman" panose="02020603050405020304" pitchFamily="18" charset="0"/>
                          <a:cs typeface="Times New Roman" panose="02020603050405020304" pitchFamily="18" charset="0"/>
                        </a:rPr>
                        <a:t>МО «Верхоянский район»</a:t>
                      </a: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2025</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218652">
                <a:tc>
                  <a:txBody>
                    <a:bodyPr/>
                    <a:lstStyle/>
                    <a:p>
                      <a:pPr algn="just">
                        <a:lnSpc>
                          <a:spcPct val="115000"/>
                        </a:lnSpc>
                      </a:pPr>
                      <a:r>
                        <a:rPr lang="ru-RU" sz="1600" dirty="0">
                          <a:effectLst/>
                          <a:latin typeface="Times New Roman" panose="02020603050405020304" pitchFamily="18" charset="0"/>
                          <a:cs typeface="Times New Roman" panose="02020603050405020304" pitchFamily="18" charset="0"/>
                        </a:rPr>
                        <a:t>КП РС (Я) «Дороги Арктики»</a:t>
                      </a:r>
                    </a:p>
                  </a:txBody>
                  <a:tcPr marL="68580" marR="68580" marT="0" marB="0"/>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2023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437303">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ru-RU" sz="1600" dirty="0" smtClean="0">
                          <a:effectLst/>
                          <a:latin typeface="Times New Roman" panose="02020603050405020304" pitchFamily="18" charset="0"/>
                          <a:cs typeface="Times New Roman" panose="02020603050405020304" pitchFamily="18" charset="0"/>
                        </a:rPr>
                        <a:t>ФКП «Аэропорты</a:t>
                      </a:r>
                      <a:r>
                        <a:rPr lang="ru-RU" sz="1600" baseline="0" dirty="0" smtClean="0">
                          <a:effectLst/>
                          <a:latin typeface="Times New Roman" panose="02020603050405020304" pitchFamily="18" charset="0"/>
                          <a:cs typeface="Times New Roman" panose="02020603050405020304" pitchFamily="18" charset="0"/>
                        </a:rPr>
                        <a:t> Севера»</a:t>
                      </a:r>
                      <a:endParaRPr lang="ru-RU" sz="1600" dirty="0" smtClean="0">
                        <a:effectLst/>
                        <a:latin typeface="Times New Roman" panose="02020603050405020304" pitchFamily="18" charset="0"/>
                        <a:cs typeface="Times New Roman" panose="02020603050405020304" pitchFamily="18" charset="0"/>
                      </a:endParaRPr>
                    </a:p>
                    <a:p>
                      <a:pPr algn="just">
                        <a:lnSpc>
                          <a:spcPct val="115000"/>
                        </a:lnSpc>
                      </a:pPr>
                      <a:endParaRPr lang="ru-RU" sz="16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2023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9" name="Объект 2"/>
          <p:cNvSpPr txBox="1">
            <a:spLocks/>
          </p:cNvSpPr>
          <p:nvPr/>
        </p:nvSpPr>
        <p:spPr>
          <a:xfrm>
            <a:off x="7288895" y="1330747"/>
            <a:ext cx="2780119" cy="587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dirty="0" smtClean="0"/>
              <a:t>	</a:t>
            </a:r>
            <a:r>
              <a:rPr lang="ru-RU" sz="2000" dirty="0" err="1" smtClean="0">
                <a:latin typeface="Times New Roman" panose="02020603050405020304" pitchFamily="18" charset="0"/>
                <a:cs typeface="Times New Roman" panose="02020603050405020304" pitchFamily="18" charset="0"/>
              </a:rPr>
              <a:t>Жиганское</a:t>
            </a:r>
            <a:r>
              <a:rPr lang="ru-RU" sz="2000" dirty="0" smtClean="0">
                <a:latin typeface="Times New Roman" panose="02020603050405020304" pitchFamily="18" charset="0"/>
                <a:cs typeface="Times New Roman" panose="02020603050405020304" pitchFamily="18" charset="0"/>
              </a:rPr>
              <a:t> СП</a:t>
            </a:r>
          </a:p>
          <a:p>
            <a:pPr marL="0" indent="0" algn="ctr">
              <a:buFont typeface="Arial" panose="020B0604020202020204" pitchFamily="34" charset="0"/>
              <a:buNone/>
            </a:pP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1559407666"/>
              </p:ext>
            </p:extLst>
          </p:nvPr>
        </p:nvGraphicFramePr>
        <p:xfrm>
          <a:off x="6199495" y="1796949"/>
          <a:ext cx="5767137" cy="2346833"/>
        </p:xfrm>
        <a:graphic>
          <a:graphicData uri="http://schemas.openxmlformats.org/drawingml/2006/table">
            <a:tbl>
              <a:tblPr firstRow="1" firstCol="1" bandRow="1">
                <a:tableStyleId>{69012ECD-51FC-41F1-AA8D-1B2483CD663E}</a:tableStyleId>
              </a:tblPr>
              <a:tblGrid>
                <a:gridCol w="4275917"/>
                <a:gridCol w="1491220"/>
              </a:tblGrid>
              <a:tr h="112003">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Наименование организации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cs typeface="Times New Roman" panose="02020603050405020304" pitchFamily="18" charset="0"/>
                        </a:rPr>
                        <a:t>Сроки</a:t>
                      </a:r>
                      <a:endParaRPr lang="ru-RU" sz="11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СХПК «</a:t>
                      </a:r>
                      <a:r>
                        <a:rPr lang="ru-RU" sz="1600" dirty="0" err="1">
                          <a:effectLst/>
                          <a:latin typeface="Times New Roman" panose="02020603050405020304" pitchFamily="18" charset="0"/>
                          <a:cs typeface="Times New Roman" panose="02020603050405020304" pitchFamily="18" charset="0"/>
                        </a:rPr>
                        <a:t>Жиганский</a:t>
                      </a: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До 06.2022 </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Община «</a:t>
                      </a:r>
                      <a:r>
                        <a:rPr lang="ru-RU" sz="1600" dirty="0" err="1">
                          <a:effectLst/>
                          <a:latin typeface="Times New Roman" panose="02020603050405020304" pitchFamily="18" charset="0"/>
                          <a:cs typeface="Times New Roman" panose="02020603050405020304" pitchFamily="18" charset="0"/>
                        </a:rPr>
                        <a:t>Сыатаа</a:t>
                      </a: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До 06.2022 </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Филиал «</a:t>
                      </a:r>
                      <a:r>
                        <a:rPr lang="ru-RU" sz="1600" dirty="0" err="1">
                          <a:effectLst/>
                          <a:latin typeface="Times New Roman" panose="02020603050405020304" pitchFamily="18" charset="0"/>
                          <a:cs typeface="Times New Roman" panose="02020603050405020304" pitchFamily="18" charset="0"/>
                        </a:rPr>
                        <a:t>Жиганская</a:t>
                      </a:r>
                      <a:r>
                        <a:rPr lang="ru-RU" sz="1600" dirty="0">
                          <a:effectLst/>
                          <a:latin typeface="Times New Roman" panose="02020603050405020304" pitchFamily="18" charset="0"/>
                          <a:cs typeface="Times New Roman" panose="02020603050405020304" pitchFamily="18" charset="0"/>
                        </a:rPr>
                        <a:t> РЭС ОАО «</a:t>
                      </a:r>
                      <a:r>
                        <a:rPr lang="ru-RU" sz="1600" dirty="0" err="1">
                          <a:effectLst/>
                          <a:latin typeface="Times New Roman" panose="02020603050405020304" pitchFamily="18" charset="0"/>
                          <a:cs typeface="Times New Roman" panose="02020603050405020304" pitchFamily="18" charset="0"/>
                        </a:rPr>
                        <a:t>Сахаэнерго</a:t>
                      </a: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До 06.2024</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201549">
                <a:tc rowSpan="2">
                  <a:txBody>
                    <a:bodyPr/>
                    <a:lstStyle/>
                    <a:p>
                      <a:pPr>
                        <a:lnSpc>
                          <a:spcPct val="115000"/>
                        </a:lnSpc>
                        <a:spcAft>
                          <a:spcPts val="0"/>
                        </a:spcAft>
                      </a:pPr>
                      <a:r>
                        <a:rPr lang="ru-RU" sz="1600" dirty="0">
                          <a:effectLst/>
                          <a:latin typeface="Times New Roman" panose="02020603050405020304" pitchFamily="18" charset="0"/>
                          <a:cs typeface="Times New Roman" panose="02020603050405020304" pitchFamily="18" charset="0"/>
                        </a:rPr>
                        <a:t>ГБУ РС (Я) «ГПС РС (Я)» Пожарная часть ГПС РС (Я)</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nSpc>
                          <a:spcPct val="115000"/>
                        </a:lnSpc>
                        <a:spcAft>
                          <a:spcPts val="1000"/>
                        </a:spcAft>
                      </a:pPr>
                      <a:r>
                        <a:rPr lang="ru-RU" sz="1600" dirty="0">
                          <a:effectLst/>
                          <a:latin typeface="Times New Roman" panose="02020603050405020304" pitchFamily="18" charset="0"/>
                          <a:cs typeface="Times New Roman" panose="02020603050405020304" pitchFamily="18" charset="0"/>
                        </a:rPr>
                        <a:t>До 06.2022</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vMerge="1">
                  <a:txBody>
                    <a:bodyPr/>
                    <a:lstStyle/>
                    <a:p>
                      <a:endParaRPr lang="ru-RU"/>
                    </a:p>
                  </a:txBody>
                  <a:tcPr/>
                </a:tc>
                <a:tc rowSpan="2">
                  <a:txBody>
                    <a:bodyPr/>
                    <a:lstStyle/>
                    <a:p>
                      <a:pPr>
                        <a:lnSpc>
                          <a:spcPct val="115000"/>
                        </a:lnSpc>
                        <a:spcAft>
                          <a:spcPts val="1000"/>
                        </a:spcAft>
                      </a:pPr>
                      <a:r>
                        <a:rPr lang="ru-RU" sz="1600" dirty="0" smtClean="0">
                          <a:effectLst/>
                          <a:latin typeface="Times New Roman" panose="02020603050405020304" pitchFamily="18" charset="0"/>
                          <a:ea typeface="Calibri"/>
                          <a:cs typeface="Times New Roman" panose="02020603050405020304" pitchFamily="18" charset="0"/>
                        </a:rPr>
                        <a:t>2023</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ru-RU" sz="1600" dirty="0" smtClean="0">
                          <a:effectLst/>
                          <a:latin typeface="Times New Roman" panose="02020603050405020304" pitchFamily="18" charset="0"/>
                          <a:cs typeface="Times New Roman" panose="02020603050405020304" pitchFamily="18" charset="0"/>
                        </a:rPr>
                        <a:t>ФКП «</a:t>
                      </a:r>
                      <a:r>
                        <a:rPr lang="ru-RU" sz="1600" dirty="0" err="1" smtClean="0">
                          <a:effectLst/>
                          <a:latin typeface="Times New Roman" panose="02020603050405020304" pitchFamily="18" charset="0"/>
                          <a:cs typeface="Times New Roman" panose="02020603050405020304" pitchFamily="18" charset="0"/>
                        </a:rPr>
                        <a:t>Аэропрты</a:t>
                      </a:r>
                      <a:r>
                        <a:rPr lang="ru-RU" sz="1600" baseline="0" dirty="0" smtClean="0">
                          <a:effectLst/>
                          <a:latin typeface="Times New Roman" panose="02020603050405020304" pitchFamily="18" charset="0"/>
                          <a:cs typeface="Times New Roman" panose="02020603050405020304" pitchFamily="18" charset="0"/>
                        </a:rPr>
                        <a:t> Севера»</a:t>
                      </a:r>
                      <a:endParaRPr lang="ru-RU" sz="1600" dirty="0" smtClean="0">
                        <a:effectLst/>
                        <a:latin typeface="Times New Roman" panose="02020603050405020304" pitchFamily="18" charset="0"/>
                        <a:cs typeface="Times New Roman" panose="02020603050405020304" pitchFamily="18" charset="0"/>
                      </a:endParaRPr>
                    </a:p>
                    <a:p>
                      <a:pPr>
                        <a:lnSpc>
                          <a:spcPct val="115000"/>
                        </a:lnSpc>
                        <a:spcAft>
                          <a:spcPts val="0"/>
                        </a:spcAft>
                      </a:pP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vMerge="1">
                  <a:txBody>
                    <a:bodyPr/>
                    <a:lstStyle/>
                    <a:p>
                      <a:endParaRPr lang="ru-RU"/>
                    </a:p>
                  </a:txBody>
                  <a:tcPr/>
                </a:tc>
              </a:tr>
            </a:tbl>
          </a:graphicData>
        </a:graphic>
      </p:graphicFrame>
      <p:sp>
        <p:nvSpPr>
          <p:cNvPr id="11" name="Прямоугольник 10"/>
          <p:cNvSpPr/>
          <p:nvPr/>
        </p:nvSpPr>
        <p:spPr>
          <a:xfrm>
            <a:off x="4566321" y="4156745"/>
            <a:ext cx="7541825" cy="2638158"/>
          </a:xfrm>
          <a:prstGeom prst="rect">
            <a:avLst/>
          </a:prstGeom>
        </p:spPr>
        <p:txBody>
          <a:bodyPr wrap="square">
            <a:spAutoFit/>
          </a:bodyPr>
          <a:lstStyle/>
          <a:p>
            <a:pPr indent="449580" algn="just">
              <a:lnSpc>
                <a:spcPct val="150000"/>
              </a:lnSpc>
              <a:spcAft>
                <a:spcPts val="0"/>
              </a:spcAft>
            </a:pPr>
            <a:r>
              <a:rPr lang="ru-RU" sz="1600" dirty="0">
                <a:latin typeface="Times New Roman" panose="02020603050405020304" pitchFamily="18" charset="0"/>
                <a:ea typeface="Times New Roman" panose="02020603050405020304" pitchFamily="18" charset="0"/>
                <a:cs typeface="Times New Roman" panose="02020603050405020304" pitchFamily="18" charset="0"/>
              </a:rPr>
              <a:t>Также в рамках реализации направлений деятельности учреждения установлено деловое сотрудничество с ГБУ «Арктический научно-исследовательский центр» АН РС(Я) (отдел междисциплинарных исследований Севера и Арктики), с Агентством по развитию человеческого капитала на Дальнем Востоке и в Арктике, с Таймырским колледжем, Институтом развития профессионального образования, Центром опережающей профессиональной подготовки кадров РС(Я).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031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8686" y="350946"/>
            <a:ext cx="10515600" cy="937693"/>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Воспитательная работа</a:t>
            </a:r>
          </a:p>
        </p:txBody>
      </p:sp>
      <p:sp>
        <p:nvSpPr>
          <p:cNvPr id="3" name="Объект 2"/>
          <p:cNvSpPr>
            <a:spLocks noGrp="1"/>
          </p:cNvSpPr>
          <p:nvPr>
            <p:ph idx="1"/>
          </p:nvPr>
        </p:nvSpPr>
        <p:spPr>
          <a:xfrm>
            <a:off x="1039528" y="1583629"/>
            <a:ext cx="10827619" cy="2550694"/>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Воспитательная работа в ЦПРКА представляет собой совокупность всех видов деятельности студентов за рамками учебного процесса и позволяет эффективно решать задачи воспитания, развития и социализации.</a:t>
            </a:r>
          </a:p>
          <a:p>
            <a:pPr marL="0" indent="0" algn="just">
              <a:buNone/>
            </a:pPr>
            <a:r>
              <a:rPr lang="ru-RU" sz="2400" dirty="0" smtClean="0">
                <a:latin typeface="Times New Roman" panose="02020603050405020304" pitchFamily="18" charset="0"/>
                <a:cs typeface="Times New Roman" panose="02020603050405020304" pitchFamily="18" charset="0"/>
              </a:rPr>
              <a:t>В соответствии с ФЗ от 31.07.2020г. №304-ФЗ «О внесении изменений в Федеральный закон «Об образовании в Российской Федерации» по вопросам воспитания обучающихся»  разработана рабочая программа воспитания и календарный план воспитательной работы на 2021-2024 </a:t>
            </a:r>
            <a:r>
              <a:rPr lang="ru-RU" sz="2400" dirty="0" err="1" smtClean="0">
                <a:latin typeface="Times New Roman" panose="02020603050405020304" pitchFamily="18" charset="0"/>
                <a:cs typeface="Times New Roman" panose="02020603050405020304" pitchFamily="18" charset="0"/>
              </a:rPr>
              <a:t>уч.гг</a:t>
            </a:r>
            <a:r>
              <a:rPr lang="ru-RU" sz="2400" dirty="0" smtClean="0">
                <a:latin typeface="Times New Roman" panose="02020603050405020304" pitchFamily="18" charset="0"/>
                <a:cs typeface="Times New Roman" panose="02020603050405020304" pitchFamily="18" charset="0"/>
              </a:rPr>
              <a:t>.</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68" y="129406"/>
            <a:ext cx="1889214" cy="159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4213">
            <a:off x="153548" y="4650231"/>
            <a:ext cx="2133600" cy="1600200"/>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656" y="5062890"/>
            <a:ext cx="2075848" cy="1556886"/>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042" y="4429314"/>
            <a:ext cx="2345276" cy="1755292"/>
          </a:xfrm>
          <a:prstGeom prst="rect">
            <a:avLst/>
          </a:prstGeom>
          <a:ln>
            <a:noFill/>
          </a:ln>
          <a:effectLst>
            <a:softEdge rad="112500"/>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4167" y="4839102"/>
            <a:ext cx="2374232" cy="1780674"/>
          </a:xfrm>
          <a:prstGeom prst="rect">
            <a:avLst/>
          </a:prstGeom>
          <a:ln>
            <a:noFill/>
          </a:ln>
          <a:effectLst>
            <a:softEdge rad="112500"/>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9794">
            <a:off x="9800500" y="4480508"/>
            <a:ext cx="2209626" cy="1652904"/>
          </a:xfrm>
          <a:prstGeom prst="rect">
            <a:avLst/>
          </a:prstGeom>
          <a:ln>
            <a:noFill/>
          </a:ln>
          <a:effectLst>
            <a:softEdge rad="112500"/>
          </a:effectLst>
        </p:spPr>
      </p:pic>
    </p:spTree>
    <p:extLst>
      <p:ext uri="{BB962C8B-B14F-4D97-AF65-F5344CB8AC3E}">
        <p14:creationId xmlns:p14="http://schemas.microsoft.com/office/powerpoint/2010/main" val="106680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2388" y="242817"/>
            <a:ext cx="10992050" cy="6370975"/>
          </a:xfrm>
          <a:prstGeom prst="rect">
            <a:avLst/>
          </a:prstGeom>
        </p:spPr>
        <p:txBody>
          <a:bodyPr wrap="square">
            <a:spAutoFit/>
          </a:bodyPr>
          <a:lstStyle/>
          <a:p>
            <a:pPr algn="ct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Основные </a:t>
            </a:r>
            <a:r>
              <a:rPr lang="ru-RU" sz="3200" b="1" dirty="0" smtClean="0">
                <a:solidFill>
                  <a:schemeClr val="accent1">
                    <a:lumMod val="50000"/>
                  </a:schemeClr>
                </a:solidFill>
                <a:latin typeface="Times New Roman" panose="02020603050405020304" pitchFamily="18" charset="0"/>
                <a:ea typeface="+mj-ea"/>
                <a:cs typeface="Times New Roman" panose="02020603050405020304" pitchFamily="18" charset="0"/>
              </a:rPr>
              <a:t>направления</a:t>
            </a:r>
          </a:p>
          <a:p>
            <a:pPr algn="ctr"/>
            <a:r>
              <a:rPr lang="ru-RU" sz="3200" b="1" dirty="0" smtClean="0">
                <a:solidFill>
                  <a:schemeClr val="accent1">
                    <a:lumMod val="50000"/>
                  </a:schemeClr>
                </a:solidFill>
                <a:latin typeface="Times New Roman" panose="02020603050405020304" pitchFamily="18" charset="0"/>
                <a:ea typeface="+mj-ea"/>
                <a:cs typeface="Times New Roman" panose="02020603050405020304" pitchFamily="18" charset="0"/>
              </a:rPr>
              <a:t> </a:t>
            </a: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деятельности воспитательной работы:</a:t>
            </a:r>
          </a:p>
          <a:p>
            <a:endPar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endParaRPr>
          </a:p>
          <a:p>
            <a:pPr>
              <a:buAutoNum type="arabicPeriod"/>
            </a:pPr>
            <a:r>
              <a:rPr lang="ru-RU" sz="2400" dirty="0">
                <a:latin typeface="Times New Roman" panose="02020603050405020304" pitchFamily="18" charset="0"/>
                <a:cs typeface="Times New Roman" panose="02020603050405020304" pitchFamily="18" charset="0"/>
              </a:rPr>
              <a:t>Духовно-нравственное воспитание;</a:t>
            </a:r>
          </a:p>
          <a:p>
            <a:pPr>
              <a:buAutoNum type="arabicPeriod"/>
            </a:pPr>
            <a:r>
              <a:rPr lang="ru-RU" sz="2400" dirty="0">
                <a:latin typeface="Times New Roman" panose="02020603050405020304" pitchFamily="18" charset="0"/>
                <a:cs typeface="Times New Roman" panose="02020603050405020304" pitchFamily="18" charset="0"/>
              </a:rPr>
              <a:t>Гражданско-патриотическое воспитание;</a:t>
            </a:r>
          </a:p>
          <a:p>
            <a:pPr>
              <a:buAutoNum type="arabicPeriod"/>
            </a:pPr>
            <a:r>
              <a:rPr lang="ru-RU" sz="2400" dirty="0">
                <a:latin typeface="Times New Roman" panose="02020603050405020304" pitchFamily="18" charset="0"/>
                <a:cs typeface="Times New Roman" panose="02020603050405020304" pitchFamily="18" charset="0"/>
              </a:rPr>
              <a:t>Социально-оздоровительная работа;</a:t>
            </a:r>
          </a:p>
          <a:p>
            <a:pPr>
              <a:buAutoNum type="arabicPeriod"/>
            </a:pPr>
            <a:r>
              <a:rPr lang="ru-RU" sz="2400" dirty="0">
                <a:latin typeface="Times New Roman" panose="02020603050405020304" pitchFamily="18" charset="0"/>
                <a:cs typeface="Times New Roman" panose="02020603050405020304" pitchFamily="18" charset="0"/>
              </a:rPr>
              <a:t>Физкультурно-массовая работа;</a:t>
            </a:r>
          </a:p>
          <a:p>
            <a:pPr>
              <a:buAutoNum type="arabicPeriod"/>
            </a:pPr>
            <a:r>
              <a:rPr lang="ru-RU" sz="2400" dirty="0">
                <a:latin typeface="Times New Roman" panose="02020603050405020304" pitchFamily="18" charset="0"/>
                <a:cs typeface="Times New Roman" panose="02020603050405020304" pitchFamily="18" charset="0"/>
              </a:rPr>
              <a:t>Правовое воспитание;</a:t>
            </a:r>
          </a:p>
          <a:p>
            <a:pPr>
              <a:buAutoNum type="arabicPeriod"/>
            </a:pPr>
            <a:r>
              <a:rPr lang="ru-RU" sz="2400" dirty="0">
                <a:latin typeface="Times New Roman" panose="02020603050405020304" pitchFamily="18" charset="0"/>
                <a:cs typeface="Times New Roman" panose="02020603050405020304" pitchFamily="18" charset="0"/>
              </a:rPr>
              <a:t>Профилактика правонарушений;</a:t>
            </a:r>
          </a:p>
          <a:p>
            <a:pPr>
              <a:buAutoNum type="arabicPeriod"/>
            </a:pPr>
            <a:r>
              <a:rPr lang="ru-RU" sz="2400" dirty="0">
                <a:latin typeface="Times New Roman" panose="02020603050405020304" pitchFamily="18" charset="0"/>
                <a:cs typeface="Times New Roman" panose="02020603050405020304" pitchFamily="18" charset="0"/>
              </a:rPr>
              <a:t>Экологическое и трудовое воспитание;</a:t>
            </a:r>
          </a:p>
          <a:p>
            <a:pPr>
              <a:buAutoNum type="arabicPeriod"/>
            </a:pPr>
            <a:r>
              <a:rPr lang="ru-RU" sz="2400" dirty="0">
                <a:latin typeface="Times New Roman" panose="02020603050405020304" pitchFamily="18" charset="0"/>
                <a:cs typeface="Times New Roman" panose="02020603050405020304" pitchFamily="18" charset="0"/>
              </a:rPr>
              <a:t>Работа по самоуправлению;</a:t>
            </a:r>
          </a:p>
          <a:p>
            <a:pPr>
              <a:buAutoNum type="arabicPeriod"/>
            </a:pPr>
            <a:r>
              <a:rPr lang="ru-RU" sz="2400" dirty="0" err="1">
                <a:latin typeface="Times New Roman" panose="02020603050405020304" pitchFamily="18" charset="0"/>
                <a:cs typeface="Times New Roman" panose="02020603050405020304" pitchFamily="18" charset="0"/>
              </a:rPr>
              <a:t>Профориентационная</a:t>
            </a:r>
            <a:r>
              <a:rPr lang="ru-RU" sz="2400" dirty="0">
                <a:latin typeface="Times New Roman" panose="02020603050405020304" pitchFamily="18" charset="0"/>
                <a:cs typeface="Times New Roman" panose="02020603050405020304" pitchFamily="18" charset="0"/>
              </a:rPr>
              <a:t> работа;</a:t>
            </a:r>
          </a:p>
          <a:p>
            <a:pPr>
              <a:buAutoNum type="arabicPeriod"/>
            </a:pPr>
            <a:r>
              <a:rPr lang="ru-RU" sz="2400" dirty="0">
                <a:latin typeface="Times New Roman" panose="02020603050405020304" pitchFamily="18" charset="0"/>
                <a:cs typeface="Times New Roman" panose="02020603050405020304" pitchFamily="18" charset="0"/>
              </a:rPr>
              <a:t>Индивидуально-профилактическая работа;</a:t>
            </a:r>
          </a:p>
          <a:p>
            <a:pPr>
              <a:buAutoNum type="arabicPeriod"/>
            </a:pPr>
            <a:r>
              <a:rPr lang="ru-RU" sz="2400" dirty="0">
                <a:latin typeface="Times New Roman" panose="02020603050405020304" pitchFamily="18" charset="0"/>
                <a:cs typeface="Times New Roman" panose="02020603050405020304" pitchFamily="18" charset="0"/>
              </a:rPr>
              <a:t>Работа общественного поста ЗОЖ;</a:t>
            </a:r>
          </a:p>
          <a:p>
            <a:pPr>
              <a:buAutoNum type="arabicPeriod"/>
            </a:pPr>
            <a:r>
              <a:rPr lang="ru-RU" sz="2400" dirty="0">
                <a:latin typeface="Times New Roman" panose="02020603050405020304" pitchFamily="18" charset="0"/>
                <a:cs typeface="Times New Roman" panose="02020603050405020304" pitchFamily="18" charset="0"/>
              </a:rPr>
              <a:t>Работа с обучающими, проживающими в общежитии;</a:t>
            </a:r>
          </a:p>
          <a:p>
            <a:pPr>
              <a:buAutoNum type="arabicPeriod"/>
            </a:pPr>
            <a:r>
              <a:rPr lang="ru-RU" sz="2400" dirty="0">
                <a:latin typeface="Times New Roman" panose="02020603050405020304" pitchFamily="18" charset="0"/>
                <a:cs typeface="Times New Roman" panose="02020603050405020304" pitchFamily="18" charset="0"/>
              </a:rPr>
              <a:t>Работа системы дополнительного образования;</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04" y="144379"/>
            <a:ext cx="1934678" cy="162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8408">
            <a:off x="8384931" y="2126151"/>
            <a:ext cx="2861603" cy="1609652"/>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34146">
            <a:off x="6462650" y="1668863"/>
            <a:ext cx="1461882" cy="1949176"/>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3124">
            <a:off x="9763139" y="427241"/>
            <a:ext cx="2172101" cy="1629076"/>
          </a:xfrm>
          <a:prstGeom prst="rect">
            <a:avLst/>
          </a:prstGeom>
          <a:ln>
            <a:noFill/>
          </a:ln>
          <a:effectLst>
            <a:softEdge rad="112500"/>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1894">
            <a:off x="6749174" y="3775057"/>
            <a:ext cx="2321189" cy="1735452"/>
          </a:xfrm>
          <a:prstGeom prst="rect">
            <a:avLst/>
          </a:prstGeom>
          <a:ln>
            <a:noFill/>
          </a:ln>
          <a:effectLst>
            <a:softEdge rad="112500"/>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86834">
            <a:off x="9366268" y="4443958"/>
            <a:ext cx="2418767" cy="1814075"/>
          </a:xfrm>
          <a:prstGeom prst="rect">
            <a:avLst/>
          </a:prstGeom>
          <a:ln>
            <a:noFill/>
          </a:ln>
          <a:effectLst>
            <a:softEdge rad="112500"/>
          </a:effectLst>
        </p:spPr>
      </p:pic>
    </p:spTree>
    <p:extLst>
      <p:ext uri="{BB962C8B-B14F-4D97-AF65-F5344CB8AC3E}">
        <p14:creationId xmlns:p14="http://schemas.microsoft.com/office/powerpoint/2010/main" val="367599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8123" y="288124"/>
            <a:ext cx="8084419" cy="664778"/>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Социальная карта обучающихся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98596972"/>
              </p:ext>
            </p:extLst>
          </p:nvPr>
        </p:nvGraphicFramePr>
        <p:xfrm>
          <a:off x="1136582" y="1615228"/>
          <a:ext cx="10481111" cy="4732020"/>
        </p:xfrm>
        <a:graphic>
          <a:graphicData uri="http://schemas.openxmlformats.org/drawingml/2006/table">
            <a:tbl>
              <a:tblPr firstRow="1" firstCol="1" bandRow="1">
                <a:tableStyleId>{5C22544A-7EE6-4342-B048-85BDC9FD1C3A}</a:tableStyleId>
              </a:tblPr>
              <a:tblGrid>
                <a:gridCol w="2463266"/>
                <a:gridCol w="1215428"/>
                <a:gridCol w="1085010"/>
                <a:gridCol w="1020278"/>
                <a:gridCol w="1193532"/>
                <a:gridCol w="1299411"/>
                <a:gridCol w="1174282"/>
                <a:gridCol w="1029904"/>
              </a:tblGrid>
              <a:tr h="1541858">
                <a:tc>
                  <a:txBody>
                    <a:bodyPr/>
                    <a:lstStyle/>
                    <a:p>
                      <a:pPr algn="just">
                        <a:lnSpc>
                          <a:spcPct val="115000"/>
                        </a:lnSpc>
                        <a:spcAft>
                          <a:spcPts val="0"/>
                        </a:spcAft>
                      </a:pPr>
                      <a:r>
                        <a:rPr lang="ru-RU" sz="18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ВСЕГО обучающихся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Несовершеннолетние</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Сироты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Обучающиеся с инвалидностью</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Обучающиеся из малообеспеченных семей</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Из числа КМНС</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Состоящие</a:t>
                      </a:r>
                      <a:r>
                        <a:rPr lang="ru-RU"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на учете КДН, ПДН</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75000"/>
                      </a:schemeClr>
                    </a:solidFill>
                  </a:tcPr>
                </a:tc>
              </a:tr>
              <a:tr h="604621">
                <a:tc>
                  <a:txBody>
                    <a:bodyPr/>
                    <a:lstStyle/>
                    <a:p>
                      <a:pPr algn="just">
                        <a:lnSpc>
                          <a:spcPct val="115000"/>
                        </a:lnSpc>
                        <a:spcAft>
                          <a:spcPts val="0"/>
                        </a:spcAft>
                      </a:pPr>
                      <a:r>
                        <a:rPr lang="ru-RU" sz="1800" dirty="0">
                          <a:effectLst/>
                          <a:latin typeface="Times New Roman" panose="02020603050405020304" pitchFamily="18" charset="0"/>
                          <a:cs typeface="Times New Roman" panose="02020603050405020304" pitchFamily="18" charset="0"/>
                        </a:rPr>
                        <a:t>2</a:t>
                      </a:r>
                      <a:r>
                        <a:rPr lang="ru-RU" sz="1800" dirty="0" smtClean="0">
                          <a:effectLst/>
                          <a:latin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cs typeface="Times New Roman" panose="02020603050405020304" pitchFamily="18" charset="0"/>
                        </a:rPr>
                        <a:t>полугодие </a:t>
                      </a:r>
                      <a:r>
                        <a:rPr lang="ru-RU" sz="1800" dirty="0" smtClean="0">
                          <a:effectLst/>
                          <a:latin typeface="Times New Roman" panose="02020603050405020304" pitchFamily="18" charset="0"/>
                          <a:cs typeface="Times New Roman" panose="02020603050405020304" pitchFamily="18" charset="0"/>
                        </a:rPr>
                        <a:t>2021-2022 </a:t>
                      </a:r>
                      <a:r>
                        <a:rPr lang="ru-RU" sz="1800" dirty="0">
                          <a:effectLst/>
                          <a:latin typeface="Times New Roman" panose="02020603050405020304" pitchFamily="18" charset="0"/>
                          <a:cs typeface="Times New Roman" panose="02020603050405020304" pitchFamily="18" charset="0"/>
                        </a:rPr>
                        <a:t>учебного года в </a:t>
                      </a:r>
                      <a:r>
                        <a:rPr lang="ru-RU" sz="1800" dirty="0" err="1">
                          <a:effectLst/>
                          <a:latin typeface="Times New Roman" panose="02020603050405020304" pitchFamily="18" charset="0"/>
                          <a:cs typeface="Times New Roman" panose="02020603050405020304" pitchFamily="18" charset="0"/>
                        </a:rPr>
                        <a:t>т.ч</a:t>
                      </a:r>
                      <a:r>
                        <a:rPr lang="ru-RU" sz="18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800" dirty="0" smtClean="0">
                          <a:effectLst/>
                          <a:latin typeface="Times New Roman" panose="02020603050405020304" pitchFamily="18" charset="0"/>
                          <a:cs typeface="Times New Roman" panose="02020603050405020304" pitchFamily="18" charset="0"/>
                        </a:rPr>
                        <a:t>130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effectLst/>
                          <a:latin typeface="Times New Roman" panose="02020603050405020304" pitchFamily="18" charset="0"/>
                          <a:ea typeface="+mn-ea"/>
                          <a:cs typeface="Times New Roman" panose="02020603050405020304" pitchFamily="18" charset="0"/>
                        </a:rPr>
                        <a:t>23</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effectLst/>
                          <a:latin typeface="Times New Roman" panose="02020603050405020304" pitchFamily="18" charset="0"/>
                          <a:ea typeface="+mn-ea"/>
                          <a:cs typeface="Times New Roman" panose="02020603050405020304" pitchFamily="18" charset="0"/>
                        </a:rPr>
                        <a:t>13</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42</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800" dirty="0" smtClean="0">
                          <a:effectLst/>
                          <a:latin typeface="Times New Roman" panose="02020603050405020304" pitchFamily="18" charset="0"/>
                          <a:ea typeface="+mn-ea"/>
                          <a:cs typeface="Times New Roman" panose="02020603050405020304" pitchFamily="18" charset="0"/>
                        </a:rPr>
                        <a:t>43</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696">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п. Тикси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dirty="0" smtClean="0">
                          <a:effectLst/>
                          <a:latin typeface="Times New Roman" panose="02020603050405020304" pitchFamily="18" charset="0"/>
                          <a:ea typeface="+mn-ea"/>
                          <a:cs typeface="Times New Roman" panose="02020603050405020304" pitchFamily="18" charset="0"/>
                        </a:rPr>
                        <a:t>36</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5</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2</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0</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8</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2</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1</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696">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ВСП</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dirty="0" smtClean="0">
                          <a:effectLst/>
                          <a:latin typeface="Times New Roman" panose="02020603050405020304" pitchFamily="18" charset="0"/>
                          <a:ea typeface="+mn-ea"/>
                          <a:cs typeface="Times New Roman" panose="02020603050405020304" pitchFamily="18" charset="0"/>
                        </a:rPr>
                        <a:t>58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12</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6</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0</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13</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6</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3</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696">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ЖСП</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dirty="0" smtClean="0">
                          <a:effectLst/>
                          <a:latin typeface="Times New Roman" panose="02020603050405020304" pitchFamily="18" charset="0"/>
                          <a:cs typeface="Times New Roman" panose="02020603050405020304" pitchFamily="18" charset="0"/>
                        </a:rPr>
                        <a:t>36</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6</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5</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0</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21</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5</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lnSpc>
                          <a:spcPct val="115000"/>
                        </a:lnSpc>
                        <a:spcAft>
                          <a:spcPts val="0"/>
                        </a:spcAft>
                      </a:pPr>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0</a:t>
                      </a:r>
                      <a:endParaRPr lang="ru-RU"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04621">
                <a:tc>
                  <a:txBody>
                    <a:bodyPr/>
                    <a:lstStyle/>
                    <a:p>
                      <a:pPr>
                        <a:lnSpc>
                          <a:spcPct val="115000"/>
                        </a:lnSpc>
                        <a:spcAft>
                          <a:spcPts val="0"/>
                        </a:spcAft>
                      </a:pPr>
                      <a:r>
                        <a:rPr lang="ru-RU" sz="1800" dirty="0">
                          <a:effectLst/>
                          <a:latin typeface="Times New Roman" panose="02020603050405020304" pitchFamily="18" charset="0"/>
                          <a:cs typeface="Times New Roman" panose="02020603050405020304" pitchFamily="18" charset="0"/>
                        </a:rPr>
                        <a:t>1 полугодие </a:t>
                      </a:r>
                      <a:r>
                        <a:rPr lang="ru-RU" sz="1800" dirty="0" smtClean="0">
                          <a:effectLst/>
                          <a:latin typeface="Times New Roman" panose="02020603050405020304" pitchFamily="18" charset="0"/>
                          <a:cs typeface="Times New Roman" panose="02020603050405020304" pitchFamily="18" charset="0"/>
                        </a:rPr>
                        <a:t>2022-2023 </a:t>
                      </a:r>
                      <a:r>
                        <a:rPr lang="ru-RU" sz="1800" dirty="0">
                          <a:effectLst/>
                          <a:latin typeface="Times New Roman" panose="02020603050405020304" pitchFamily="18" charset="0"/>
                          <a:cs typeface="Times New Roman" panose="02020603050405020304" pitchFamily="18" charset="0"/>
                        </a:rPr>
                        <a:t>учебного года в </a:t>
                      </a:r>
                      <a:r>
                        <a:rPr lang="ru-RU" sz="1800" dirty="0" err="1">
                          <a:effectLst/>
                          <a:latin typeface="Times New Roman" panose="02020603050405020304" pitchFamily="18" charset="0"/>
                          <a:cs typeface="Times New Roman" panose="02020603050405020304" pitchFamily="18" charset="0"/>
                        </a:rPr>
                        <a:t>т.ч</a:t>
                      </a:r>
                      <a:r>
                        <a:rPr lang="ru-RU" sz="18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165</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16</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14</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0</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28</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48</a:t>
                      </a:r>
                      <a:endParaRPr lang="ru-RU" dirty="0">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ru-RU"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696">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п. Тикси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60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0</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12</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23</a:t>
                      </a:r>
                      <a:endParaRPr lang="ru-RU" dirty="0">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696">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ВСП</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71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7</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0</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7</a:t>
                      </a:r>
                      <a:endParaRPr lang="ru-RU" dirty="0">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89696">
                <a:tc>
                  <a:txBody>
                    <a:bodyPr/>
                    <a:lstStyle/>
                    <a:p>
                      <a:pPr algn="ctr">
                        <a:lnSpc>
                          <a:spcPct val="115000"/>
                        </a:lnSpc>
                        <a:spcAft>
                          <a:spcPts val="0"/>
                        </a:spcAft>
                      </a:pPr>
                      <a:r>
                        <a:rPr lang="ru-RU" sz="1800" dirty="0">
                          <a:effectLst/>
                          <a:latin typeface="Times New Roman" panose="02020603050405020304" pitchFamily="18" charset="0"/>
                          <a:cs typeface="Times New Roman" panose="02020603050405020304" pitchFamily="18" charset="0"/>
                        </a:rPr>
                        <a:t>ЖСП</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600" dirty="0" smtClean="0">
                          <a:effectLst/>
                          <a:latin typeface="Times New Roman" panose="02020603050405020304" pitchFamily="18" charset="0"/>
                          <a:ea typeface="Calibri" panose="020F0502020204030204" pitchFamily="34" charset="0"/>
                          <a:cs typeface="Times New Roman" panose="02020603050405020304" pitchFamily="18" charset="0"/>
                        </a:rPr>
                        <a:t>34</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0</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11</a:t>
                      </a:r>
                      <a:endParaRPr lang="ru-RU"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ru-RU" dirty="0" smtClean="0">
                          <a:latin typeface="Times New Roman" panose="02020603050405020304" pitchFamily="18" charset="0"/>
                          <a:cs typeface="Times New Roman" panose="02020603050405020304" pitchFamily="18" charset="0"/>
                        </a:rPr>
                        <a:t>18</a:t>
                      </a:r>
                      <a:endParaRPr lang="ru-RU" dirty="0">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r>
                        <a:rPr lang="ru-RU" dirty="0" smtClean="0">
                          <a:latin typeface="Times New Roman" panose="02020603050405020304" pitchFamily="18" charset="0"/>
                          <a:cs typeface="Times New Roman" panose="02020603050405020304" pitchFamily="18" charset="0"/>
                        </a:rPr>
                        <a:t>0</a:t>
                      </a:r>
                      <a:endParaRPr lang="ru-RU"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74" y="118689"/>
            <a:ext cx="1873331" cy="158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5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95784"/>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Общая характеристика учреждения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8331635"/>
              </p:ext>
            </p:extLst>
          </p:nvPr>
        </p:nvGraphicFramePr>
        <p:xfrm>
          <a:off x="722697" y="1421364"/>
          <a:ext cx="10740992" cy="4836160"/>
        </p:xfrm>
        <a:graphic>
          <a:graphicData uri="http://schemas.openxmlformats.org/drawingml/2006/table">
            <a:tbl>
              <a:tblPr firstRow="1" bandRow="1">
                <a:tableStyleId>{5940675A-B579-460E-94D1-54222C63F5DA}</a:tableStyleId>
              </a:tblPr>
              <a:tblGrid>
                <a:gridCol w="3794167"/>
                <a:gridCol w="6946825"/>
              </a:tblGrid>
              <a:tr h="370840">
                <a:tc>
                  <a:txBody>
                    <a:bodyPr/>
                    <a:lstStyle/>
                    <a:p>
                      <a:r>
                        <a:rPr lang="ru-RU" sz="2000" dirty="0" smtClean="0">
                          <a:latin typeface="Times New Roman" panose="02020603050405020304" pitchFamily="18" charset="0"/>
                          <a:cs typeface="Times New Roman" panose="02020603050405020304" pitchFamily="18" charset="0"/>
                        </a:rPr>
                        <a:t>Полное наименование</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anose="02020603050405020304" pitchFamily="18" charset="0"/>
                          <a:cs typeface="Times New Roman" panose="02020603050405020304" pitchFamily="18" charset="0"/>
                        </a:rPr>
                        <a:t>Государственное бюджетное профессиональное образовательное учреждение Республики Саха (Якутия) «Центр подготовки рабочих кадров «Арктика»</a:t>
                      </a:r>
                      <a:r>
                        <a:rPr lang="ru-RU" sz="2000" baseline="0" dirty="0" smtClean="0">
                          <a:latin typeface="Times New Roman" panose="02020603050405020304" pitchFamily="18" charset="0"/>
                          <a:cs typeface="Times New Roman" panose="02020603050405020304" pitchFamily="18" charset="0"/>
                        </a:rPr>
                        <a:t> (ГПБОУ РС(Я) «ЦПРКА»</a:t>
                      </a:r>
                      <a:endParaRPr lang="ru-RU" sz="2000" dirty="0" smtClean="0">
                        <a:latin typeface="Times New Roman" panose="02020603050405020304" pitchFamily="18" charset="0"/>
                        <a:cs typeface="Times New Roman" panose="02020603050405020304" pitchFamily="18" charset="0"/>
                      </a:endParaRPr>
                    </a:p>
                  </a:txBody>
                  <a:tcPr/>
                </a:tc>
              </a:tr>
              <a:tr h="370840">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Юридический адрес учреждения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678400 Республика Саха (Якутия</a:t>
                      </a:r>
                      <a:r>
                        <a:rPr lang="ru-RU" sz="2000" dirty="0" smtClean="0">
                          <a:effectLst/>
                          <a:latin typeface="Times New Roman" panose="02020603050405020304" pitchFamily="18" charset="0"/>
                          <a:cs typeface="Times New Roman" panose="02020603050405020304" pitchFamily="18" charset="0"/>
                        </a:rPr>
                        <a:t>), </a:t>
                      </a:r>
                      <a:r>
                        <a:rPr lang="ru-RU" sz="2000" dirty="0" err="1" smtClean="0">
                          <a:effectLst/>
                          <a:latin typeface="Times New Roman" panose="02020603050405020304" pitchFamily="18" charset="0"/>
                          <a:cs typeface="Times New Roman" panose="02020603050405020304" pitchFamily="18" charset="0"/>
                        </a:rPr>
                        <a:t>Булунский</a:t>
                      </a:r>
                      <a:r>
                        <a:rPr lang="ru-RU"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район,   </a:t>
                      </a:r>
                      <a:r>
                        <a:rPr lang="ru-RU" sz="2000" dirty="0" err="1">
                          <a:effectLst/>
                          <a:latin typeface="Times New Roman" panose="02020603050405020304" pitchFamily="18" charset="0"/>
                          <a:cs typeface="Times New Roman" panose="02020603050405020304" pitchFamily="18" charset="0"/>
                        </a:rPr>
                        <a:t>п.Тикси</a:t>
                      </a:r>
                      <a:r>
                        <a:rPr lang="ru-RU" sz="2000" dirty="0">
                          <a:effectLst/>
                          <a:latin typeface="Times New Roman" panose="02020603050405020304" pitchFamily="18" charset="0"/>
                          <a:cs typeface="Times New Roman" panose="02020603050405020304" pitchFamily="18" charset="0"/>
                        </a:rPr>
                        <a:t>, </a:t>
                      </a:r>
                      <a:r>
                        <a:rPr lang="ru-RU" sz="2000" dirty="0" smtClean="0">
                          <a:effectLst/>
                          <a:latin typeface="Times New Roman" panose="02020603050405020304" pitchFamily="18" charset="0"/>
                          <a:cs typeface="Times New Roman" panose="02020603050405020304" pitchFamily="18" charset="0"/>
                        </a:rPr>
                        <a:t>ул. </a:t>
                      </a:r>
                      <a:r>
                        <a:rPr lang="ru-RU" sz="2000" dirty="0" err="1" smtClean="0">
                          <a:effectLst/>
                          <a:latin typeface="Times New Roman" panose="02020603050405020304" pitchFamily="18" charset="0"/>
                          <a:cs typeface="Times New Roman" panose="02020603050405020304" pitchFamily="18" charset="0"/>
                        </a:rPr>
                        <a:t>им.Гагарина</a:t>
                      </a:r>
                      <a:r>
                        <a:rPr lang="ru-RU" sz="2000" dirty="0">
                          <a:effectLst/>
                          <a:latin typeface="Times New Roman" panose="02020603050405020304" pitchFamily="18" charset="0"/>
                          <a:cs typeface="Times New Roman" panose="02020603050405020304" pitchFamily="18" charset="0"/>
                        </a:rPr>
                        <a:t>, дом 6.</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dirty="0" err="1" smtClean="0">
                          <a:effectLst/>
                          <a:latin typeface="Times New Roman" panose="02020603050405020304" pitchFamily="18" charset="0"/>
                          <a:cs typeface="Times New Roman" panose="02020603050405020304" pitchFamily="18" charset="0"/>
                        </a:rPr>
                        <a:t>И.о.директора</a:t>
                      </a:r>
                      <a:r>
                        <a:rPr lang="ru-RU" sz="2000" dirty="0" smtClean="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smtClean="0">
                          <a:effectLst/>
                          <a:latin typeface="Times New Roman" panose="02020603050405020304" pitchFamily="18" charset="0"/>
                          <a:cs typeface="Times New Roman" panose="02020603050405020304" pitchFamily="18" charset="0"/>
                        </a:rPr>
                        <a:t>Никифорова</a:t>
                      </a:r>
                      <a:r>
                        <a:rPr lang="ru-RU" sz="2000" baseline="0" dirty="0" smtClean="0">
                          <a:effectLst/>
                          <a:latin typeface="Times New Roman" panose="02020603050405020304" pitchFamily="18" charset="0"/>
                          <a:cs typeface="Times New Roman" panose="02020603050405020304" pitchFamily="18" charset="0"/>
                        </a:rPr>
                        <a:t> Римма Дмитриевна</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Учредитель</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Министерство образования и науки Республики Саха (Якутия), Министерство имущественных и земельных отношений Республики Саха (Якутия).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Лицензия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серия 14Л 01 №0002512, регистрационный номер 2396, дата выдачи 26.08.2020г.</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15000"/>
                        </a:lnSpc>
                        <a:spcAft>
                          <a:spcPts val="0"/>
                        </a:spcAft>
                      </a:pPr>
                      <a:r>
                        <a:rPr lang="ru-RU" sz="2000">
                          <a:effectLst/>
                          <a:latin typeface="Times New Roman" panose="02020603050405020304" pitchFamily="18" charset="0"/>
                          <a:cs typeface="Times New Roman" panose="02020603050405020304" pitchFamily="18" charset="0"/>
                        </a:rPr>
                        <a:t>Аккредитация</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latin typeface="Times New Roman" panose="02020603050405020304" pitchFamily="18" charset="0"/>
                          <a:cs typeface="Times New Roman" panose="02020603050405020304" pitchFamily="18" charset="0"/>
                        </a:rPr>
                        <a:t>Свидетельство о государственной аккредитации №0969 от 28.12.2020г. серия 14А02 №0000909.</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281749" y="58924"/>
            <a:ext cx="1426874" cy="120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68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8627" y="389297"/>
            <a:ext cx="9868069" cy="769545"/>
          </a:xfrm>
        </p:spPr>
        <p:txBody>
          <a:bodyPr>
            <a:noAutofit/>
          </a:bodyPr>
          <a:lstStyle/>
          <a:p>
            <a:pPr lvl="0"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Психолого-педагогическое сопровождение обучающихся</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5" y="182216"/>
            <a:ext cx="1399106" cy="118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321492664"/>
              </p:ext>
            </p:extLst>
          </p:nvPr>
        </p:nvGraphicFramePr>
        <p:xfrm>
          <a:off x="1313326" y="1044825"/>
          <a:ext cx="10679751" cy="5669280"/>
        </p:xfrm>
        <a:graphic>
          <a:graphicData uri="http://schemas.openxmlformats.org/drawingml/2006/table">
            <a:tbl>
              <a:tblPr firstRow="1" bandRow="1">
                <a:tableStyleId>{5C22544A-7EE6-4342-B048-85BDC9FD1C3A}</a:tableStyleId>
              </a:tblPr>
              <a:tblGrid>
                <a:gridCol w="2028140"/>
                <a:gridCol w="987383"/>
                <a:gridCol w="880639"/>
                <a:gridCol w="1054098"/>
                <a:gridCol w="982935"/>
                <a:gridCol w="1186639"/>
                <a:gridCol w="1186639"/>
                <a:gridCol w="1186639"/>
                <a:gridCol w="1186639"/>
              </a:tblGrid>
              <a:tr h="839190">
                <a:tc rowSpan="2">
                  <a:txBody>
                    <a:bodyPr/>
                    <a:lstStyle/>
                    <a:p>
                      <a:r>
                        <a:rPr lang="ru-RU" sz="1800" dirty="0" smtClean="0">
                          <a:latin typeface="Times New Roman" panose="02020603050405020304" pitchFamily="18" charset="0"/>
                          <a:cs typeface="Times New Roman" panose="02020603050405020304" pitchFamily="18" charset="0"/>
                        </a:rPr>
                        <a:t>Наименование мероприятий</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Всего участников</a:t>
                      </a:r>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Из них </a:t>
                      </a:r>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a:latin typeface="Times New Roman" panose="02020603050405020304" pitchFamily="18" charset="0"/>
                        <a:cs typeface="Times New Roman" panose="02020603050405020304" pitchFamily="18" charset="0"/>
                      </a:endParaRPr>
                    </a:p>
                  </a:txBody>
                  <a:tcPr/>
                </a:tc>
                <a:tc rowSpan="2">
                  <a:txBody>
                    <a:bodyPr/>
                    <a:lstStyle/>
                    <a:p>
                      <a:r>
                        <a:rPr lang="ru-RU" sz="1800" dirty="0" smtClean="0">
                          <a:latin typeface="Times New Roman" panose="02020603050405020304" pitchFamily="18" charset="0"/>
                          <a:cs typeface="Times New Roman" panose="02020603050405020304" pitchFamily="18" charset="0"/>
                        </a:rPr>
                        <a:t>Из них инвалидов</a:t>
                      </a:r>
                      <a:endParaRPr lang="ru-RU" sz="1800" dirty="0">
                        <a:latin typeface="Times New Roman" panose="02020603050405020304" pitchFamily="18" charset="0"/>
                        <a:cs typeface="Times New Roman" panose="02020603050405020304" pitchFamily="18" charset="0"/>
                      </a:endParaRPr>
                    </a:p>
                  </a:txBody>
                  <a:tcPr/>
                </a:tc>
                <a:tc rowSpan="2">
                  <a:txBody>
                    <a:bodyPr/>
                    <a:lstStyle/>
                    <a:p>
                      <a:r>
                        <a:rPr lang="ru-RU" sz="1800" dirty="0" smtClean="0">
                          <a:latin typeface="Times New Roman" panose="02020603050405020304" pitchFamily="18" charset="0"/>
                          <a:cs typeface="Times New Roman" panose="02020603050405020304" pitchFamily="18" charset="0"/>
                        </a:rPr>
                        <a:t>% охвата из общего числа обучающихся</a:t>
                      </a:r>
                      <a:endParaRPr lang="ru-RU" sz="1800" dirty="0">
                        <a:latin typeface="Times New Roman" panose="02020603050405020304" pitchFamily="18" charset="0"/>
                        <a:cs typeface="Times New Roman" panose="02020603050405020304" pitchFamily="18" charset="0"/>
                      </a:endParaRPr>
                    </a:p>
                  </a:txBody>
                  <a:tcPr/>
                </a:tc>
                <a:tc rowSpan="2">
                  <a:txBody>
                    <a:bodyPr/>
                    <a:lstStyle/>
                    <a:p>
                      <a:r>
                        <a:rPr lang="ru-RU" sz="1800" dirty="0" smtClean="0">
                          <a:latin typeface="Times New Roman" panose="02020603050405020304" pitchFamily="18" charset="0"/>
                          <a:cs typeface="Times New Roman" panose="02020603050405020304" pitchFamily="18" charset="0"/>
                        </a:rPr>
                        <a:t>Приглашенные </a:t>
                      </a:r>
                      <a:endParaRPr lang="ru-RU" sz="1800" dirty="0">
                        <a:latin typeface="Times New Roman" panose="02020603050405020304" pitchFamily="18" charset="0"/>
                        <a:cs typeface="Times New Roman" panose="02020603050405020304" pitchFamily="18" charset="0"/>
                      </a:endParaRPr>
                    </a:p>
                  </a:txBody>
                  <a:tcPr/>
                </a:tc>
                <a:tc rowSpan="2">
                  <a:txBody>
                    <a:bodyPr/>
                    <a:lstStyle/>
                    <a:p>
                      <a:r>
                        <a:rPr lang="ru-RU" sz="1800" dirty="0" smtClean="0">
                          <a:latin typeface="Times New Roman" panose="02020603050405020304" pitchFamily="18" charset="0"/>
                          <a:cs typeface="Times New Roman" panose="02020603050405020304" pitchFamily="18" charset="0"/>
                        </a:rPr>
                        <a:t>Сроки и место прохождения </a:t>
                      </a:r>
                      <a:endParaRPr lang="ru-RU" sz="1800" dirty="0">
                        <a:latin typeface="Times New Roman" panose="02020603050405020304" pitchFamily="18" charset="0"/>
                        <a:cs typeface="Times New Roman" panose="02020603050405020304" pitchFamily="18" charset="0"/>
                      </a:endParaRPr>
                    </a:p>
                  </a:txBody>
                  <a:tcPr/>
                </a:tc>
              </a:tr>
              <a:tr h="1090947">
                <a:tc vMerge="1">
                  <a:txBody>
                    <a:bodyPr/>
                    <a:lstStyle/>
                    <a:p>
                      <a:endParaRPr lang="ru-RU" dirty="0"/>
                    </a:p>
                  </a:txBody>
                  <a:tcPr/>
                </a:tc>
                <a:tc>
                  <a:txBody>
                    <a:bodyPr/>
                    <a:lstStyle/>
                    <a:p>
                      <a:r>
                        <a:rPr lang="ru-RU" sz="1800" dirty="0" smtClean="0">
                          <a:latin typeface="Times New Roman" panose="02020603050405020304" pitchFamily="18" charset="0"/>
                          <a:cs typeface="Times New Roman" panose="02020603050405020304" pitchFamily="18" charset="0"/>
                        </a:rPr>
                        <a:t>Из числа обучающихся </a:t>
                      </a:r>
                      <a:endParaRPr lang="ru-RU" sz="18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Из </a:t>
                      </a:r>
                      <a:r>
                        <a:rPr lang="ru-RU" sz="1800" dirty="0" err="1" smtClean="0">
                          <a:latin typeface="Times New Roman" panose="02020603050405020304" pitchFamily="18" charset="0"/>
                          <a:cs typeface="Times New Roman" panose="02020603050405020304" pitchFamily="18" charset="0"/>
                        </a:rPr>
                        <a:t>чис</a:t>
                      </a:r>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ла работников</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совершеннолетних</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несовершеннолетних</a:t>
                      </a:r>
                      <a:endParaRPr lang="ru-RU" sz="1800" dirty="0">
                        <a:latin typeface="Times New Roman" panose="02020603050405020304" pitchFamily="18" charset="0"/>
                        <a:cs typeface="Times New Roman" panose="02020603050405020304" pitchFamily="18" charset="0"/>
                      </a:endParaRPr>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r>
              <a:tr h="1444732">
                <a:tc>
                  <a:txBody>
                    <a:bodyPr/>
                    <a:lstStyle/>
                    <a:p>
                      <a:r>
                        <a:rPr lang="ru-RU" sz="1800" dirty="0" smtClean="0">
                          <a:latin typeface="Times New Roman" panose="02020603050405020304" pitchFamily="18" charset="0"/>
                          <a:cs typeface="Times New Roman" panose="02020603050405020304" pitchFamily="18" charset="0"/>
                        </a:rPr>
                        <a:t>Месячник адаптации первокурсников</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72</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14</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70</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2</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0</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43%</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smtClean="0">
                          <a:latin typeface="Times New Roman" panose="02020603050405020304" pitchFamily="18" charset="0"/>
                          <a:cs typeface="Times New Roman" panose="02020603050405020304" pitchFamily="18" charset="0"/>
                        </a:rPr>
                        <a:t>Сотрудники </a:t>
                      </a:r>
                      <a:r>
                        <a:rPr lang="ru-RU" sz="1800" dirty="0" smtClean="0">
                          <a:latin typeface="Times New Roman" panose="02020603050405020304" pitchFamily="18" charset="0"/>
                          <a:cs typeface="Times New Roman" panose="02020603050405020304" pitchFamily="18" charset="0"/>
                        </a:rPr>
                        <a:t>КДН, </a:t>
                      </a:r>
                      <a:r>
                        <a:rPr lang="ru-RU" sz="1800" smtClean="0">
                          <a:latin typeface="Times New Roman" panose="02020603050405020304" pitchFamily="18" charset="0"/>
                          <a:cs typeface="Times New Roman" panose="02020603050405020304" pitchFamily="18" charset="0"/>
                        </a:rPr>
                        <a:t>ПДН, ОВО </a:t>
                      </a:r>
                      <a:r>
                        <a:rPr lang="ru-RU" sz="1800" dirty="0" smtClean="0">
                          <a:latin typeface="Times New Roman" panose="02020603050405020304" pitchFamily="18" charset="0"/>
                          <a:cs typeface="Times New Roman" panose="02020603050405020304" pitchFamily="18" charset="0"/>
                        </a:rPr>
                        <a:t>фельдшер</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06.09.22-06.10.22 ЦПРКА</a:t>
                      </a:r>
                      <a:endParaRPr lang="ru-RU" sz="1800" dirty="0">
                        <a:latin typeface="Times New Roman" panose="02020603050405020304" pitchFamily="18" charset="0"/>
                        <a:cs typeface="Times New Roman" panose="02020603050405020304" pitchFamily="18" charset="0"/>
                      </a:endParaRPr>
                    </a:p>
                  </a:txBody>
                  <a:tcPr/>
                </a:tc>
              </a:tr>
              <a:tr h="839190">
                <a:tc>
                  <a:txBody>
                    <a:bodyPr/>
                    <a:lstStyle/>
                    <a:p>
                      <a:r>
                        <a:rPr lang="ru-RU" sz="1800" dirty="0" smtClean="0">
                          <a:latin typeface="Times New Roman" panose="02020603050405020304" pitchFamily="18" charset="0"/>
                          <a:cs typeface="Times New Roman" panose="02020603050405020304" pitchFamily="18" charset="0"/>
                        </a:rPr>
                        <a:t>Месячник психологического здоровья</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126</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18</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111</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15</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0</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75%</a:t>
                      </a:r>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17.10.22-18.11.22 ЦПРКА</a:t>
                      </a:r>
                      <a:endParaRPr lang="ru-RU" sz="1800" dirty="0">
                        <a:latin typeface="Times New Roman" panose="02020603050405020304" pitchFamily="18" charset="0"/>
                        <a:cs typeface="Times New Roman" panose="02020603050405020304" pitchFamily="18" charset="0"/>
                      </a:endParaRPr>
                    </a:p>
                  </a:txBody>
                  <a:tcPr/>
                </a:tc>
              </a:tr>
              <a:tr h="1090947">
                <a:tc>
                  <a:txBody>
                    <a:bodyPr/>
                    <a:lstStyle/>
                    <a:p>
                      <a:r>
                        <a:rPr lang="ru-RU" sz="1800" dirty="0" smtClean="0">
                          <a:latin typeface="Times New Roman" panose="02020603050405020304" pitchFamily="18" charset="0"/>
                          <a:cs typeface="Times New Roman" panose="02020603050405020304" pitchFamily="18" charset="0"/>
                        </a:rPr>
                        <a:t>Месячник профилактики правонарушений</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156</a:t>
                      </a:r>
                      <a:endParaRPr lang="ru-RU" sz="1800" dirty="0">
                        <a:latin typeface="Times New Roman" panose="02020603050405020304" pitchFamily="18" charset="0"/>
                        <a:cs typeface="Times New Roman" panose="02020603050405020304" pitchFamily="18" charset="0"/>
                      </a:endParaRPr>
                    </a:p>
                  </a:txBody>
                  <a:tcPr/>
                </a:tc>
                <a:tc>
                  <a:txBody>
                    <a:bodyPr/>
                    <a:lstStyle/>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141</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15</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0</a:t>
                      </a:r>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94%</a:t>
                      </a:r>
                      <a:endParaRPr lang="ru-RU" sz="18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Сотрудник КДН, ПДН</a:t>
                      </a:r>
                    </a:p>
                    <a:p>
                      <a:endParaRPr lang="ru-RU" sz="1800" dirty="0">
                        <a:latin typeface="Times New Roman" panose="02020603050405020304" pitchFamily="18" charset="0"/>
                        <a:cs typeface="Times New Roman" panose="02020603050405020304" pitchFamily="18" charset="0"/>
                      </a:endParaRPr>
                    </a:p>
                  </a:txBody>
                  <a:tcPr/>
                </a:tc>
                <a:tc>
                  <a:txBody>
                    <a:bodyPr/>
                    <a:lstStyle/>
                    <a:p>
                      <a:r>
                        <a:rPr lang="ru-RU" sz="1800" dirty="0" smtClean="0">
                          <a:latin typeface="Times New Roman" panose="02020603050405020304" pitchFamily="18" charset="0"/>
                          <a:cs typeface="Times New Roman" panose="02020603050405020304" pitchFamily="18" charset="0"/>
                        </a:rPr>
                        <a:t>27.09-01.10.2022</a:t>
                      </a:r>
                      <a:endParaRPr lang="ru-RU"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362348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77340"/>
            <a:ext cx="6679932" cy="535531"/>
          </a:xfrm>
          <a:prstGeom prst="rect">
            <a:avLst/>
          </a:prstGeom>
          <a:noFill/>
        </p:spPr>
        <p:txBody>
          <a:bodyPr wrap="square" rtlCol="0">
            <a:spAutoFit/>
          </a:bodyPr>
          <a:lstStyle/>
          <a:p>
            <a:pPr algn="ctr">
              <a:lnSpc>
                <a:spcPct val="90000"/>
              </a:lnSpc>
              <a:spcBef>
                <a:spcPct val="0"/>
              </a:spcBef>
            </a:pP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Организация досуга обучающихся</a:t>
            </a:r>
          </a:p>
        </p:txBody>
      </p:sp>
      <p:sp>
        <p:nvSpPr>
          <p:cNvPr id="3" name="TextBox 2"/>
          <p:cNvSpPr txBox="1"/>
          <p:nvPr/>
        </p:nvSpPr>
        <p:spPr>
          <a:xfrm>
            <a:off x="5335071" y="485871"/>
            <a:ext cx="1954730" cy="923330"/>
          </a:xfrm>
          <a:prstGeom prst="rect">
            <a:avLst/>
          </a:prstGeom>
          <a:noFill/>
        </p:spPr>
        <p:txBody>
          <a:bodyPr wrap="square" rtlCol="0">
            <a:spAutoFit/>
          </a:bodyPr>
          <a:lstStyle/>
          <a:p>
            <a:pPr algn="ctr">
              <a:lnSpc>
                <a:spcPct val="90000"/>
              </a:lnSpc>
              <a:spcBef>
                <a:spcPct val="0"/>
              </a:spcBef>
            </a:pPr>
            <a:r>
              <a:rPr lang="ru-RU" sz="2800" b="1" dirty="0">
                <a:solidFill>
                  <a:schemeClr val="accent1">
                    <a:lumMod val="50000"/>
                  </a:schemeClr>
                </a:solidFill>
                <a:latin typeface="Times New Roman" panose="02020603050405020304" pitchFamily="18" charset="0"/>
                <a:ea typeface="+mj-ea"/>
                <a:cs typeface="Times New Roman" panose="02020603050405020304" pitchFamily="18" charset="0"/>
              </a:rPr>
              <a:t>Кружки</a:t>
            </a:r>
            <a:endPar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endParaRPr>
          </a:p>
          <a:p>
            <a:pPr algn="ctr">
              <a:lnSpc>
                <a:spcPct val="90000"/>
              </a:lnSpc>
              <a:spcBef>
                <a:spcPct val="0"/>
              </a:spcBef>
            </a:pPr>
            <a:endPar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endParaRPr>
          </a:p>
        </p:txBody>
      </p:sp>
      <p:graphicFrame>
        <p:nvGraphicFramePr>
          <p:cNvPr id="7" name="Таблица 6"/>
          <p:cNvGraphicFramePr>
            <a:graphicFrameLocks noGrp="1"/>
          </p:cNvGraphicFramePr>
          <p:nvPr/>
        </p:nvGraphicFramePr>
        <p:xfrm>
          <a:off x="309858" y="947536"/>
          <a:ext cx="11577342" cy="6080760"/>
        </p:xfrm>
        <a:graphic>
          <a:graphicData uri="http://schemas.openxmlformats.org/drawingml/2006/table">
            <a:tbl>
              <a:tblPr firstRow="1" firstCol="1" bandRow="1">
                <a:tableStyleId>{5C22544A-7EE6-4342-B048-85BDC9FD1C3A}</a:tableStyleId>
              </a:tblPr>
              <a:tblGrid>
                <a:gridCol w="1140363"/>
                <a:gridCol w="4173093"/>
                <a:gridCol w="4076583"/>
                <a:gridCol w="2187303"/>
              </a:tblGrid>
              <a:tr h="563262">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cs typeface="Times New Roman" panose="02020603050405020304" pitchFamily="18" charset="0"/>
                      </a:endParaRPr>
                    </a:p>
                    <a:p>
                      <a:pPr algn="ctr">
                        <a:spcAft>
                          <a:spcPts val="0"/>
                        </a:spcAft>
                      </a:pPr>
                      <a:r>
                        <a:rPr lang="ru-RU" sz="1400" dirty="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cs typeface="Times New Roman" panose="02020603050405020304" pitchFamily="18" charset="0"/>
                      </a:endParaRPr>
                    </a:p>
                    <a:p>
                      <a:pPr algn="ctr">
                        <a:spcAft>
                          <a:spcPts val="0"/>
                        </a:spcAft>
                      </a:pPr>
                      <a:r>
                        <a:rPr lang="ru-RU" sz="1400" dirty="0">
                          <a:effectLst/>
                          <a:latin typeface="Times New Roman" panose="02020603050405020304" pitchFamily="18" charset="0"/>
                          <a:cs typeface="Times New Roman" panose="02020603050405020304" pitchFamily="18" charset="0"/>
                        </a:rPr>
                        <a:t>Ф.И.О. руководителя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spcAft>
                          <a:spcPts val="0"/>
                        </a:spcAft>
                      </a:pPr>
                      <a:r>
                        <a:rPr lang="ru-RU" sz="14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cs typeface="Times New Roman" panose="02020603050405020304" pitchFamily="18" charset="0"/>
                      </a:endParaRPr>
                    </a:p>
                    <a:p>
                      <a:pPr algn="ctr">
                        <a:spcAft>
                          <a:spcPts val="0"/>
                        </a:spcAft>
                      </a:pPr>
                      <a:r>
                        <a:rPr lang="ru-RU" sz="1400">
                          <a:effectLst/>
                          <a:latin typeface="Times New Roman" panose="02020603050405020304" pitchFamily="18" charset="0"/>
                          <a:cs typeface="Times New Roman" panose="02020603050405020304" pitchFamily="18" charset="0"/>
                        </a:rPr>
                        <a:t>Наименование кружка или секции</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spcAft>
                          <a:spcPts val="0"/>
                        </a:spcAft>
                      </a:pPr>
                      <a:r>
                        <a:rPr lang="ru-RU" sz="14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cs typeface="Times New Roman" panose="02020603050405020304" pitchFamily="18" charset="0"/>
                      </a:endParaRPr>
                    </a:p>
                    <a:p>
                      <a:pPr algn="ctr">
                        <a:spcAft>
                          <a:spcPts val="0"/>
                        </a:spcAft>
                      </a:pPr>
                      <a:r>
                        <a:rPr lang="ru-RU" sz="1400">
                          <a:effectLst/>
                          <a:latin typeface="Times New Roman" panose="02020603050405020304" pitchFamily="18" charset="0"/>
                          <a:cs typeface="Times New Roman" panose="02020603050405020304" pitchFamily="18" charset="0"/>
                        </a:rPr>
                        <a:t>Всего учащихся посещ. кружки и секции</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342900" lvl="0" indent="-342900" algn="ctr">
                        <a:spcAft>
                          <a:spcPts val="0"/>
                        </a:spcAft>
                        <a:buFont typeface="+mj-lt"/>
                        <a:buAutoNum type="arabicPeriod"/>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Васильева Александра Прокопьевна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«Шашки, шахматы»</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9</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Саввинова</a:t>
                      </a:r>
                      <a:r>
                        <a:rPr lang="ru-RU" sz="1400" dirty="0">
                          <a:effectLst/>
                          <a:latin typeface="Times New Roman" panose="02020603050405020304" pitchFamily="18" charset="0"/>
                          <a:cs typeface="Times New Roman" panose="02020603050405020304" pitchFamily="18" charset="0"/>
                        </a:rPr>
                        <a:t> Марианна Петровна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«Волонтер»</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11</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dirty="0" err="1">
                          <a:effectLst/>
                          <a:latin typeface="Times New Roman" panose="02020603050405020304" pitchFamily="18" charset="0"/>
                          <a:cs typeface="Times New Roman" panose="02020603050405020304" pitchFamily="18" charset="0"/>
                        </a:rPr>
                        <a:t>Массаева</a:t>
                      </a:r>
                      <a:r>
                        <a:rPr lang="ru-RU" sz="1400" dirty="0">
                          <a:effectLst/>
                          <a:latin typeface="Times New Roman" panose="02020603050405020304" pitchFamily="18" charset="0"/>
                          <a:cs typeface="Times New Roman" panose="02020603050405020304" pitchFamily="18" charset="0"/>
                        </a:rPr>
                        <a:t> Раиса Романовна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spcAft>
                          <a:spcPts val="0"/>
                        </a:spcAft>
                      </a:pPr>
                      <a:r>
                        <a:rPr lang="ru-RU" sz="1400">
                          <a:effectLst/>
                          <a:latin typeface="Times New Roman" panose="02020603050405020304" pitchFamily="18" charset="0"/>
                          <a:cs typeface="Times New Roman" panose="02020603050405020304" pitchFamily="18" charset="0"/>
                        </a:rPr>
                        <a:t>«Live Hike»</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6</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Саввинова Матрена Петровна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«Финансовая грамотность»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11</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Сергеева Лилия Николаевна</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«English»</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4</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73965">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Федоров Дмитрий Иннокентьевич</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«Легкая атлетика»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8</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Лонгинова Любовь Гаврильевна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«Конский волос»</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Рожина Марианна Яковлевна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a:t>
                      </a:r>
                      <a:r>
                        <a:rPr lang="ru-RU" sz="1400" dirty="0" err="1">
                          <a:effectLst/>
                          <a:latin typeface="Times New Roman" panose="02020603050405020304" pitchFamily="18" charset="0"/>
                          <a:cs typeface="Times New Roman" panose="02020603050405020304" pitchFamily="18" charset="0"/>
                        </a:rPr>
                        <a:t>Кемус</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суутук</a:t>
                      </a:r>
                      <a:r>
                        <a:rPr lang="ru-RU" sz="1400" dirty="0">
                          <a:effectLst/>
                          <a:latin typeface="Times New Roman" panose="02020603050405020304" pitchFamily="18" charset="0"/>
                          <a:cs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Сивцев Николай Николаевич</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«Исследователь»</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Слепцов Егор Петрович</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«Папа Карло»</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Стручкова Анна Петровна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«Финансовая грамотность»</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Стручкова Мария Павловна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«Шашки, шахматы»</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Сыромятникова Варвара Семеновна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«Настольный теннис»</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10</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Кириллин Константин Павлович</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«Вектор»</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8</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Самойлов Жан Александрович</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«Волейбол»</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19</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68220">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Угапьева Ыйчаана Алексеевна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«Навигатор»</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4</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r h="273965">
                <a:tc>
                  <a:txBody>
                    <a:bodyPr/>
                    <a:lstStyle/>
                    <a:p>
                      <a:pPr marL="0" lvl="0" indent="0" algn="ctr">
                        <a:spcAft>
                          <a:spcPts val="0"/>
                        </a:spcAft>
                        <a:buFont typeface="+mj-lt"/>
                        <a:buNone/>
                      </a:pPr>
                      <a:r>
                        <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nSpc>
                          <a:spcPct val="115000"/>
                        </a:lnSpc>
                        <a:spcAft>
                          <a:spcPts val="0"/>
                        </a:spcAft>
                      </a:pPr>
                      <a:r>
                        <a:rPr lang="ru-RU" sz="1400">
                          <a:effectLst/>
                          <a:latin typeface="Times New Roman" panose="02020603050405020304" pitchFamily="18" charset="0"/>
                          <a:cs typeface="Times New Roman" panose="02020603050405020304" pitchFamily="18" charset="0"/>
                        </a:rPr>
                        <a:t>Челбердирова Александра Джековна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«Рукодельница»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c>
                  <a:txBody>
                    <a:bodyPr/>
                    <a:lstStyle/>
                    <a:p>
                      <a:pPr algn="ctr">
                        <a:lnSpc>
                          <a:spcPct val="150000"/>
                        </a:lnSpc>
                        <a:spcAft>
                          <a:spcPts val="0"/>
                        </a:spcAft>
                      </a:pPr>
                      <a:r>
                        <a:rPr lang="ru-RU" sz="1400" dirty="0">
                          <a:effectLst/>
                          <a:latin typeface="Times New Roman" panose="02020603050405020304" pitchFamily="18" charset="0"/>
                          <a:cs typeface="Times New Roman" panose="02020603050405020304" pitchFamily="18" charset="0"/>
                        </a:rPr>
                        <a:t>7</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8" marR="67608" marT="0" marB="0"/>
                </a:tc>
              </a:tr>
            </a:tbl>
          </a:graphicData>
        </a:graphic>
      </p:graphicFrame>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6" y="-105982"/>
            <a:ext cx="1399106" cy="118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605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solidFill>
                  <a:schemeClr val="accent1">
                    <a:lumMod val="50000"/>
                  </a:schemeClr>
                </a:solidFill>
                <a:latin typeface="Times New Roman" panose="02020603050405020304" pitchFamily="18" charset="0"/>
                <a:cs typeface="Times New Roman" panose="02020603050405020304" pitchFamily="18" charset="0"/>
              </a:rPr>
              <a:t>Реализуемые проекты</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98" y="389472"/>
            <a:ext cx="147478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28735" y="1960164"/>
            <a:ext cx="7026905" cy="1138773"/>
          </a:xfrm>
          <a:prstGeom prst="rect">
            <a:avLst/>
          </a:prstGeom>
        </p:spPr>
        <p:txBody>
          <a:bodyPr wrap="square">
            <a:spAutoFit/>
          </a:bodyPr>
          <a:lstStyle/>
          <a:p>
            <a:pPr algn="just"/>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a:t>
            </a:r>
            <a:r>
              <a:rPr lang="en-US" sz="3200" b="1" dirty="0">
                <a:solidFill>
                  <a:schemeClr val="accent1">
                    <a:lumMod val="50000"/>
                  </a:schemeClr>
                </a:solidFill>
                <a:latin typeface="Times New Roman" panose="02020603050405020304" pitchFamily="18" charset="0"/>
                <a:ea typeface="+mj-ea"/>
                <a:cs typeface="Times New Roman" panose="02020603050405020304" pitchFamily="18" charset="0"/>
              </a:rPr>
              <a:t>Prof2Arctic</a:t>
            </a:r>
            <a:r>
              <a:rPr lang="ru-RU" sz="3200" b="1" dirty="0">
                <a:solidFill>
                  <a:schemeClr val="accent1">
                    <a:lumMod val="50000"/>
                  </a:schemeClr>
                </a:solidFill>
                <a:latin typeface="Times New Roman" panose="02020603050405020304" pitchFamily="18" charset="0"/>
                <a:ea typeface="+mj-ea"/>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(Профессионалы для Арктики)-реализации программ профессионального обучения на территории Арктической зоны Республики Саха (Якутия) </a:t>
            </a:r>
            <a:endParaRPr lang="ru-RU"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991155" y="4020854"/>
            <a:ext cx="6305305" cy="1510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u-RU" sz="3200" b="1" dirty="0">
                <a:solidFill>
                  <a:schemeClr val="accent1">
                    <a:lumMod val="50000"/>
                  </a:schemeClr>
                </a:solidFill>
                <a:latin typeface="Times New Roman" panose="02020603050405020304" pitchFamily="18" charset="0"/>
                <a:cs typeface="Times New Roman" panose="02020603050405020304" pitchFamily="18" charset="0"/>
              </a:rPr>
              <a:t>«Урдэл»</a:t>
            </a:r>
            <a:r>
              <a:rPr lang="ru-RU" sz="3600" b="1" dirty="0">
                <a:solidFill>
                  <a:srgbClr val="FFCC00"/>
                </a:solidFill>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ea typeface="+mn-ea"/>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получение безработной молодежью арктических районов Республики Саха (Якутия) первой профессии, развитие у них профессиональных умений, навыков работы и адаптации молодых рабочих для выхода на рынок труда и планирования карьеры</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589" y="1632484"/>
            <a:ext cx="3551349" cy="1980889"/>
          </a:xfrm>
          <a:prstGeom prst="rect">
            <a:avLst/>
          </a:prstGeom>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971" y="4020854"/>
            <a:ext cx="2541588"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017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ttps://topwar.ru/uploads/posts/2017-03/1490249995_1.jpg"/>
          <p:cNvPicPr>
            <a:picLocks noChangeAspect="1" noChangeArrowheads="1"/>
          </p:cNvPicPr>
          <p:nvPr/>
        </p:nvPicPr>
        <p:blipFill>
          <a:blip r:embed="rId2" cstate="print">
            <a:lum bright="-40000" contrast="-40000"/>
          </a:blip>
          <a:srcRect t="16655"/>
          <a:stretch>
            <a:fillRect/>
          </a:stretch>
        </p:blipFill>
        <p:spPr bwMode="auto">
          <a:xfrm>
            <a:off x="35165" y="0"/>
            <a:ext cx="12192000" cy="6858001"/>
          </a:xfrm>
          <a:prstGeom prst="rect">
            <a:avLst/>
          </a:prstGeom>
          <a:noFill/>
        </p:spPr>
      </p:pic>
      <p:sp>
        <p:nvSpPr>
          <p:cNvPr id="28" name="TextBox 27"/>
          <p:cNvSpPr txBox="1"/>
          <p:nvPr/>
        </p:nvSpPr>
        <p:spPr>
          <a:xfrm>
            <a:off x="349451" y="0"/>
            <a:ext cx="10250805" cy="1938992"/>
          </a:xfrm>
          <a:prstGeom prst="rect">
            <a:avLst/>
          </a:prstGeom>
          <a:noFill/>
        </p:spPr>
        <p:txBody>
          <a:bodyPr wrap="square" rtlCol="0">
            <a:spAutoFit/>
          </a:bodyPr>
          <a:lstStyle/>
          <a:p>
            <a:pPr algn="ctr"/>
            <a:r>
              <a:rPr lang="ru-RU" sz="2000" b="1" dirty="0" smtClean="0">
                <a:solidFill>
                  <a:schemeClr val="bg1"/>
                </a:solidFill>
                <a:latin typeface="Times New Roman" pitchFamily="18" charset="0"/>
                <a:cs typeface="Times New Roman" pitchFamily="18" charset="0"/>
              </a:rPr>
              <a:t>РЕЕСТР</a:t>
            </a:r>
          </a:p>
          <a:p>
            <a:pPr algn="ctr"/>
            <a:r>
              <a:rPr lang="ru-RU" sz="2000" b="1" dirty="0" smtClean="0">
                <a:solidFill>
                  <a:schemeClr val="bg1"/>
                </a:solidFill>
                <a:latin typeface="Times New Roman" pitchFamily="18" charset="0"/>
                <a:cs typeface="Times New Roman" pitchFamily="18" charset="0"/>
              </a:rPr>
              <a:t>СОГЛАШЕНИЙ </a:t>
            </a:r>
            <a:r>
              <a:rPr lang="ru-RU" sz="2000" b="1" dirty="0">
                <a:solidFill>
                  <a:schemeClr val="bg1"/>
                </a:solidFill>
                <a:latin typeface="Times New Roman" pitchFamily="18" charset="0"/>
                <a:cs typeface="Times New Roman" pitchFamily="18" charset="0"/>
              </a:rPr>
              <a:t>О СОВМЕСТНОЙ ДЕЯТЕЛЬНОСТИ</a:t>
            </a:r>
          </a:p>
          <a:p>
            <a:pPr algn="ctr"/>
            <a:r>
              <a:rPr lang="ru-RU" sz="2000" b="1" dirty="0">
                <a:solidFill>
                  <a:schemeClr val="bg1"/>
                </a:solidFill>
                <a:latin typeface="Times New Roman" pitchFamily="18" charset="0"/>
                <a:cs typeface="Times New Roman" pitchFamily="18" charset="0"/>
              </a:rPr>
              <a:t>по реализации мероприятий проекта «</a:t>
            </a:r>
            <a:r>
              <a:rPr lang="en-US" sz="2000" b="1" dirty="0">
                <a:solidFill>
                  <a:schemeClr val="bg1"/>
                </a:solidFill>
                <a:latin typeface="Times New Roman" pitchFamily="18" charset="0"/>
                <a:cs typeface="Times New Roman" pitchFamily="18" charset="0"/>
              </a:rPr>
              <a:t>Prof</a:t>
            </a:r>
            <a:r>
              <a:rPr lang="ru-RU" sz="2000" b="1" dirty="0">
                <a:solidFill>
                  <a:schemeClr val="bg1"/>
                </a:solidFill>
                <a:latin typeface="Times New Roman" pitchFamily="18" charset="0"/>
                <a:cs typeface="Times New Roman" pitchFamily="18" charset="0"/>
              </a:rPr>
              <a:t>2</a:t>
            </a:r>
            <a:r>
              <a:rPr lang="en-US" sz="2000" b="1" dirty="0">
                <a:solidFill>
                  <a:schemeClr val="bg1"/>
                </a:solidFill>
                <a:latin typeface="Times New Roman" pitchFamily="18" charset="0"/>
                <a:cs typeface="Times New Roman" pitchFamily="18" charset="0"/>
              </a:rPr>
              <a:t>Arctic</a:t>
            </a:r>
            <a:r>
              <a:rPr lang="ru-RU" sz="2000" b="1" dirty="0">
                <a:solidFill>
                  <a:schemeClr val="bg1"/>
                </a:solidFill>
                <a:latin typeface="Times New Roman" pitchFamily="18" charset="0"/>
                <a:cs typeface="Times New Roman" pitchFamily="18" charset="0"/>
              </a:rPr>
              <a:t>» (Профессионалы для Арктики)</a:t>
            </a:r>
          </a:p>
          <a:p>
            <a:pPr algn="ctr"/>
            <a:r>
              <a:rPr lang="ru-RU" sz="2000" b="1" dirty="0">
                <a:solidFill>
                  <a:schemeClr val="bg1"/>
                </a:solidFill>
                <a:latin typeface="Times New Roman" pitchFamily="18" charset="0"/>
                <a:cs typeface="Times New Roman" pitchFamily="18" charset="0"/>
              </a:rPr>
              <a:t>Государственного бюджетного профессионального образовательного учреждения</a:t>
            </a:r>
          </a:p>
          <a:p>
            <a:pPr algn="ctr"/>
            <a:r>
              <a:rPr lang="ru-RU" sz="2000" b="1" dirty="0">
                <a:solidFill>
                  <a:schemeClr val="bg1"/>
                </a:solidFill>
                <a:latin typeface="Times New Roman" pitchFamily="18" charset="0"/>
                <a:cs typeface="Times New Roman" pitchFamily="18" charset="0"/>
              </a:rPr>
              <a:t>Республики Саха (Якутия)</a:t>
            </a:r>
          </a:p>
          <a:p>
            <a:pPr algn="ctr"/>
            <a:r>
              <a:rPr lang="ru-RU" sz="2000" b="1" dirty="0">
                <a:solidFill>
                  <a:schemeClr val="bg1"/>
                </a:solidFill>
                <a:latin typeface="Times New Roman" pitchFamily="18" charset="0"/>
                <a:cs typeface="Times New Roman" pitchFamily="18" charset="0"/>
              </a:rPr>
              <a:t>«Центр подготовки рабочих кадров «Арктика</a:t>
            </a:r>
            <a:r>
              <a:rPr lang="ru-RU" sz="2000" b="1" dirty="0" smtClean="0">
                <a:solidFill>
                  <a:schemeClr val="bg1"/>
                </a:solidFill>
                <a:latin typeface="Times New Roman" pitchFamily="18" charset="0"/>
                <a:cs typeface="Times New Roman" pitchFamily="18" charset="0"/>
              </a:rPr>
              <a:t>»</a:t>
            </a:r>
            <a:endParaRPr lang="ru-RU" sz="2000" b="1" dirty="0">
              <a:solidFill>
                <a:schemeClr val="bg1"/>
              </a:solidFill>
              <a:latin typeface="Times New Roman" pitchFamily="18" charset="0"/>
              <a:cs typeface="Times New Roman" pitchFamily="18" charset="0"/>
            </a:endParaRPr>
          </a:p>
        </p:txBody>
      </p:sp>
      <p:pic>
        <p:nvPicPr>
          <p:cNvPr id="27" name="Picture 4"/>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10250805" y="-15816"/>
            <a:ext cx="1976360" cy="16648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80116826"/>
              </p:ext>
            </p:extLst>
          </p:nvPr>
        </p:nvGraphicFramePr>
        <p:xfrm>
          <a:off x="664143" y="1954808"/>
          <a:ext cx="10291678" cy="4858956"/>
        </p:xfrm>
        <a:graphic>
          <a:graphicData uri="http://schemas.openxmlformats.org/drawingml/2006/table">
            <a:tbl>
              <a:tblPr>
                <a:tableStyleId>{5C22544A-7EE6-4342-B048-85BDC9FD1C3A}</a:tableStyleId>
              </a:tblPr>
              <a:tblGrid>
                <a:gridCol w="439950"/>
                <a:gridCol w="5479586"/>
                <a:gridCol w="3205213"/>
                <a:gridCol w="1166929"/>
              </a:tblGrid>
              <a:tr h="620892">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 п\п</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kern="1200" dirty="0">
                          <a:solidFill>
                            <a:srgbClr val="002060"/>
                          </a:solidFill>
                          <a:effectLst/>
                          <a:latin typeface="Times New Roman" panose="02020603050405020304" pitchFamily="18" charset="0"/>
                          <a:ea typeface="+mn-ea"/>
                          <a:cs typeface="Times New Roman" panose="02020603050405020304" pitchFamily="18" charset="0"/>
                        </a:rPr>
                        <a:t>Наименование</a:t>
                      </a:r>
                      <a:r>
                        <a:rPr lang="ru-RU" sz="1400" b="1" u="none" strike="noStrike" dirty="0">
                          <a:solidFill>
                            <a:srgbClr val="002060"/>
                          </a:solidFill>
                          <a:effectLst/>
                          <a:latin typeface="Times New Roman" panose="02020603050405020304" pitchFamily="18" charset="0"/>
                          <a:cs typeface="Times New Roman" panose="02020603050405020304" pitchFamily="18" charset="0"/>
                        </a:rPr>
                        <a:t> района АЗ РС(Я)</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ФИО</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Дата </a:t>
                      </a:r>
                      <a:r>
                        <a:rPr lang="ru-RU" sz="1400" b="1" u="none" strike="noStrike" dirty="0">
                          <a:solidFill>
                            <a:srgbClr val="002060"/>
                          </a:solidFill>
                          <a:effectLst/>
                          <a:latin typeface="Times New Roman" panose="02020603050405020304" pitchFamily="18" charset="0"/>
                          <a:cs typeface="Times New Roman" panose="02020603050405020304" pitchFamily="18" charset="0"/>
                        </a:rPr>
                        <a:t>подписания </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1</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Верхоянский улус(район)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kern="12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Иванов Владислав Михайлович</a:t>
                      </a:r>
                      <a:endParaRPr lang="ru-RU"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22.09.2020</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2</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Булунский улус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kern="12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Афанасий Афанасьевич Андросов</a:t>
                      </a:r>
                      <a:endParaRPr lang="ru-RU"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29.09.2020</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3</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Эвено –</a:t>
                      </a:r>
                      <a:r>
                        <a:rPr lang="ru-RU" sz="1400" b="1" u="none" strike="noStrike" baseline="0" dirty="0" smtClean="0">
                          <a:solidFill>
                            <a:srgbClr val="002060"/>
                          </a:solidFill>
                          <a:effectLst/>
                          <a:latin typeface="Times New Roman" panose="02020603050405020304" pitchFamily="18" charset="0"/>
                          <a:cs typeface="Times New Roman" panose="02020603050405020304" pitchFamily="18" charset="0"/>
                        </a:rPr>
                        <a:t> Бытантайский национальный улус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Горохов Гаврил Гаврильевич</a:t>
                      </a:r>
                      <a:endParaRPr lang="ru-RU"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08.10.2020</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4</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Жиганский национальный эвенкийский</a:t>
                      </a:r>
                      <a:r>
                        <a:rPr lang="ru-RU" sz="1400" b="1" u="none" strike="noStrike" baseline="0" dirty="0" smtClean="0">
                          <a:solidFill>
                            <a:srgbClr val="002060"/>
                          </a:solidFill>
                          <a:effectLst/>
                          <a:latin typeface="Times New Roman" panose="02020603050405020304" pitchFamily="18" charset="0"/>
                          <a:cs typeface="Times New Roman" panose="02020603050405020304" pitchFamily="18" charset="0"/>
                        </a:rPr>
                        <a:t>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kern="12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СОРОКИН Василий Николаевич</a:t>
                      </a:r>
                      <a:endParaRPr lang="ru-RU"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09.10.2020</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5</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Усть-Янский улус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chemeClr val="accent1">
                              <a:lumMod val="50000"/>
                            </a:schemeClr>
                          </a:solidFill>
                          <a:effectLst/>
                          <a:latin typeface="Times New Roman" panose="02020603050405020304" pitchFamily="18" charset="0"/>
                          <a:cs typeface="Times New Roman" panose="02020603050405020304" pitchFamily="18" charset="0"/>
                        </a:rPr>
                        <a:t>Федоров Георгий Николаевич</a:t>
                      </a:r>
                      <a:endParaRPr lang="ru-RU"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19.10.2020</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6</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Абыйский улус(район)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kern="12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Новиков Владимир Вадимович</a:t>
                      </a:r>
                      <a:endParaRPr lang="ru-RU" sz="1400" b="1" i="0" u="none" strike="noStrike" dirty="0">
                        <a:solidFill>
                          <a:schemeClr val="accent1">
                            <a:lumMod val="50000"/>
                          </a:schemeClr>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26.10.2020</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7</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Момский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ase"/>
                      <a:r>
                        <a:rPr lang="ru-RU" sz="1400" b="1" i="0" kern="1200" dirty="0" err="1" smtClean="0">
                          <a:solidFill>
                            <a:schemeClr val="accent1">
                              <a:lumMod val="50000"/>
                            </a:schemeClr>
                          </a:solidFill>
                          <a:effectLst/>
                          <a:latin typeface="Times New Roman" panose="02020603050405020304" pitchFamily="18" charset="0"/>
                          <a:ea typeface="+mn-ea"/>
                          <a:cs typeface="Times New Roman" panose="02020603050405020304" pitchFamily="18" charset="0"/>
                        </a:rPr>
                        <a:t>Аммосов</a:t>
                      </a:r>
                      <a:r>
                        <a:rPr lang="ru-RU" sz="1400" b="1" i="0" kern="1200" dirty="0" smtClean="0">
                          <a:solidFill>
                            <a:schemeClr val="accent1">
                              <a:lumMod val="50000"/>
                            </a:schemeClr>
                          </a:solidFill>
                          <a:effectLst/>
                          <a:latin typeface="Times New Roman" panose="02020603050405020304" pitchFamily="18" charset="0"/>
                          <a:ea typeface="+mn-ea"/>
                          <a:cs typeface="Times New Roman" panose="02020603050405020304" pitchFamily="18" charset="0"/>
                        </a:rPr>
                        <a:t> Дмитрий Викторович</a:t>
                      </a:r>
                      <a:endParaRPr lang="ru-RU" sz="1400" b="1" i="0" kern="1200" dirty="0">
                        <a:solidFill>
                          <a:schemeClr val="accent1">
                            <a:lumMod val="50000"/>
                          </a:schemeClr>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28.10.2020</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0">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7.1.</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Улахан-Чистайская СОШ им.Н.С.Тарабукина Момский район</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Петрова Александра Павловна</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27.10.2020</a:t>
                      </a:r>
                    </a:p>
                    <a:p>
                      <a:pPr algn="ctr" fontAlgn="b"/>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0">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7.2.</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МБО ДО «Дом детского</a:t>
                      </a:r>
                      <a:r>
                        <a:rPr lang="ru-RU" sz="1400" b="1" i="0" u="none" strike="noStrike" baseline="0" dirty="0" smtClean="0">
                          <a:solidFill>
                            <a:srgbClr val="002060"/>
                          </a:solidFill>
                          <a:effectLst/>
                          <a:latin typeface="Times New Roman" panose="02020603050405020304" pitchFamily="18" charset="0"/>
                          <a:cs typeface="Times New Roman" panose="02020603050405020304" pitchFamily="18" charset="0"/>
                        </a:rPr>
                        <a:t> творчества</a:t>
                      </a:r>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400" b="1" i="0" u="none" strike="noStrike" dirty="0" err="1" smtClean="0">
                          <a:solidFill>
                            <a:srgbClr val="002060"/>
                          </a:solidFill>
                          <a:effectLst/>
                          <a:latin typeface="Times New Roman" panose="02020603050405020304" pitchFamily="18" charset="0"/>
                          <a:cs typeface="Times New Roman" panose="02020603050405020304" pitchFamily="18" charset="0"/>
                        </a:rPr>
                        <a:t>Момского</a:t>
                      </a:r>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 района</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err="1" smtClean="0">
                          <a:solidFill>
                            <a:srgbClr val="002060"/>
                          </a:solidFill>
                          <a:effectLst/>
                          <a:latin typeface="Times New Roman" panose="02020603050405020304" pitchFamily="18" charset="0"/>
                          <a:cs typeface="Times New Roman" panose="02020603050405020304" pitchFamily="18" charset="0"/>
                        </a:rPr>
                        <a:t>Таркова</a:t>
                      </a:r>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 </a:t>
                      </a:r>
                      <a:r>
                        <a:rPr lang="ru-RU" sz="1400" b="1" i="0" u="none" strike="noStrike" dirty="0" err="1" smtClean="0">
                          <a:solidFill>
                            <a:srgbClr val="002060"/>
                          </a:solidFill>
                          <a:effectLst/>
                          <a:latin typeface="Times New Roman" panose="02020603050405020304" pitchFamily="18" charset="0"/>
                          <a:cs typeface="Times New Roman" panose="02020603050405020304" pitchFamily="18" charset="0"/>
                        </a:rPr>
                        <a:t>Люлия</a:t>
                      </a:r>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 Ивановна</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19.09.2022</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0">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7.3.</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Детская</a:t>
                      </a:r>
                      <a:r>
                        <a:rPr lang="ru-RU" sz="1400" b="1" i="0" u="none" strike="noStrike" baseline="0" dirty="0" smtClean="0">
                          <a:solidFill>
                            <a:srgbClr val="002060"/>
                          </a:solidFill>
                          <a:effectLst/>
                          <a:latin typeface="Times New Roman" panose="02020603050405020304" pitchFamily="18" charset="0"/>
                          <a:cs typeface="Times New Roman" panose="02020603050405020304" pitchFamily="18" charset="0"/>
                        </a:rPr>
                        <a:t> региональная общественная организация по развитию детского движения «Юные оленеводы»</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err="1" smtClean="0">
                          <a:solidFill>
                            <a:srgbClr val="002060"/>
                          </a:solidFill>
                          <a:effectLst/>
                          <a:latin typeface="Times New Roman" panose="02020603050405020304" pitchFamily="18" charset="0"/>
                          <a:cs typeface="Times New Roman" panose="02020603050405020304" pitchFamily="18" charset="0"/>
                        </a:rPr>
                        <a:t>Фазульянова</a:t>
                      </a:r>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 Валентина </a:t>
                      </a:r>
                      <a:r>
                        <a:rPr lang="ru-RU" sz="1400" b="1" i="0" u="none" strike="noStrike" dirty="0" err="1" smtClean="0">
                          <a:solidFill>
                            <a:srgbClr val="002060"/>
                          </a:solidFill>
                          <a:effectLst/>
                          <a:latin typeface="Times New Roman" panose="02020603050405020304" pitchFamily="18" charset="0"/>
                          <a:cs typeface="Times New Roman" panose="02020603050405020304" pitchFamily="18" charset="0"/>
                        </a:rPr>
                        <a:t>Абдулзьяновна</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22.09.2022</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u="none" strike="noStrike">
                          <a:solidFill>
                            <a:srgbClr val="002060"/>
                          </a:solidFill>
                          <a:effectLst/>
                          <a:latin typeface="Times New Roman" panose="02020603050405020304" pitchFamily="18" charset="0"/>
                          <a:cs typeface="Times New Roman" panose="02020603050405020304" pitchFamily="18" charset="0"/>
                        </a:rPr>
                        <a:t>8</a:t>
                      </a:r>
                      <a:endParaRPr lang="ru-RU" sz="1400" b="1" i="0" u="none" strike="noStrike">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smtClean="0">
                          <a:solidFill>
                            <a:srgbClr val="002060"/>
                          </a:solidFill>
                          <a:effectLst/>
                          <a:latin typeface="Times New Roman" panose="02020603050405020304" pitchFamily="18" charset="0"/>
                          <a:cs typeface="Times New Roman" panose="02020603050405020304" pitchFamily="18" charset="0"/>
                        </a:rPr>
                        <a:t>Анабарский национальный (долгано-эвенкийский) улус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Спиридонова Наталья Алексеевна</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u="none" strike="noStrike" dirty="0">
                          <a:solidFill>
                            <a:srgbClr val="002060"/>
                          </a:solidFill>
                          <a:effectLst/>
                          <a:latin typeface="Times New Roman" panose="02020603050405020304" pitchFamily="18" charset="0"/>
                          <a:cs typeface="Times New Roman" panose="02020603050405020304" pitchFamily="18" charset="0"/>
                        </a:rPr>
                        <a:t>16.11.2020</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r h="350246">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9</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Оленекский</a:t>
                      </a:r>
                      <a:r>
                        <a:rPr lang="ru-RU" sz="1400" b="1" i="0" u="none" strike="noStrike" baseline="0" dirty="0" smtClean="0">
                          <a:solidFill>
                            <a:srgbClr val="002060"/>
                          </a:solidFill>
                          <a:effectLst/>
                          <a:latin typeface="Times New Roman" panose="02020603050405020304" pitchFamily="18" charset="0"/>
                          <a:cs typeface="Times New Roman" panose="02020603050405020304" pitchFamily="18" charset="0"/>
                        </a:rPr>
                        <a:t> эвенкийский национальный район</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Иванова Лена Степановна</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b"/>
                      <a:r>
                        <a:rPr lang="ru-RU" sz="1400" b="1" i="0" u="none" strike="noStrike" dirty="0" smtClean="0">
                          <a:solidFill>
                            <a:srgbClr val="002060"/>
                          </a:solidFill>
                          <a:effectLst/>
                          <a:latin typeface="Times New Roman" panose="02020603050405020304" pitchFamily="18" charset="0"/>
                          <a:cs typeface="Times New Roman" panose="02020603050405020304" pitchFamily="18" charset="0"/>
                        </a:rPr>
                        <a:t>01.02.2021</a:t>
                      </a:r>
                      <a:endParaRPr lang="ru-RU" sz="14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6350" marR="6350" marT="6350" marB="0" anchor="ctr"/>
                </a:tc>
              </a:tr>
            </a:tbl>
          </a:graphicData>
        </a:graphic>
      </p:graphicFrame>
    </p:spTree>
    <p:extLst>
      <p:ext uri="{BB962C8B-B14F-4D97-AF65-F5344CB8AC3E}">
        <p14:creationId xmlns:p14="http://schemas.microsoft.com/office/powerpoint/2010/main" val="4219872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34"/>
            <a:ext cx="1474788"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a:xfrm>
            <a:off x="1474788" y="365125"/>
            <a:ext cx="9879012" cy="1325563"/>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Перечень краткосрочных платных образовательных курсов для граждан Арктических районов Республики Саха (Якутия)</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142358043"/>
              </p:ext>
            </p:extLst>
          </p:nvPr>
        </p:nvGraphicFramePr>
        <p:xfrm>
          <a:off x="853540" y="1338557"/>
          <a:ext cx="5304497" cy="524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nvPr>
        </p:nvGraphicFramePr>
        <p:xfrm>
          <a:off x="6700678" y="1418036"/>
          <a:ext cx="4802179" cy="46545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4767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s://topwar.ru/uploads/posts/2017-03/1490249995_1.jpg"/>
          <p:cNvPicPr>
            <a:picLocks noChangeAspect="1" noChangeArrowheads="1"/>
          </p:cNvPicPr>
          <p:nvPr/>
        </p:nvPicPr>
        <p:blipFill>
          <a:blip r:embed="rId3" cstate="print">
            <a:lum bright="-40000" contrast="-40000"/>
          </a:blip>
          <a:srcRect t="16655"/>
          <a:stretch>
            <a:fillRect/>
          </a:stretch>
        </p:blipFill>
        <p:spPr bwMode="auto">
          <a:xfrm>
            <a:off x="15853" y="0"/>
            <a:ext cx="12192000" cy="6858001"/>
          </a:xfrm>
          <a:prstGeom prst="rect">
            <a:avLst/>
          </a:prstGeom>
          <a:noFill/>
        </p:spPr>
      </p:pic>
      <p:grpSp>
        <p:nvGrpSpPr>
          <p:cNvPr id="7" name="Группа 6"/>
          <p:cNvGrpSpPr/>
          <p:nvPr/>
        </p:nvGrpSpPr>
        <p:grpSpPr>
          <a:xfrm>
            <a:off x="56943" y="1389515"/>
            <a:ext cx="5314272" cy="5079358"/>
            <a:chOff x="91459" y="2181098"/>
            <a:chExt cx="5259139" cy="4372416"/>
          </a:xfrm>
        </p:grpSpPr>
        <p:sp>
          <p:nvSpPr>
            <p:cNvPr id="16" name="Прямоугольник 15"/>
            <p:cNvSpPr/>
            <p:nvPr/>
          </p:nvSpPr>
          <p:spPr>
            <a:xfrm>
              <a:off x="162962" y="2777703"/>
              <a:ext cx="5187636" cy="3775811"/>
            </a:xfrm>
            <a:prstGeom prst="rect">
              <a:avLst/>
            </a:prstGeom>
            <a:ln>
              <a:noFill/>
            </a:ln>
          </p:spPr>
        </p:sp>
        <p:sp>
          <p:nvSpPr>
            <p:cNvPr id="19" name="Полилиния 18"/>
            <p:cNvSpPr/>
            <p:nvPr/>
          </p:nvSpPr>
          <p:spPr>
            <a:xfrm>
              <a:off x="91459" y="2181098"/>
              <a:ext cx="4830374" cy="770097"/>
            </a:xfrm>
            <a:custGeom>
              <a:avLst/>
              <a:gdLst>
                <a:gd name="connsiteX0" fmla="*/ 0 w 5187636"/>
                <a:gd name="connsiteY0" fmla="*/ 0 h 1132743"/>
                <a:gd name="connsiteX1" fmla="*/ 5187636 w 5187636"/>
                <a:gd name="connsiteY1" fmla="*/ 0 h 1132743"/>
                <a:gd name="connsiteX2" fmla="*/ 5187636 w 5187636"/>
                <a:gd name="connsiteY2" fmla="*/ 1132743 h 1132743"/>
                <a:gd name="connsiteX3" fmla="*/ 0 w 5187636"/>
                <a:gd name="connsiteY3" fmla="*/ 1132743 h 1132743"/>
                <a:gd name="connsiteX4" fmla="*/ 0 w 5187636"/>
                <a:gd name="connsiteY4" fmla="*/ 0 h 113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636" h="1132743">
                  <a:moveTo>
                    <a:pt x="0" y="0"/>
                  </a:moveTo>
                  <a:lnTo>
                    <a:pt x="5187636" y="0"/>
                  </a:lnTo>
                  <a:lnTo>
                    <a:pt x="5187636" y="1132743"/>
                  </a:lnTo>
                  <a:lnTo>
                    <a:pt x="0" y="1132743"/>
                  </a:lnTo>
                  <a:lnTo>
                    <a:pt x="0" y="0"/>
                  </a:lnTo>
                  <a:close/>
                </a:path>
              </a:pathLst>
            </a:custGeom>
            <a:noFill/>
            <a:ln w="28575">
              <a:solidFill>
                <a:srgbClr val="FEFEFE"/>
              </a:solidFill>
            </a:ln>
          </p:spPr>
          <p:style>
            <a:lnRef idx="0">
              <a:scrgbClr r="0" g="0" b="0"/>
            </a:lnRef>
            <a:fillRef idx="1">
              <a:scrgbClr r="0" g="0" b="0"/>
            </a:fillRef>
            <a:effectRef idx="0">
              <a:schemeClr val="accent3">
                <a:shade val="90000"/>
                <a:hueOff val="0"/>
                <a:satOff val="0"/>
                <a:lumOff val="0"/>
                <a:alphaOff val="0"/>
              </a:schemeClr>
            </a:effectRef>
            <a:fontRef idx="minor">
              <a:schemeClr val="lt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1400" b="1" kern="1200" dirty="0" smtClean="0">
                  <a:latin typeface="Arial" pitchFamily="34" charset="0"/>
                  <a:cs typeface="Arial" pitchFamily="34" charset="0"/>
                </a:rPr>
                <a:t>Прошли курсы профессионального обучения в Арктических районах (улусах) Республики Саха (Якутия)</a:t>
              </a:r>
              <a:endParaRPr lang="ru-RU" sz="1400" b="1" kern="1200" dirty="0">
                <a:latin typeface="Arial" pitchFamily="34" charset="0"/>
                <a:cs typeface="Arial" pitchFamily="34" charset="0"/>
              </a:endParaRPr>
            </a:p>
          </p:txBody>
        </p:sp>
        <p:sp>
          <p:nvSpPr>
            <p:cNvPr id="21" name="Полилиния 20"/>
            <p:cNvSpPr/>
            <p:nvPr/>
          </p:nvSpPr>
          <p:spPr>
            <a:xfrm>
              <a:off x="310807" y="3088116"/>
              <a:ext cx="4374592" cy="391204"/>
            </a:xfrm>
            <a:custGeom>
              <a:avLst/>
              <a:gdLst>
                <a:gd name="connsiteX0" fmla="*/ 0 w 646904"/>
                <a:gd name="connsiteY0" fmla="*/ 0 h 2133629"/>
                <a:gd name="connsiteX1" fmla="*/ 646904 w 646904"/>
                <a:gd name="connsiteY1" fmla="*/ 0 h 2133629"/>
                <a:gd name="connsiteX2" fmla="*/ 646904 w 646904"/>
                <a:gd name="connsiteY2" fmla="*/ 2133629 h 2133629"/>
                <a:gd name="connsiteX3" fmla="*/ 0 w 646904"/>
                <a:gd name="connsiteY3" fmla="*/ 2133629 h 2133629"/>
                <a:gd name="connsiteX4" fmla="*/ 0 w 646904"/>
                <a:gd name="connsiteY4" fmla="*/ 0 h 2133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04" h="2133629">
                  <a:moveTo>
                    <a:pt x="0" y="0"/>
                  </a:moveTo>
                  <a:lnTo>
                    <a:pt x="646904" y="0"/>
                  </a:lnTo>
                  <a:lnTo>
                    <a:pt x="646904" y="2133629"/>
                  </a:lnTo>
                  <a:lnTo>
                    <a:pt x="0" y="2133629"/>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Булунский улус (район) </a:t>
              </a:r>
              <a:endParaRPr lang="ru-RU" sz="1400" b="0" kern="1200" dirty="0">
                <a:solidFill>
                  <a:schemeClr val="tx1"/>
                </a:solidFill>
                <a:latin typeface="Arial" pitchFamily="34" charset="0"/>
                <a:cs typeface="Arial" pitchFamily="34" charset="0"/>
              </a:endParaRPr>
            </a:p>
          </p:txBody>
        </p:sp>
        <p:sp>
          <p:nvSpPr>
            <p:cNvPr id="22" name="Полилиния 21"/>
            <p:cNvSpPr/>
            <p:nvPr/>
          </p:nvSpPr>
          <p:spPr>
            <a:xfrm>
              <a:off x="310807" y="3624021"/>
              <a:ext cx="4374592" cy="349307"/>
            </a:xfrm>
            <a:custGeom>
              <a:avLst/>
              <a:gdLst>
                <a:gd name="connsiteX0" fmla="*/ 0 w 972286"/>
                <a:gd name="connsiteY0" fmla="*/ 0 h 2160485"/>
                <a:gd name="connsiteX1" fmla="*/ 972286 w 972286"/>
                <a:gd name="connsiteY1" fmla="*/ 0 h 2160485"/>
                <a:gd name="connsiteX2" fmla="*/ 972286 w 972286"/>
                <a:gd name="connsiteY2" fmla="*/ 2160485 h 2160485"/>
                <a:gd name="connsiteX3" fmla="*/ 0 w 972286"/>
                <a:gd name="connsiteY3" fmla="*/ 2160485 h 2160485"/>
                <a:gd name="connsiteX4" fmla="*/ 0 w 972286"/>
                <a:gd name="connsiteY4" fmla="*/ 0 h 216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86" h="2160485">
                  <a:moveTo>
                    <a:pt x="0" y="0"/>
                  </a:moveTo>
                  <a:lnTo>
                    <a:pt x="972286" y="0"/>
                  </a:lnTo>
                  <a:lnTo>
                    <a:pt x="972286" y="2160485"/>
                  </a:lnTo>
                  <a:lnTo>
                    <a:pt x="0" y="2160485"/>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err="1" smtClean="0">
                  <a:solidFill>
                    <a:schemeClr val="tx1"/>
                  </a:solidFill>
                  <a:latin typeface="Times New Roman" panose="02020603050405020304" pitchFamily="18" charset="0"/>
                  <a:cs typeface="Times New Roman" panose="02020603050405020304" pitchFamily="18" charset="0"/>
                </a:rPr>
                <a:t>Верхоянский</a:t>
              </a:r>
              <a:r>
                <a:rPr lang="ru-RU" sz="1400" b="1" kern="1200" dirty="0" smtClean="0">
                  <a:solidFill>
                    <a:schemeClr val="tx1"/>
                  </a:solidFill>
                  <a:latin typeface="Times New Roman" panose="02020603050405020304" pitchFamily="18" charset="0"/>
                  <a:cs typeface="Times New Roman" panose="02020603050405020304" pitchFamily="18" charset="0"/>
                </a:rPr>
                <a:t> район</a:t>
              </a:r>
              <a:endParaRPr lang="ru-RU" sz="1400" b="0" kern="1200" dirty="0">
                <a:solidFill>
                  <a:schemeClr val="tx1"/>
                </a:solidFill>
                <a:latin typeface="Arial" pitchFamily="34" charset="0"/>
                <a:cs typeface="Arial" pitchFamily="34" charset="0"/>
              </a:endParaRPr>
            </a:p>
          </p:txBody>
        </p:sp>
        <p:sp>
          <p:nvSpPr>
            <p:cNvPr id="23" name="Полилиния 22"/>
            <p:cNvSpPr/>
            <p:nvPr/>
          </p:nvSpPr>
          <p:spPr>
            <a:xfrm>
              <a:off x="320730" y="4077619"/>
              <a:ext cx="4364669" cy="411237"/>
            </a:xfrm>
            <a:custGeom>
              <a:avLst/>
              <a:gdLst>
                <a:gd name="connsiteX0" fmla="*/ 0 w 784661"/>
                <a:gd name="connsiteY0" fmla="*/ 0 h 2068665"/>
                <a:gd name="connsiteX1" fmla="*/ 784661 w 784661"/>
                <a:gd name="connsiteY1" fmla="*/ 0 h 2068665"/>
                <a:gd name="connsiteX2" fmla="*/ 784661 w 784661"/>
                <a:gd name="connsiteY2" fmla="*/ 2068665 h 2068665"/>
                <a:gd name="connsiteX3" fmla="*/ 0 w 784661"/>
                <a:gd name="connsiteY3" fmla="*/ 2068665 h 2068665"/>
                <a:gd name="connsiteX4" fmla="*/ 0 w 784661"/>
                <a:gd name="connsiteY4" fmla="*/ 0 h 206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61" h="2068665">
                  <a:moveTo>
                    <a:pt x="0" y="0"/>
                  </a:moveTo>
                  <a:lnTo>
                    <a:pt x="784661" y="0"/>
                  </a:lnTo>
                  <a:lnTo>
                    <a:pt x="784661" y="2068665"/>
                  </a:lnTo>
                  <a:lnTo>
                    <a:pt x="0" y="2068665"/>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23975"/>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Жиганский национальный эвенкийский улус (район)</a:t>
              </a:r>
              <a:endParaRPr lang="ru-RU" sz="1200" b="0" kern="1200" dirty="0">
                <a:solidFill>
                  <a:schemeClr val="tx1"/>
                </a:solidFill>
                <a:latin typeface="Arial" pitchFamily="34" charset="0"/>
                <a:cs typeface="Arial" pitchFamily="34" charset="0"/>
              </a:endParaRPr>
            </a:p>
          </p:txBody>
        </p:sp>
        <p:sp>
          <p:nvSpPr>
            <p:cNvPr id="25" name="Полилиния 24"/>
            <p:cNvSpPr/>
            <p:nvPr/>
          </p:nvSpPr>
          <p:spPr>
            <a:xfrm>
              <a:off x="310807" y="4630926"/>
              <a:ext cx="4374592" cy="235365"/>
            </a:xfrm>
            <a:custGeom>
              <a:avLst/>
              <a:gdLst>
                <a:gd name="connsiteX0" fmla="*/ 0 w 841881"/>
                <a:gd name="connsiteY0" fmla="*/ 0 h 2057556"/>
                <a:gd name="connsiteX1" fmla="*/ 841881 w 841881"/>
                <a:gd name="connsiteY1" fmla="*/ 0 h 2057556"/>
                <a:gd name="connsiteX2" fmla="*/ 841881 w 841881"/>
                <a:gd name="connsiteY2" fmla="*/ 2057556 h 2057556"/>
                <a:gd name="connsiteX3" fmla="*/ 0 w 841881"/>
                <a:gd name="connsiteY3" fmla="*/ 2057556 h 2057556"/>
                <a:gd name="connsiteX4" fmla="*/ 0 w 841881"/>
                <a:gd name="connsiteY4" fmla="*/ 0 h 20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81" h="2057556">
                  <a:moveTo>
                    <a:pt x="0" y="0"/>
                  </a:moveTo>
                  <a:lnTo>
                    <a:pt x="841881" y="0"/>
                  </a:lnTo>
                  <a:lnTo>
                    <a:pt x="841881" y="2057556"/>
                  </a:lnTo>
                  <a:lnTo>
                    <a:pt x="0" y="2057556"/>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23975"/>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err="1" smtClean="0">
                  <a:solidFill>
                    <a:schemeClr val="tx1"/>
                  </a:solidFill>
                  <a:latin typeface="Times New Roman" panose="02020603050405020304" pitchFamily="18" charset="0"/>
                  <a:cs typeface="Times New Roman" panose="02020603050405020304" pitchFamily="18" charset="0"/>
                </a:rPr>
                <a:t>Абыйский</a:t>
              </a:r>
              <a:r>
                <a:rPr lang="ru-RU" sz="1400" b="1" kern="1200" dirty="0" smtClean="0">
                  <a:solidFill>
                    <a:schemeClr val="tx1"/>
                  </a:solidFill>
                  <a:latin typeface="Times New Roman" panose="02020603050405020304" pitchFamily="18" charset="0"/>
                  <a:cs typeface="Times New Roman" panose="02020603050405020304" pitchFamily="18" charset="0"/>
                </a:rPr>
                <a:t> район </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
          <p:nvSpPr>
            <p:cNvPr id="32" name="Полилиния 31"/>
            <p:cNvSpPr/>
            <p:nvPr/>
          </p:nvSpPr>
          <p:spPr>
            <a:xfrm>
              <a:off x="291092" y="5017269"/>
              <a:ext cx="4374592" cy="290293"/>
            </a:xfrm>
            <a:custGeom>
              <a:avLst/>
              <a:gdLst>
                <a:gd name="connsiteX0" fmla="*/ 0 w 867366"/>
                <a:gd name="connsiteY0" fmla="*/ 0 h 2022208"/>
                <a:gd name="connsiteX1" fmla="*/ 867366 w 867366"/>
                <a:gd name="connsiteY1" fmla="*/ 0 h 2022208"/>
                <a:gd name="connsiteX2" fmla="*/ 867366 w 867366"/>
                <a:gd name="connsiteY2" fmla="*/ 2022208 h 2022208"/>
                <a:gd name="connsiteX3" fmla="*/ 0 w 867366"/>
                <a:gd name="connsiteY3" fmla="*/ 2022208 h 2022208"/>
                <a:gd name="connsiteX4" fmla="*/ 0 w 867366"/>
                <a:gd name="connsiteY4" fmla="*/ 0 h 20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66" h="2022208">
                  <a:moveTo>
                    <a:pt x="0" y="0"/>
                  </a:moveTo>
                  <a:lnTo>
                    <a:pt x="867366" y="0"/>
                  </a:lnTo>
                  <a:lnTo>
                    <a:pt x="867366" y="2022208"/>
                  </a:lnTo>
                  <a:lnTo>
                    <a:pt x="0" y="2022208"/>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err="1" smtClean="0">
                  <a:solidFill>
                    <a:schemeClr val="tx1"/>
                  </a:solidFill>
                  <a:latin typeface="Times New Roman" panose="02020603050405020304" pitchFamily="18" charset="0"/>
                  <a:cs typeface="Times New Roman" panose="02020603050405020304" pitchFamily="18" charset="0"/>
                </a:rPr>
                <a:t>Усть</a:t>
              </a:r>
              <a:r>
                <a:rPr lang="ru-RU" sz="1200" b="1" kern="1200" dirty="0" smtClean="0">
                  <a:solidFill>
                    <a:schemeClr val="tx1"/>
                  </a:solidFill>
                  <a:latin typeface="Times New Roman" panose="02020603050405020304" pitchFamily="18" charset="0"/>
                  <a:cs typeface="Times New Roman" panose="02020603050405020304" pitchFamily="18" charset="0"/>
                </a:rPr>
                <a:t>-Янский район</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2727366" y="6485189"/>
              <a:ext cx="58827" cy="2997"/>
            </a:xfrm>
            <a:prstGeom prst="rect">
              <a:avLst/>
            </a:prstGeom>
          </p:spPr>
          <p:style>
            <a:lnRef idx="0">
              <a:schemeClr val="dk1">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hueOff val="0"/>
                <a:satOff val="0"/>
                <a:lumOff val="0"/>
                <a:alphaOff val="0"/>
              </a:schemeClr>
            </a:fontRef>
          </p:style>
        </p:sp>
      </p:grpSp>
      <p:sp>
        <p:nvSpPr>
          <p:cNvPr id="11" name="Заголовок 1"/>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3600" b="1" dirty="0">
              <a:solidFill>
                <a:schemeClr val="bg1"/>
              </a:solidFill>
              <a:latin typeface="Times New Roman" pitchFamily="18" charset="0"/>
              <a:cs typeface="Times New Roman" pitchFamily="18" charset="0"/>
            </a:endParaRPr>
          </a:p>
        </p:txBody>
      </p:sp>
      <p:grpSp>
        <p:nvGrpSpPr>
          <p:cNvPr id="13" name="Группа 12"/>
          <p:cNvGrpSpPr/>
          <p:nvPr/>
        </p:nvGrpSpPr>
        <p:grpSpPr>
          <a:xfrm>
            <a:off x="4995370" y="2338259"/>
            <a:ext cx="1720004" cy="3719800"/>
            <a:chOff x="4651440" y="1284891"/>
            <a:chExt cx="1170837" cy="2580711"/>
          </a:xfrm>
        </p:grpSpPr>
        <p:sp>
          <p:nvSpPr>
            <p:cNvPr id="14" name="Прямоугольник 13"/>
            <p:cNvSpPr/>
            <p:nvPr/>
          </p:nvSpPr>
          <p:spPr>
            <a:xfrm>
              <a:off x="4651440" y="1406548"/>
              <a:ext cx="1162505" cy="2459054"/>
            </a:xfrm>
            <a:prstGeom prst="rect">
              <a:avLst/>
            </a:pr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14385"/>
                <a:alphaOff val="0"/>
              </a:schemeClr>
            </a:effectRef>
            <a:fontRef idx="minor">
              <a:schemeClr val="lt1"/>
            </a:fontRef>
          </p:style>
        </p:sp>
        <p:sp>
          <p:nvSpPr>
            <p:cNvPr id="15" name="Прямоугольник 14"/>
            <p:cNvSpPr/>
            <p:nvPr/>
          </p:nvSpPr>
          <p:spPr>
            <a:xfrm>
              <a:off x="4659772" y="1284891"/>
              <a:ext cx="1162505" cy="2459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dirty="0" smtClean="0">
                <a:solidFill>
                  <a:schemeClr val="tx1"/>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400" b="1" dirty="0">
                  <a:solidFill>
                    <a:schemeClr val="accent2"/>
                  </a:solidFill>
                  <a:latin typeface="Times New Roman" panose="02020603050405020304" pitchFamily="18" charset="0"/>
                  <a:cs typeface="Times New Roman" panose="02020603050405020304" pitchFamily="18" charset="0"/>
                </a:rPr>
                <a:t>Итого обучено:</a:t>
              </a:r>
            </a:p>
            <a:p>
              <a:pPr lvl="0" algn="ctr" defTabSz="622300">
                <a:lnSpc>
                  <a:spcPct val="90000"/>
                </a:lnSpc>
                <a:spcBef>
                  <a:spcPct val="0"/>
                </a:spcBef>
                <a:spcAft>
                  <a:spcPct val="35000"/>
                </a:spcAft>
              </a:pPr>
              <a:r>
                <a:rPr lang="ru-RU" sz="1400" dirty="0">
                  <a:solidFill>
                    <a:schemeClr val="tx2"/>
                  </a:solidFill>
                  <a:latin typeface="Times New Roman" panose="02020603050405020304" pitchFamily="18" charset="0"/>
                  <a:cs typeface="Times New Roman" panose="02020603050405020304" pitchFamily="18" charset="0"/>
                </a:rPr>
                <a:t>2020год –300 человек </a:t>
              </a:r>
            </a:p>
            <a:p>
              <a:pPr lvl="0" algn="ctr" defTabSz="622300">
                <a:lnSpc>
                  <a:spcPct val="90000"/>
                </a:lnSpc>
                <a:spcBef>
                  <a:spcPct val="0"/>
                </a:spcBef>
                <a:spcAft>
                  <a:spcPct val="35000"/>
                </a:spcAft>
              </a:pPr>
              <a:r>
                <a:rPr lang="ru-RU" sz="1400" dirty="0">
                  <a:solidFill>
                    <a:schemeClr val="tx2"/>
                  </a:solidFill>
                  <a:latin typeface="Times New Roman" panose="02020603050405020304" pitchFamily="18" charset="0"/>
                  <a:cs typeface="Times New Roman" panose="02020603050405020304" pitchFamily="18" charset="0"/>
                </a:rPr>
                <a:t>в том числе: КПК – 53, ПО -247</a:t>
              </a:r>
            </a:p>
            <a:p>
              <a:pPr algn="ctr" defTabSz="622300">
                <a:lnSpc>
                  <a:spcPct val="90000"/>
                </a:lnSpc>
                <a:spcBef>
                  <a:spcPct val="0"/>
                </a:spcBef>
                <a:spcAft>
                  <a:spcPct val="35000"/>
                </a:spcAft>
              </a:pPr>
              <a:r>
                <a:rPr lang="ru-RU" sz="1400" dirty="0">
                  <a:solidFill>
                    <a:schemeClr val="tx2"/>
                  </a:solidFill>
                  <a:latin typeface="Times New Roman" panose="02020603050405020304" pitchFamily="18" charset="0"/>
                  <a:cs typeface="Times New Roman" panose="02020603050405020304" pitchFamily="18" charset="0"/>
                </a:rPr>
                <a:t>2021год -476 человек в</a:t>
              </a:r>
            </a:p>
            <a:p>
              <a:pPr algn="ctr" defTabSz="622300">
                <a:lnSpc>
                  <a:spcPct val="90000"/>
                </a:lnSpc>
                <a:spcBef>
                  <a:spcPct val="0"/>
                </a:spcBef>
                <a:spcAft>
                  <a:spcPct val="35000"/>
                </a:spcAft>
              </a:pPr>
              <a:r>
                <a:rPr lang="ru-RU" sz="1400" dirty="0">
                  <a:solidFill>
                    <a:schemeClr val="tx2"/>
                  </a:solidFill>
                  <a:latin typeface="Times New Roman" panose="02020603050405020304" pitchFamily="18" charset="0"/>
                  <a:cs typeface="Times New Roman" panose="02020603050405020304" pitchFamily="18" charset="0"/>
                </a:rPr>
                <a:t>-том числе: КПК: 328, ПО:148</a:t>
              </a:r>
            </a:p>
            <a:p>
              <a:pPr algn="ctr" defTabSz="622300">
                <a:lnSpc>
                  <a:spcPct val="90000"/>
                </a:lnSpc>
                <a:spcBef>
                  <a:spcPct val="0"/>
                </a:spcBef>
                <a:spcAft>
                  <a:spcPct val="35000"/>
                </a:spcAft>
              </a:pPr>
              <a:r>
                <a:rPr lang="ru-RU" sz="1400" dirty="0">
                  <a:solidFill>
                    <a:schemeClr val="tx2"/>
                  </a:solidFill>
                  <a:latin typeface="Times New Roman" panose="02020603050405020304" pitchFamily="18" charset="0"/>
                  <a:cs typeface="Times New Roman" panose="02020603050405020304" pitchFamily="18" charset="0"/>
                </a:rPr>
                <a:t>2022 год-  </a:t>
              </a:r>
              <a:r>
                <a:rPr lang="ru-RU" sz="1400" dirty="0" smtClean="0">
                  <a:solidFill>
                    <a:schemeClr val="tx2"/>
                  </a:solidFill>
                  <a:latin typeface="Times New Roman" panose="02020603050405020304" pitchFamily="18" charset="0"/>
                  <a:cs typeface="Times New Roman" panose="02020603050405020304" pitchFamily="18" charset="0"/>
                </a:rPr>
                <a:t>423 </a:t>
              </a:r>
              <a:r>
                <a:rPr lang="ru-RU" sz="1400" dirty="0">
                  <a:solidFill>
                    <a:schemeClr val="tx2"/>
                  </a:solidFill>
                  <a:latin typeface="Times New Roman" panose="02020603050405020304" pitchFamily="18" charset="0"/>
                  <a:cs typeface="Times New Roman" panose="02020603050405020304" pitchFamily="18" charset="0"/>
                </a:rPr>
                <a:t>человек в</a:t>
              </a:r>
            </a:p>
            <a:p>
              <a:pPr algn="ctr" defTabSz="622300">
                <a:lnSpc>
                  <a:spcPct val="90000"/>
                </a:lnSpc>
                <a:spcBef>
                  <a:spcPct val="0"/>
                </a:spcBef>
                <a:spcAft>
                  <a:spcPct val="35000"/>
                </a:spcAft>
              </a:pPr>
              <a:r>
                <a:rPr lang="ru-RU" sz="1400" dirty="0">
                  <a:solidFill>
                    <a:schemeClr val="tx2"/>
                  </a:solidFill>
                  <a:latin typeface="Times New Roman" panose="02020603050405020304" pitchFamily="18" charset="0"/>
                  <a:cs typeface="Times New Roman" panose="02020603050405020304" pitchFamily="18" charset="0"/>
                </a:rPr>
                <a:t>-том числе: КПК: </a:t>
              </a:r>
              <a:r>
                <a:rPr lang="ru-RU" sz="1400" dirty="0" smtClean="0">
                  <a:solidFill>
                    <a:schemeClr val="tx2"/>
                  </a:solidFill>
                  <a:latin typeface="Times New Roman" panose="02020603050405020304" pitchFamily="18" charset="0"/>
                  <a:cs typeface="Times New Roman" panose="02020603050405020304" pitchFamily="18" charset="0"/>
                </a:rPr>
                <a:t>294, </a:t>
              </a:r>
              <a:r>
                <a:rPr lang="ru-RU" sz="1400" dirty="0">
                  <a:solidFill>
                    <a:schemeClr val="tx2"/>
                  </a:solidFill>
                  <a:latin typeface="Times New Roman" panose="02020603050405020304" pitchFamily="18" charset="0"/>
                  <a:cs typeface="Times New Roman" panose="02020603050405020304" pitchFamily="18" charset="0"/>
                </a:rPr>
                <a:t>ПО 129:</a:t>
              </a:r>
            </a:p>
          </p:txBody>
        </p:sp>
      </p:grpSp>
      <p:grpSp>
        <p:nvGrpSpPr>
          <p:cNvPr id="2" name="Группа 1"/>
          <p:cNvGrpSpPr/>
          <p:nvPr/>
        </p:nvGrpSpPr>
        <p:grpSpPr>
          <a:xfrm>
            <a:off x="6813777" y="1455812"/>
            <a:ext cx="5086361" cy="5013061"/>
            <a:chOff x="7046692" y="1554100"/>
            <a:chExt cx="5086361" cy="5013061"/>
          </a:xfrm>
        </p:grpSpPr>
        <p:sp>
          <p:nvSpPr>
            <p:cNvPr id="3" name="Прямоугольник 2"/>
            <p:cNvSpPr/>
            <p:nvPr/>
          </p:nvSpPr>
          <p:spPr>
            <a:xfrm>
              <a:off x="7046692" y="2707120"/>
              <a:ext cx="5018559" cy="3860041"/>
            </a:xfrm>
            <a:prstGeom prst="rect">
              <a:avLst/>
            </a:prstGeom>
            <a:noFill/>
            <a:ln w="28575"/>
          </p:spPr>
        </p:sp>
        <p:sp>
          <p:nvSpPr>
            <p:cNvPr id="4" name="Полилиния 3"/>
            <p:cNvSpPr/>
            <p:nvPr/>
          </p:nvSpPr>
          <p:spPr>
            <a:xfrm>
              <a:off x="7114494" y="1554100"/>
              <a:ext cx="5018559" cy="965206"/>
            </a:xfrm>
            <a:custGeom>
              <a:avLst/>
              <a:gdLst>
                <a:gd name="connsiteX0" fmla="*/ 0 w 5018559"/>
                <a:gd name="connsiteY0" fmla="*/ 0 h 1158012"/>
                <a:gd name="connsiteX1" fmla="*/ 5018559 w 5018559"/>
                <a:gd name="connsiteY1" fmla="*/ 0 h 1158012"/>
                <a:gd name="connsiteX2" fmla="*/ 5018559 w 5018559"/>
                <a:gd name="connsiteY2" fmla="*/ 1158012 h 1158012"/>
                <a:gd name="connsiteX3" fmla="*/ 0 w 5018559"/>
                <a:gd name="connsiteY3" fmla="*/ 1158012 h 1158012"/>
                <a:gd name="connsiteX4" fmla="*/ 0 w 5018559"/>
                <a:gd name="connsiteY4" fmla="*/ 0 h 1158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559" h="1158012">
                  <a:moveTo>
                    <a:pt x="0" y="0"/>
                  </a:moveTo>
                  <a:lnTo>
                    <a:pt x="5018559" y="0"/>
                  </a:lnTo>
                  <a:lnTo>
                    <a:pt x="5018559" y="1158012"/>
                  </a:lnTo>
                  <a:lnTo>
                    <a:pt x="0" y="1158012"/>
                  </a:lnTo>
                  <a:lnTo>
                    <a:pt x="0" y="0"/>
                  </a:lnTo>
                  <a:close/>
                </a:path>
              </a:pathLst>
            </a:custGeom>
            <a:noFill/>
            <a:ln w="28575">
              <a:solidFill>
                <a:srgbClr val="FEFEFE"/>
              </a:solidFill>
            </a:ln>
          </p:spPr>
          <p:style>
            <a:lnRef idx="0">
              <a:scrgbClr r="0" g="0" b="0"/>
            </a:lnRef>
            <a:fillRef idx="1">
              <a:scrgbClr r="0" g="0" b="0"/>
            </a:fillRef>
            <a:effectRef idx="0">
              <a:schemeClr val="accent3">
                <a:shade val="90000"/>
                <a:hueOff val="0"/>
                <a:satOff val="0"/>
                <a:lumOff val="0"/>
                <a:alphaOff val="0"/>
              </a:schemeClr>
            </a:effectRef>
            <a:fontRef idx="minor">
              <a:schemeClr val="lt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1400" b="1" dirty="0">
                  <a:latin typeface="Arial" pitchFamily="34" charset="0"/>
                  <a:cs typeface="Arial" pitchFamily="34" charset="0"/>
                </a:rPr>
                <a:t>Открыты курсы по направлениям </a:t>
              </a:r>
              <a:endParaRPr lang="ru-RU" sz="1400" b="1" dirty="0" smtClean="0">
                <a:latin typeface="Arial" pitchFamily="34" charset="0"/>
                <a:cs typeface="Arial" pitchFamily="34" charset="0"/>
              </a:endParaRPr>
            </a:p>
            <a:p>
              <a:pPr lvl="0" algn="ctr" defTabSz="889000">
                <a:lnSpc>
                  <a:spcPct val="90000"/>
                </a:lnSpc>
                <a:spcBef>
                  <a:spcPct val="0"/>
                </a:spcBef>
                <a:spcAft>
                  <a:spcPct val="35000"/>
                </a:spcAft>
              </a:pPr>
              <a:r>
                <a:rPr lang="ru-RU" sz="1400" b="1" dirty="0" smtClean="0">
                  <a:latin typeface="Arial" pitchFamily="34" charset="0"/>
                  <a:cs typeface="Arial" pitchFamily="34" charset="0"/>
                </a:rPr>
                <a:t>в Арктических </a:t>
              </a:r>
              <a:r>
                <a:rPr lang="ru-RU" sz="1400" b="1" dirty="0">
                  <a:latin typeface="Arial" pitchFamily="34" charset="0"/>
                  <a:cs typeface="Arial" pitchFamily="34" charset="0"/>
                </a:rPr>
                <a:t>районах(улусах)</a:t>
              </a:r>
            </a:p>
            <a:p>
              <a:pPr lvl="0" algn="ctr" defTabSz="889000">
                <a:lnSpc>
                  <a:spcPct val="90000"/>
                </a:lnSpc>
                <a:spcBef>
                  <a:spcPct val="0"/>
                </a:spcBef>
                <a:spcAft>
                  <a:spcPct val="35000"/>
                </a:spcAft>
              </a:pPr>
              <a:r>
                <a:rPr lang="ru-RU" sz="1400" b="1" dirty="0">
                  <a:latin typeface="Arial" pitchFamily="34" charset="0"/>
                  <a:cs typeface="Arial" pitchFamily="34" charset="0"/>
                </a:rPr>
                <a:t> Республики Саха (Якутия)</a:t>
              </a:r>
            </a:p>
          </p:txBody>
        </p:sp>
        <p:sp>
          <p:nvSpPr>
            <p:cNvPr id="5" name="Полилиния 4"/>
            <p:cNvSpPr/>
            <p:nvPr/>
          </p:nvSpPr>
          <p:spPr>
            <a:xfrm>
              <a:off x="7127083" y="2596569"/>
              <a:ext cx="2708451" cy="671968"/>
            </a:xfrm>
            <a:custGeom>
              <a:avLst/>
              <a:gdLst>
                <a:gd name="connsiteX0" fmla="*/ 0 w 1254333"/>
                <a:gd name="connsiteY0" fmla="*/ 0 h 620942"/>
                <a:gd name="connsiteX1" fmla="*/ 1254333 w 1254333"/>
                <a:gd name="connsiteY1" fmla="*/ 0 h 620942"/>
                <a:gd name="connsiteX2" fmla="*/ 1254333 w 1254333"/>
                <a:gd name="connsiteY2" fmla="*/ 620942 h 620942"/>
                <a:gd name="connsiteX3" fmla="*/ 0 w 1254333"/>
                <a:gd name="connsiteY3" fmla="*/ 620942 h 620942"/>
                <a:gd name="connsiteX4" fmla="*/ 0 w 1254333"/>
                <a:gd name="connsiteY4" fmla="*/ 0 h 62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20942">
                  <a:moveTo>
                    <a:pt x="0" y="0"/>
                  </a:moveTo>
                  <a:lnTo>
                    <a:pt x="1254333" y="0"/>
                  </a:lnTo>
                  <a:lnTo>
                    <a:pt x="1254333" y="620942"/>
                  </a:lnTo>
                  <a:lnTo>
                    <a:pt x="0" y="620942"/>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Булунский район</a:t>
              </a: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 - 11 направлений</a:t>
              </a:r>
            </a:p>
          </p:txBody>
        </p:sp>
        <p:sp>
          <p:nvSpPr>
            <p:cNvPr id="6" name="Полилиния 5"/>
            <p:cNvSpPr/>
            <p:nvPr/>
          </p:nvSpPr>
          <p:spPr>
            <a:xfrm>
              <a:off x="7127083" y="4846787"/>
              <a:ext cx="2708451" cy="669476"/>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Эвено-Бытантайский НР</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5 направления</a:t>
              </a:r>
              <a:endParaRPr lang="ru-RU" sz="1400" b="0" kern="1200" dirty="0">
                <a:solidFill>
                  <a:schemeClr val="tx1"/>
                </a:solidFill>
                <a:latin typeface="Arial" pitchFamily="34" charset="0"/>
                <a:cs typeface="Arial" pitchFamily="34" charset="0"/>
              </a:endParaRPr>
            </a:p>
          </p:txBody>
        </p:sp>
        <p:sp>
          <p:nvSpPr>
            <p:cNvPr id="9" name="Полилиния 8"/>
            <p:cNvSpPr/>
            <p:nvPr/>
          </p:nvSpPr>
          <p:spPr>
            <a:xfrm>
              <a:off x="7127083" y="3370396"/>
              <a:ext cx="2708451" cy="682116"/>
            </a:xfrm>
            <a:custGeom>
              <a:avLst/>
              <a:gdLst>
                <a:gd name="connsiteX0" fmla="*/ 0 w 1254333"/>
                <a:gd name="connsiteY0" fmla="*/ 0 h 1098601"/>
                <a:gd name="connsiteX1" fmla="*/ 1254333 w 1254333"/>
                <a:gd name="connsiteY1" fmla="*/ 0 h 1098601"/>
                <a:gd name="connsiteX2" fmla="*/ 1254333 w 1254333"/>
                <a:gd name="connsiteY2" fmla="*/ 1098601 h 1098601"/>
                <a:gd name="connsiteX3" fmla="*/ 0 w 1254333"/>
                <a:gd name="connsiteY3" fmla="*/ 1098601 h 1098601"/>
                <a:gd name="connsiteX4" fmla="*/ 0 w 1254333"/>
                <a:gd name="connsiteY4" fmla="*/ 0 h 109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1098601">
                  <a:moveTo>
                    <a:pt x="0" y="0"/>
                  </a:moveTo>
                  <a:lnTo>
                    <a:pt x="1254333" y="0"/>
                  </a:lnTo>
                  <a:lnTo>
                    <a:pt x="1254333" y="1098601"/>
                  </a:lnTo>
                  <a:lnTo>
                    <a:pt x="0" y="1098601"/>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12728"/>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Верхоянский район</a:t>
              </a:r>
            </a:p>
            <a:p>
              <a:pPr algn="ctr" defTabSz="622300">
                <a:lnSpc>
                  <a:spcPct val="90000"/>
                </a:lnSpc>
                <a:spcBef>
                  <a:spcPct val="0"/>
                </a:spcBef>
                <a:spcAft>
                  <a:spcPct val="35000"/>
                </a:spcAft>
              </a:pPr>
              <a:r>
                <a:rPr lang="ru-RU" sz="1400" b="1" dirty="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- 9 направления</a:t>
              </a:r>
              <a:endParaRPr lang="ru-RU" sz="1400" b="1" dirty="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endParaRPr lang="ru-RU" sz="1400" b="0" kern="1200" dirty="0">
                <a:solidFill>
                  <a:schemeClr val="tx1"/>
                </a:solidFill>
                <a:latin typeface="Arial" pitchFamily="34" charset="0"/>
                <a:cs typeface="Arial" pitchFamily="34" charset="0"/>
              </a:endParaRPr>
            </a:p>
          </p:txBody>
        </p:sp>
        <p:sp>
          <p:nvSpPr>
            <p:cNvPr id="10" name="Полилиния 9"/>
            <p:cNvSpPr/>
            <p:nvPr/>
          </p:nvSpPr>
          <p:spPr>
            <a:xfrm>
              <a:off x="7114495" y="4157294"/>
              <a:ext cx="2721040" cy="545839"/>
            </a:xfrm>
            <a:custGeom>
              <a:avLst/>
              <a:gdLst>
                <a:gd name="connsiteX0" fmla="*/ 0 w 1254333"/>
                <a:gd name="connsiteY0" fmla="*/ 0 h 561994"/>
                <a:gd name="connsiteX1" fmla="*/ 1254333 w 1254333"/>
                <a:gd name="connsiteY1" fmla="*/ 0 h 561994"/>
                <a:gd name="connsiteX2" fmla="*/ 1254333 w 1254333"/>
                <a:gd name="connsiteY2" fmla="*/ 561994 h 561994"/>
                <a:gd name="connsiteX3" fmla="*/ 0 w 1254333"/>
                <a:gd name="connsiteY3" fmla="*/ 561994 h 561994"/>
                <a:gd name="connsiteX4" fmla="*/ 0 w 1254333"/>
                <a:gd name="connsiteY4" fmla="*/ 0 h 5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561994">
                  <a:moveTo>
                    <a:pt x="0" y="0"/>
                  </a:moveTo>
                  <a:lnTo>
                    <a:pt x="1254333" y="0"/>
                  </a:lnTo>
                  <a:lnTo>
                    <a:pt x="1254333" y="561994"/>
                  </a:lnTo>
                  <a:lnTo>
                    <a:pt x="0" y="561994"/>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19092"/>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Жиганский район</a:t>
              </a:r>
              <a:endParaRPr lang="ru-RU" sz="1400" kern="1200" dirty="0" smtClean="0">
                <a:solidFill>
                  <a:schemeClr val="tx1"/>
                </a:solidFill>
                <a:effectLst/>
                <a:latin typeface="Times New Roman" pitchFamily="18" charset="0"/>
                <a:cs typeface="Times New Roman" pitchFamily="18" charset="0"/>
              </a:endParaRPr>
            </a:p>
            <a:p>
              <a:pPr algn="ctr" defTabSz="622300">
                <a:lnSpc>
                  <a:spcPct val="90000"/>
                </a:lnSpc>
                <a:spcBef>
                  <a:spcPct val="0"/>
                </a:spcBef>
                <a:spcAft>
                  <a:spcPct val="35000"/>
                </a:spcAft>
              </a:pPr>
              <a:r>
                <a:rPr lang="ru-RU" sz="1400" b="1" dirty="0" smtClean="0">
                  <a:solidFill>
                    <a:schemeClr val="tx1"/>
                  </a:solidFill>
                  <a:latin typeface="Times New Roman" pitchFamily="18" charset="0"/>
                  <a:cs typeface="Times New Roman" pitchFamily="18" charset="0"/>
                </a:rPr>
                <a:t>- 11 направление</a:t>
              </a:r>
              <a:endParaRPr lang="ru-RU" sz="1400" b="1" dirty="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endParaRPr lang="ru-RU" sz="1400" b="0" kern="1200" dirty="0">
                <a:solidFill>
                  <a:schemeClr val="tx1"/>
                </a:solidFill>
                <a:latin typeface="Arial" pitchFamily="34" charset="0"/>
                <a:cs typeface="Arial" pitchFamily="34" charset="0"/>
              </a:endParaRPr>
            </a:p>
          </p:txBody>
        </p:sp>
        <p:sp>
          <p:nvSpPr>
            <p:cNvPr id="18" name="Прямоугольник 17"/>
            <p:cNvSpPr/>
            <p:nvPr/>
          </p:nvSpPr>
          <p:spPr>
            <a:xfrm>
              <a:off x="9550827" y="6499194"/>
              <a:ext cx="10288" cy="553"/>
            </a:xfrm>
            <a:prstGeom prst="rect">
              <a:avLst/>
            </a:prstGeom>
          </p:spPr>
          <p:style>
            <a:lnRef idx="0">
              <a:schemeClr val="dk1">
                <a:hueOff val="0"/>
                <a:satOff val="0"/>
                <a:lumOff val="0"/>
                <a:alphaOff val="0"/>
              </a:schemeClr>
            </a:lnRef>
            <a:fillRef idx="1">
              <a:schemeClr val="accent3">
                <a:shade val="90000"/>
                <a:hueOff val="0"/>
                <a:satOff val="0"/>
                <a:lumOff val="0"/>
                <a:alphaOff val="0"/>
              </a:schemeClr>
            </a:fillRef>
            <a:effectRef idx="0">
              <a:schemeClr val="accent3">
                <a:shade val="90000"/>
                <a:hueOff val="0"/>
                <a:satOff val="0"/>
                <a:lumOff val="0"/>
                <a:alphaOff val="0"/>
              </a:schemeClr>
            </a:effectRef>
            <a:fontRef idx="minor">
              <a:schemeClr val="lt1">
                <a:hueOff val="0"/>
                <a:satOff val="0"/>
                <a:lumOff val="0"/>
                <a:alphaOff val="0"/>
              </a:schemeClr>
            </a:fontRef>
          </p:style>
        </p:sp>
      </p:grpSp>
      <p:pic>
        <p:nvPicPr>
          <p:cNvPr id="29" name="Picture 4"/>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539434" y="-115534"/>
            <a:ext cx="1976360" cy="1664869"/>
          </a:xfrm>
          <a:prstGeom prst="rect">
            <a:avLst/>
          </a:prstGeom>
          <a:noFill/>
          <a:extLst>
            <a:ext uri="{909E8E84-426E-40DD-AFC4-6F175D3DCCD1}">
              <a14:hiddenFill xmlns:a14="http://schemas.microsoft.com/office/drawing/2010/main">
                <a:solidFill>
                  <a:srgbClr val="FFFFFF"/>
                </a:solidFill>
              </a14:hiddenFill>
            </a:ext>
          </a:extLst>
        </p:spPr>
      </p:pic>
      <p:sp>
        <p:nvSpPr>
          <p:cNvPr id="30" name="Полилиния 29"/>
          <p:cNvSpPr/>
          <p:nvPr/>
        </p:nvSpPr>
        <p:spPr>
          <a:xfrm>
            <a:off x="9768824" y="4022413"/>
            <a:ext cx="2217501" cy="561994"/>
          </a:xfrm>
          <a:custGeom>
            <a:avLst/>
            <a:gdLst>
              <a:gd name="connsiteX0" fmla="*/ 0 w 1254333"/>
              <a:gd name="connsiteY0" fmla="*/ 0 h 561994"/>
              <a:gd name="connsiteX1" fmla="*/ 1254333 w 1254333"/>
              <a:gd name="connsiteY1" fmla="*/ 0 h 561994"/>
              <a:gd name="connsiteX2" fmla="*/ 1254333 w 1254333"/>
              <a:gd name="connsiteY2" fmla="*/ 561994 h 561994"/>
              <a:gd name="connsiteX3" fmla="*/ 0 w 1254333"/>
              <a:gd name="connsiteY3" fmla="*/ 561994 h 561994"/>
              <a:gd name="connsiteX4" fmla="*/ 0 w 1254333"/>
              <a:gd name="connsiteY4" fmla="*/ 0 h 561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561994">
                <a:moveTo>
                  <a:pt x="0" y="0"/>
                </a:moveTo>
                <a:lnTo>
                  <a:pt x="1254333" y="0"/>
                </a:lnTo>
                <a:lnTo>
                  <a:pt x="1254333" y="561994"/>
                </a:lnTo>
                <a:lnTo>
                  <a:pt x="0" y="561994"/>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19092"/>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b="1" kern="1200" dirty="0" smtClean="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Момский район</a:t>
            </a:r>
            <a:endParaRPr lang="ru-RU" sz="1400" kern="1200" dirty="0" smtClean="0">
              <a:solidFill>
                <a:schemeClr val="tx1"/>
              </a:solidFill>
              <a:effectLst/>
              <a:latin typeface="Times New Roman" pitchFamily="18" charset="0"/>
              <a:cs typeface="Times New Roman" pitchFamily="18" charset="0"/>
            </a:endParaRPr>
          </a:p>
          <a:p>
            <a:pPr algn="ctr" defTabSz="622300">
              <a:lnSpc>
                <a:spcPct val="90000"/>
              </a:lnSpc>
              <a:spcBef>
                <a:spcPct val="0"/>
              </a:spcBef>
              <a:spcAft>
                <a:spcPct val="35000"/>
              </a:spcAft>
            </a:pPr>
            <a:r>
              <a:rPr lang="ru-RU" sz="1400" b="1" dirty="0" smtClean="0">
                <a:solidFill>
                  <a:schemeClr val="tx1"/>
                </a:solidFill>
                <a:latin typeface="Times New Roman" pitchFamily="18" charset="0"/>
                <a:cs typeface="Times New Roman" pitchFamily="18" charset="0"/>
              </a:rPr>
              <a:t>- 5 направления</a:t>
            </a:r>
            <a:endParaRPr lang="ru-RU" sz="1400" b="1" dirty="0">
              <a:solidFill>
                <a:schemeClr val="tx1"/>
              </a:solidFill>
              <a:latin typeface="Times New Roman" pitchFamily="18" charset="0"/>
              <a:cs typeface="Times New Roman" pitchFamily="18" charset="0"/>
            </a:endParaRPr>
          </a:p>
          <a:p>
            <a:pPr lvl="0" algn="ctr" defTabSz="622300">
              <a:lnSpc>
                <a:spcPct val="90000"/>
              </a:lnSpc>
              <a:spcBef>
                <a:spcPct val="0"/>
              </a:spcBef>
              <a:spcAft>
                <a:spcPct val="35000"/>
              </a:spcAft>
            </a:pPr>
            <a:endParaRPr lang="ru-RU" sz="1400" b="0" kern="1200" dirty="0">
              <a:solidFill>
                <a:schemeClr val="tx1"/>
              </a:solidFill>
              <a:latin typeface="Arial" pitchFamily="34" charset="0"/>
              <a:cs typeface="Arial" pitchFamily="34" charset="0"/>
            </a:endParaRPr>
          </a:p>
        </p:txBody>
      </p:sp>
      <p:sp>
        <p:nvSpPr>
          <p:cNvPr id="31" name="Полилиния 30"/>
          <p:cNvSpPr/>
          <p:nvPr/>
        </p:nvSpPr>
        <p:spPr>
          <a:xfrm>
            <a:off x="9768824" y="2522327"/>
            <a:ext cx="2178867" cy="671969"/>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Абыйский район</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3направлений</a:t>
            </a:r>
            <a:endParaRPr lang="ru-RU" sz="1400" b="0" kern="1200" dirty="0">
              <a:solidFill>
                <a:schemeClr val="tx1"/>
              </a:solidFill>
              <a:latin typeface="Arial" pitchFamily="34" charset="0"/>
              <a:cs typeface="Arial" pitchFamily="34" charset="0"/>
            </a:endParaRPr>
          </a:p>
        </p:txBody>
      </p:sp>
      <p:sp>
        <p:nvSpPr>
          <p:cNvPr id="37" name="Полилиния 36"/>
          <p:cNvSpPr/>
          <p:nvPr/>
        </p:nvSpPr>
        <p:spPr>
          <a:xfrm>
            <a:off x="310582" y="5625502"/>
            <a:ext cx="4410423" cy="432557"/>
          </a:xfrm>
          <a:custGeom>
            <a:avLst/>
            <a:gdLst>
              <a:gd name="connsiteX0" fmla="*/ 0 w 867366"/>
              <a:gd name="connsiteY0" fmla="*/ 0 h 2022208"/>
              <a:gd name="connsiteX1" fmla="*/ 867366 w 867366"/>
              <a:gd name="connsiteY1" fmla="*/ 0 h 2022208"/>
              <a:gd name="connsiteX2" fmla="*/ 867366 w 867366"/>
              <a:gd name="connsiteY2" fmla="*/ 2022208 h 2022208"/>
              <a:gd name="connsiteX3" fmla="*/ 0 w 867366"/>
              <a:gd name="connsiteY3" fmla="*/ 2022208 h 2022208"/>
              <a:gd name="connsiteX4" fmla="*/ 0 w 867366"/>
              <a:gd name="connsiteY4" fmla="*/ 0 h 20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66" h="2022208">
                <a:moveTo>
                  <a:pt x="0" y="0"/>
                </a:moveTo>
                <a:lnTo>
                  <a:pt x="867366" y="0"/>
                </a:lnTo>
                <a:lnTo>
                  <a:pt x="867366" y="2022208"/>
                </a:lnTo>
                <a:lnTo>
                  <a:pt x="0" y="2022208"/>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Эвено-Бытантайский национальный район </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38" name="Полилиния 37"/>
          <p:cNvSpPr/>
          <p:nvPr/>
        </p:nvSpPr>
        <p:spPr>
          <a:xfrm>
            <a:off x="9806211" y="4701722"/>
            <a:ext cx="2213884" cy="723154"/>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Усть-Янский район</a:t>
            </a:r>
          </a:p>
          <a:p>
            <a:pPr lvl="0" algn="ctr" defTabSz="622300">
              <a:lnSpc>
                <a:spcPct val="90000"/>
              </a:lnSpc>
              <a:spcBef>
                <a:spcPct val="0"/>
              </a:spcBef>
              <a:spcAft>
                <a:spcPct val="35000"/>
              </a:spcAft>
            </a:pPr>
            <a:r>
              <a:rPr lang="ru-RU" sz="1400" b="1" dirty="0">
                <a:solidFill>
                  <a:schemeClr val="tx1"/>
                </a:solidFill>
                <a:latin typeface="Times New Roman" panose="02020603050405020304" pitchFamily="18" charset="0"/>
                <a:cs typeface="Times New Roman" panose="02020603050405020304" pitchFamily="18" charset="0"/>
              </a:rPr>
              <a:t>5</a:t>
            </a:r>
            <a:r>
              <a:rPr lang="ru-RU" sz="1400" b="1" dirty="0" smtClean="0">
                <a:solidFill>
                  <a:schemeClr val="tx1"/>
                </a:solidFill>
                <a:latin typeface="Times New Roman" panose="02020603050405020304" pitchFamily="18" charset="0"/>
                <a:cs typeface="Times New Roman" panose="02020603050405020304" pitchFamily="18" charset="0"/>
              </a:rPr>
              <a:t> направления</a:t>
            </a:r>
            <a:endParaRPr lang="ru-RU" sz="1400" b="0" kern="1200" dirty="0">
              <a:solidFill>
                <a:schemeClr val="tx1"/>
              </a:solidFill>
              <a:latin typeface="Arial" pitchFamily="34" charset="0"/>
              <a:cs typeface="Arial" pitchFamily="34" charset="0"/>
            </a:endParaRPr>
          </a:p>
        </p:txBody>
      </p:sp>
      <p:sp>
        <p:nvSpPr>
          <p:cNvPr id="43" name="Полилиния 42"/>
          <p:cNvSpPr/>
          <p:nvPr/>
        </p:nvSpPr>
        <p:spPr>
          <a:xfrm>
            <a:off x="9768824" y="3263939"/>
            <a:ext cx="2213883" cy="671969"/>
          </a:xfrm>
          <a:custGeom>
            <a:avLst/>
            <a:gdLst>
              <a:gd name="connsiteX0" fmla="*/ 0 w 1254333"/>
              <a:gd name="connsiteY0" fmla="*/ 0 h 691732"/>
              <a:gd name="connsiteX1" fmla="*/ 1254333 w 1254333"/>
              <a:gd name="connsiteY1" fmla="*/ 0 h 691732"/>
              <a:gd name="connsiteX2" fmla="*/ 1254333 w 1254333"/>
              <a:gd name="connsiteY2" fmla="*/ 691732 h 691732"/>
              <a:gd name="connsiteX3" fmla="*/ 0 w 1254333"/>
              <a:gd name="connsiteY3" fmla="*/ 691732 h 691732"/>
              <a:gd name="connsiteX4" fmla="*/ 0 w 1254333"/>
              <a:gd name="connsiteY4" fmla="*/ 0 h 6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33" h="691732">
                <a:moveTo>
                  <a:pt x="0" y="0"/>
                </a:moveTo>
                <a:lnTo>
                  <a:pt x="1254333" y="0"/>
                </a:lnTo>
                <a:lnTo>
                  <a:pt x="1254333" y="691732"/>
                </a:lnTo>
                <a:lnTo>
                  <a:pt x="0" y="691732"/>
                </a:lnTo>
                <a:lnTo>
                  <a:pt x="0" y="0"/>
                </a:lnTo>
                <a:close/>
              </a:path>
            </a:pathLst>
          </a:custGeom>
          <a:solidFill>
            <a:schemeClr val="accent1">
              <a:lumMod val="40000"/>
              <a:lumOff val="60000"/>
            </a:schemeClr>
          </a:solidFill>
          <a:ln w="28575">
            <a:solidFill>
              <a:srgbClr val="FEFEFE"/>
            </a:solidFill>
          </a:ln>
        </p:spPr>
        <p:style>
          <a:lnRef idx="2">
            <a:scrgbClr r="0" g="0" b="0"/>
          </a:lnRef>
          <a:fillRef idx="1">
            <a:scrgbClr r="0" g="0" b="0"/>
          </a:fillRef>
          <a:effectRef idx="0">
            <a:schemeClr val="accent3">
              <a:shade val="80000"/>
              <a:hueOff val="0"/>
              <a:satOff val="0"/>
              <a:lumOff val="6364"/>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Анабарский район</a:t>
            </a:r>
          </a:p>
          <a:p>
            <a:pPr lvl="0" algn="ctr" defTabSz="622300">
              <a:lnSpc>
                <a:spcPct val="90000"/>
              </a:lnSpc>
              <a:spcBef>
                <a:spcPct val="0"/>
              </a:spcBef>
              <a:spcAft>
                <a:spcPct val="35000"/>
              </a:spcAft>
            </a:pPr>
            <a:r>
              <a:rPr lang="ru-RU" sz="1400" b="1" dirty="0" smtClean="0">
                <a:solidFill>
                  <a:schemeClr val="tx1"/>
                </a:solidFill>
                <a:latin typeface="Times New Roman" panose="02020603050405020304" pitchFamily="18" charset="0"/>
                <a:cs typeface="Times New Roman" panose="02020603050405020304" pitchFamily="18" charset="0"/>
              </a:rPr>
              <a:t>2 направлений</a:t>
            </a:r>
            <a:endParaRPr lang="ru-RU" sz="1400" b="0" kern="1200" dirty="0">
              <a:solidFill>
                <a:schemeClr val="tx1"/>
              </a:solidFill>
              <a:latin typeface="Arial" pitchFamily="34" charset="0"/>
              <a:cs typeface="Arial" pitchFamily="34" charset="0"/>
            </a:endParaRPr>
          </a:p>
        </p:txBody>
      </p:sp>
      <p:sp>
        <p:nvSpPr>
          <p:cNvPr id="44" name="Прямоугольник 43"/>
          <p:cNvSpPr/>
          <p:nvPr/>
        </p:nvSpPr>
        <p:spPr>
          <a:xfrm>
            <a:off x="2287057" y="179803"/>
            <a:ext cx="9904943" cy="1200329"/>
          </a:xfrm>
          <a:prstGeom prst="rect">
            <a:avLst/>
          </a:prstGeom>
        </p:spPr>
        <p:txBody>
          <a:bodyPr wrap="square">
            <a:spAutoFit/>
          </a:bodyPr>
          <a:lstStyle/>
          <a:p>
            <a:pPr algn="ctr"/>
            <a:r>
              <a:rPr lang="ru-RU" sz="3600" b="1" dirty="0" smtClean="0">
                <a:solidFill>
                  <a:schemeClr val="bg1"/>
                </a:solidFill>
                <a:latin typeface="Arial" panose="020B0604020202020204" pitchFamily="34" charset="0"/>
                <a:cs typeface="Arial" panose="020B0604020202020204" pitchFamily="34" charset="0"/>
              </a:rPr>
              <a:t>Итоги реализации проектов «</a:t>
            </a:r>
            <a:r>
              <a:rPr lang="en-US" sz="3600" b="1" dirty="0">
                <a:solidFill>
                  <a:schemeClr val="bg1"/>
                </a:solidFill>
                <a:latin typeface="Arial" panose="020B0604020202020204" pitchFamily="34" charset="0"/>
                <a:cs typeface="Arial" panose="020B0604020202020204" pitchFamily="34" charset="0"/>
              </a:rPr>
              <a:t>Prof2Arctic</a:t>
            </a:r>
            <a:r>
              <a:rPr lang="ru-RU" sz="3600" b="1" dirty="0">
                <a:solidFill>
                  <a:schemeClr val="bg1"/>
                </a:solidFill>
                <a:latin typeface="Arial" panose="020B0604020202020204" pitchFamily="34" charset="0"/>
                <a:cs typeface="Arial" panose="020B0604020202020204" pitchFamily="34" charset="0"/>
              </a:rPr>
              <a:t>»</a:t>
            </a:r>
          </a:p>
          <a:p>
            <a:pPr algn="ctr"/>
            <a:r>
              <a:rPr lang="ru-RU" sz="2000" b="1" dirty="0">
                <a:solidFill>
                  <a:schemeClr val="bg1"/>
                </a:solidFill>
                <a:latin typeface="Arial" panose="020B0604020202020204" pitchFamily="34" charset="0"/>
                <a:cs typeface="Arial" panose="020B0604020202020204" pitchFamily="34" charset="0"/>
              </a:rPr>
              <a:t>(Профессионалы </a:t>
            </a:r>
            <a:r>
              <a:rPr lang="ru-RU" sz="2000" b="1" dirty="0" smtClean="0">
                <a:solidFill>
                  <a:schemeClr val="bg1"/>
                </a:solidFill>
                <a:latin typeface="Arial" panose="020B0604020202020204" pitchFamily="34" charset="0"/>
                <a:cs typeface="Arial" panose="020B0604020202020204" pitchFamily="34" charset="0"/>
              </a:rPr>
              <a:t>для Арктики) и </a:t>
            </a:r>
            <a:r>
              <a:rPr lang="ru-RU" sz="3600" b="1" dirty="0">
                <a:solidFill>
                  <a:schemeClr val="bg1"/>
                </a:solidFill>
                <a:latin typeface="Arial" panose="020B0604020202020204" pitchFamily="34" charset="0"/>
                <a:cs typeface="Arial" panose="020B0604020202020204" pitchFamily="34" charset="0"/>
              </a:rPr>
              <a:t>«УРДЭЛ» </a:t>
            </a:r>
          </a:p>
        </p:txBody>
      </p:sp>
      <p:sp>
        <p:nvSpPr>
          <p:cNvPr id="8" name="Прямоугольник 7"/>
          <p:cNvSpPr/>
          <p:nvPr/>
        </p:nvSpPr>
        <p:spPr>
          <a:xfrm flipH="1">
            <a:off x="7670124" y="5585180"/>
            <a:ext cx="3864990" cy="99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2021 год – 21 направлений</a:t>
            </a:r>
          </a:p>
          <a:p>
            <a:pPr algn="ctr"/>
            <a:r>
              <a:rPr lang="ru-RU" dirty="0" smtClean="0"/>
              <a:t>2022 </a:t>
            </a:r>
            <a:r>
              <a:rPr lang="ru-RU" dirty="0"/>
              <a:t>год -</a:t>
            </a:r>
            <a:r>
              <a:rPr lang="en-US" dirty="0"/>
              <a:t> </a:t>
            </a:r>
            <a:r>
              <a:rPr lang="ru-RU" dirty="0" smtClean="0"/>
              <a:t>29 </a:t>
            </a:r>
            <a:r>
              <a:rPr lang="ru-RU" dirty="0"/>
              <a:t>направлений</a:t>
            </a:r>
          </a:p>
          <a:p>
            <a:pPr algn="ctr"/>
            <a:endParaRPr lang="ru-RU" dirty="0"/>
          </a:p>
        </p:txBody>
      </p:sp>
      <p:sp>
        <p:nvSpPr>
          <p:cNvPr id="35" name="Полилиния 34"/>
          <p:cNvSpPr/>
          <p:nvPr/>
        </p:nvSpPr>
        <p:spPr>
          <a:xfrm>
            <a:off x="288618" y="6201997"/>
            <a:ext cx="4410423" cy="432557"/>
          </a:xfrm>
          <a:custGeom>
            <a:avLst/>
            <a:gdLst>
              <a:gd name="connsiteX0" fmla="*/ 0 w 867366"/>
              <a:gd name="connsiteY0" fmla="*/ 0 h 2022208"/>
              <a:gd name="connsiteX1" fmla="*/ 867366 w 867366"/>
              <a:gd name="connsiteY1" fmla="*/ 0 h 2022208"/>
              <a:gd name="connsiteX2" fmla="*/ 867366 w 867366"/>
              <a:gd name="connsiteY2" fmla="*/ 2022208 h 2022208"/>
              <a:gd name="connsiteX3" fmla="*/ 0 w 867366"/>
              <a:gd name="connsiteY3" fmla="*/ 2022208 h 2022208"/>
              <a:gd name="connsiteX4" fmla="*/ 0 w 867366"/>
              <a:gd name="connsiteY4" fmla="*/ 0 h 202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366" h="2022208">
                <a:moveTo>
                  <a:pt x="0" y="0"/>
                </a:moveTo>
                <a:lnTo>
                  <a:pt x="867366" y="0"/>
                </a:lnTo>
                <a:lnTo>
                  <a:pt x="867366" y="2022208"/>
                </a:lnTo>
                <a:lnTo>
                  <a:pt x="0" y="2022208"/>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11987"/>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err="1" smtClean="0">
                <a:solidFill>
                  <a:schemeClr val="tx1"/>
                </a:solidFill>
                <a:latin typeface="Times New Roman" panose="02020603050405020304" pitchFamily="18" charset="0"/>
                <a:cs typeface="Times New Roman" panose="02020603050405020304" pitchFamily="18" charset="0"/>
              </a:rPr>
              <a:t>Оленекский</a:t>
            </a:r>
            <a:r>
              <a:rPr lang="ru-RU" sz="1200" b="1" kern="1200" dirty="0" smtClean="0">
                <a:solidFill>
                  <a:schemeClr val="tx1"/>
                </a:solidFill>
                <a:latin typeface="Times New Roman" panose="02020603050405020304" pitchFamily="18" charset="0"/>
                <a:cs typeface="Times New Roman" panose="02020603050405020304" pitchFamily="18" charset="0"/>
              </a:rPr>
              <a:t> </a:t>
            </a:r>
            <a:r>
              <a:rPr lang="ru-RU" sz="1200" b="1" kern="1200" dirty="0" err="1" smtClean="0">
                <a:solidFill>
                  <a:schemeClr val="tx1"/>
                </a:solidFill>
                <a:latin typeface="Times New Roman" panose="02020603050405020304" pitchFamily="18" charset="0"/>
                <a:cs typeface="Times New Roman" panose="02020603050405020304" pitchFamily="18" charset="0"/>
              </a:rPr>
              <a:t>эвенкийсий</a:t>
            </a:r>
            <a:r>
              <a:rPr lang="ru-RU" sz="1200" b="1" kern="1200" dirty="0" smtClean="0">
                <a:solidFill>
                  <a:schemeClr val="tx1"/>
                </a:solidFill>
                <a:latin typeface="Times New Roman" panose="02020603050405020304" pitchFamily="18" charset="0"/>
                <a:cs typeface="Times New Roman" panose="02020603050405020304" pitchFamily="18" charset="0"/>
              </a:rPr>
              <a:t> национальный район </a:t>
            </a:r>
            <a:endParaRPr lang="ru-RU" sz="1200" b="1" kern="1200" dirty="0">
              <a:solidFill>
                <a:schemeClr val="tx1"/>
              </a:solidFill>
              <a:latin typeface="Times New Roman" panose="02020603050405020304" pitchFamily="18" charset="0"/>
              <a:cs typeface="Times New Roman" panose="02020603050405020304" pitchFamily="18" charset="0"/>
            </a:endParaRPr>
          </a:p>
        </p:txBody>
      </p:sp>
      <p:sp>
        <p:nvSpPr>
          <p:cNvPr id="36" name="Полилиния 35"/>
          <p:cNvSpPr/>
          <p:nvPr/>
        </p:nvSpPr>
        <p:spPr>
          <a:xfrm>
            <a:off x="258669" y="5222170"/>
            <a:ext cx="4420452" cy="273419"/>
          </a:xfrm>
          <a:custGeom>
            <a:avLst/>
            <a:gdLst>
              <a:gd name="connsiteX0" fmla="*/ 0 w 841881"/>
              <a:gd name="connsiteY0" fmla="*/ 0 h 2057556"/>
              <a:gd name="connsiteX1" fmla="*/ 841881 w 841881"/>
              <a:gd name="connsiteY1" fmla="*/ 0 h 2057556"/>
              <a:gd name="connsiteX2" fmla="*/ 841881 w 841881"/>
              <a:gd name="connsiteY2" fmla="*/ 2057556 h 2057556"/>
              <a:gd name="connsiteX3" fmla="*/ 0 w 841881"/>
              <a:gd name="connsiteY3" fmla="*/ 2057556 h 2057556"/>
              <a:gd name="connsiteX4" fmla="*/ 0 w 841881"/>
              <a:gd name="connsiteY4" fmla="*/ 0 h 20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881" h="2057556">
                <a:moveTo>
                  <a:pt x="0" y="0"/>
                </a:moveTo>
                <a:lnTo>
                  <a:pt x="841881" y="0"/>
                </a:lnTo>
                <a:lnTo>
                  <a:pt x="841881" y="2057556"/>
                </a:lnTo>
                <a:lnTo>
                  <a:pt x="0" y="2057556"/>
                </a:lnTo>
                <a:lnTo>
                  <a:pt x="0" y="0"/>
                </a:lnTo>
                <a:close/>
              </a:path>
            </a:pathLst>
          </a:custGeom>
          <a:solidFill>
            <a:schemeClr val="bg1">
              <a:lumMod val="75000"/>
            </a:schemeClr>
          </a:solidFill>
          <a:ln w="28575">
            <a:solidFill>
              <a:srgbClr val="FEFEFE"/>
            </a:solidFill>
          </a:ln>
        </p:spPr>
        <p:style>
          <a:lnRef idx="2">
            <a:scrgbClr r="0" g="0" b="0"/>
          </a:lnRef>
          <a:fillRef idx="1">
            <a:scrgbClr r="0" g="0" b="0"/>
          </a:fillRef>
          <a:effectRef idx="0">
            <a:schemeClr val="accent3">
              <a:shade val="50000"/>
              <a:hueOff val="0"/>
              <a:satOff val="0"/>
              <a:lumOff val="23975"/>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dirty="0" err="1" smtClean="0">
                <a:solidFill>
                  <a:schemeClr val="tx1"/>
                </a:solidFill>
                <a:latin typeface="Times New Roman" panose="02020603050405020304" pitchFamily="18" charset="0"/>
                <a:cs typeface="Times New Roman" panose="02020603050405020304" pitchFamily="18" charset="0"/>
              </a:rPr>
              <a:t>Момс</a:t>
            </a:r>
            <a:r>
              <a:rPr lang="ru-RU" sz="1400" b="1" kern="1200" dirty="0" err="1" smtClean="0">
                <a:solidFill>
                  <a:schemeClr val="tx1"/>
                </a:solidFill>
                <a:latin typeface="Times New Roman" panose="02020603050405020304" pitchFamily="18" charset="0"/>
                <a:cs typeface="Times New Roman" panose="02020603050405020304" pitchFamily="18" charset="0"/>
              </a:rPr>
              <a:t>кий</a:t>
            </a:r>
            <a:r>
              <a:rPr lang="ru-RU" sz="1400" b="1" kern="1200" dirty="0" smtClean="0">
                <a:solidFill>
                  <a:schemeClr val="tx1"/>
                </a:solidFill>
                <a:latin typeface="Times New Roman" panose="02020603050405020304" pitchFamily="18" charset="0"/>
                <a:cs typeface="Times New Roman" panose="02020603050405020304" pitchFamily="18" charset="0"/>
              </a:rPr>
              <a:t> район </a:t>
            </a:r>
            <a:endParaRPr lang="ru-RU" sz="1400" b="1"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557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s://topwar.ru/uploads/posts/2017-03/1490249995_1.jpg"/>
          <p:cNvPicPr>
            <a:picLocks noChangeAspect="1" noChangeArrowheads="1"/>
          </p:cNvPicPr>
          <p:nvPr/>
        </p:nvPicPr>
        <p:blipFill>
          <a:blip r:embed="rId2" cstate="print">
            <a:lum bright="-40000" contrast="-40000"/>
          </a:blip>
          <a:srcRect t="16655"/>
          <a:stretch>
            <a:fillRect/>
          </a:stretch>
        </p:blipFill>
        <p:spPr bwMode="auto">
          <a:xfrm>
            <a:off x="35165" y="0"/>
            <a:ext cx="12192000" cy="6858001"/>
          </a:xfrm>
          <a:prstGeom prst="rect">
            <a:avLst/>
          </a:prstGeom>
          <a:noFill/>
        </p:spPr>
      </p:pic>
      <p:sp>
        <p:nvSpPr>
          <p:cNvPr id="5" name="Прямоугольник 4"/>
          <p:cNvSpPr/>
          <p:nvPr/>
        </p:nvSpPr>
        <p:spPr>
          <a:xfrm>
            <a:off x="4043413" y="612844"/>
            <a:ext cx="7462787" cy="5262979"/>
          </a:xfrm>
          <a:prstGeom prst="rect">
            <a:avLst/>
          </a:prstGeom>
          <a:solidFill>
            <a:schemeClr val="bg2"/>
          </a:solidFill>
        </p:spPr>
        <p:txBody>
          <a:bodyPr wrap="square">
            <a:spAutoFit/>
          </a:bodyPr>
          <a:lstStyle/>
          <a:p>
            <a:pPr algn="ctr"/>
            <a:r>
              <a:rPr lang="ru-RU" sz="2400" b="1" dirty="0">
                <a:solidFill>
                  <a:schemeClr val="bg2">
                    <a:lumMod val="10000"/>
                  </a:schemeClr>
                </a:solidFill>
                <a:latin typeface="Times New Roman" panose="02020603050405020304" pitchFamily="18" charset="0"/>
                <a:cs typeface="Times New Roman" panose="02020603050405020304" pitchFamily="18" charset="0"/>
              </a:rPr>
              <a:t>ОСНОВНЫЕ ПРОБЛЕМЫ И ПУТИ РЕШЕНИЯ:</a:t>
            </a:r>
          </a:p>
          <a:p>
            <a:pPr algn="just"/>
            <a:endParaRPr lang="ru-RU" sz="24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solidFill>
                  <a:schemeClr val="bg2">
                    <a:lumMod val="10000"/>
                  </a:schemeClr>
                </a:solidFill>
                <a:latin typeface="Times New Roman" panose="02020603050405020304" pitchFamily="18" charset="0"/>
                <a:cs typeface="Times New Roman" panose="02020603050405020304" pitchFamily="18" charset="0"/>
              </a:rPr>
              <a:t>Низкая скорость интернета;</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a:solidFill>
                  <a:schemeClr val="bg2">
                    <a:lumMod val="10000"/>
                  </a:schemeClr>
                </a:solidFill>
                <a:latin typeface="Times New Roman" panose="02020603050405020304" pitchFamily="18" charset="0"/>
                <a:cs typeface="Times New Roman" panose="02020603050405020304" pitchFamily="18" charset="0"/>
              </a:rPr>
              <a:t>Слабое оснащение материально-технической базы;</a:t>
            </a:r>
          </a:p>
          <a:p>
            <a:pPr marL="342900" indent="-342900" algn="just">
              <a:buFont typeface="Wingdings" panose="05000000000000000000" pitchFamily="2" charset="2"/>
              <a:buChar char="Ø"/>
            </a:pPr>
            <a:r>
              <a:rPr lang="ru-RU" sz="2400" dirty="0" smtClean="0">
                <a:solidFill>
                  <a:schemeClr val="bg2">
                    <a:lumMod val="10000"/>
                  </a:schemeClr>
                </a:solidFill>
                <a:latin typeface="Times New Roman" panose="02020603050405020304" pitchFamily="18" charset="0"/>
                <a:cs typeface="Times New Roman" panose="02020603050405020304" pitchFamily="18" charset="0"/>
              </a:rPr>
              <a:t>Высокая стоимость  обучения;</a:t>
            </a:r>
            <a:endParaRPr lang="ru-RU" sz="2400" dirty="0">
              <a:solidFill>
                <a:schemeClr val="bg2">
                  <a:lumMod val="10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400" dirty="0" smtClean="0">
                <a:solidFill>
                  <a:schemeClr val="bg2">
                    <a:lumMod val="10000"/>
                  </a:schemeClr>
                </a:solidFill>
                <a:latin typeface="Times New Roman" panose="02020603050405020304" pitchFamily="18" charset="0"/>
                <a:cs typeface="Times New Roman" panose="02020603050405020304" pitchFamily="18" charset="0"/>
              </a:rPr>
              <a:t>Дефицит </a:t>
            </a:r>
            <a:r>
              <a:rPr lang="ru-RU" sz="2400" dirty="0">
                <a:solidFill>
                  <a:schemeClr val="bg2">
                    <a:lumMod val="10000"/>
                  </a:schemeClr>
                </a:solidFill>
                <a:latin typeface="Times New Roman" panose="02020603050405020304" pitchFamily="18" charset="0"/>
                <a:cs typeface="Times New Roman" panose="02020603050405020304" pitchFamily="18" charset="0"/>
              </a:rPr>
              <a:t>рабочих кадров.</a:t>
            </a:r>
          </a:p>
          <a:p>
            <a:pPr algn="just"/>
            <a:endParaRPr lang="ru-RU" sz="2400" dirty="0">
              <a:solidFill>
                <a:schemeClr val="bg2">
                  <a:lumMod val="10000"/>
                </a:schemeClr>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ru-RU" sz="2400" dirty="0">
                <a:solidFill>
                  <a:schemeClr val="bg2">
                    <a:lumMod val="10000"/>
                  </a:schemeClr>
                </a:solidFill>
                <a:latin typeface="Times New Roman" panose="02020603050405020304" pitchFamily="18" charset="0"/>
                <a:cs typeface="Times New Roman" panose="02020603050405020304" pitchFamily="18" charset="0"/>
              </a:rPr>
              <a:t>Подписать соглашение с общеобразовательными учреждениями, с допусками курсантов в кабинет информатики в нерабочее время с оплатой аренды;</a:t>
            </a:r>
          </a:p>
          <a:p>
            <a:pPr marL="342900" lvl="0" indent="-342900" algn="just">
              <a:buFont typeface="Arial" panose="020B0604020202020204" pitchFamily="34" charset="0"/>
              <a:buChar char="•"/>
            </a:pPr>
            <a:r>
              <a:rPr lang="ru-RU" sz="2400" dirty="0">
                <a:solidFill>
                  <a:schemeClr val="bg2">
                    <a:lumMod val="10000"/>
                  </a:schemeClr>
                </a:solidFill>
                <a:latin typeface="Times New Roman" panose="02020603050405020304" pitchFamily="18" charset="0"/>
                <a:cs typeface="Times New Roman" panose="02020603050405020304" pitchFamily="18" charset="0"/>
              </a:rPr>
              <a:t>Подать заявку на оснащение материально-технической базы ЦПРК Арктика;</a:t>
            </a:r>
          </a:p>
          <a:p>
            <a:pPr marL="342900" lvl="0" indent="-342900" algn="just">
              <a:buFont typeface="Arial" panose="020B0604020202020204" pitchFamily="34" charset="0"/>
              <a:buChar char="•"/>
            </a:pPr>
            <a:r>
              <a:rPr lang="ru-RU" sz="2400" dirty="0">
                <a:solidFill>
                  <a:schemeClr val="bg2">
                    <a:lumMod val="10000"/>
                  </a:schemeClr>
                </a:solidFill>
                <a:latin typeface="Times New Roman" panose="02020603050405020304" pitchFamily="18" charset="0"/>
                <a:cs typeface="Times New Roman" panose="02020603050405020304" pitchFamily="18" charset="0"/>
              </a:rPr>
              <a:t>Обучение по социальным контрактом, система скидок состоящих на учете ЦЗН по </a:t>
            </a:r>
            <a:r>
              <a:rPr lang="ru-RU" sz="2400" dirty="0" smtClean="0">
                <a:solidFill>
                  <a:schemeClr val="bg2">
                    <a:lumMod val="10000"/>
                  </a:schemeClr>
                </a:solidFill>
                <a:latin typeface="Times New Roman" panose="02020603050405020304" pitchFamily="18" charset="0"/>
                <a:cs typeface="Times New Roman" panose="02020603050405020304" pitchFamily="18" charset="0"/>
              </a:rPr>
              <a:t>безработице</a:t>
            </a:r>
            <a:r>
              <a:rPr lang="ru-RU" sz="24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6" name="Picture 4"/>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536636" y="160756"/>
            <a:ext cx="1976360" cy="166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4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713" y="637698"/>
            <a:ext cx="10515600" cy="516752"/>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Перспективы и планы развития ГБПОУ РС(Я) «Центр подготовки рабочих кадров «Арктика»</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5087" y="1154450"/>
            <a:ext cx="11552222" cy="6011501"/>
          </a:xfrm>
        </p:spPr>
        <p:txBody>
          <a:bodyPr>
            <a:normAutofit fontScale="40000" lnSpcReduction="20000"/>
          </a:bodyPr>
          <a:lstStyle/>
          <a:p>
            <a:pPr marL="0" indent="0" algn="just">
              <a:buNone/>
            </a:pPr>
            <a:r>
              <a:rPr lang="ru-RU" sz="3700" dirty="0" smtClean="0"/>
              <a:t>	</a:t>
            </a:r>
            <a:r>
              <a:rPr lang="ru-RU" sz="4000" dirty="0" smtClean="0">
                <a:latin typeface="Times New Roman" panose="02020603050405020304" pitchFamily="18" charset="0"/>
                <a:cs typeface="Times New Roman" panose="02020603050405020304" pitchFamily="18" charset="0"/>
              </a:rPr>
              <a:t>В </a:t>
            </a:r>
            <a:r>
              <a:rPr lang="ru-RU" sz="4000" dirty="0">
                <a:latin typeface="Times New Roman" panose="02020603050405020304" pitchFamily="18" charset="0"/>
                <a:cs typeface="Times New Roman" panose="02020603050405020304" pitchFamily="18" charset="0"/>
              </a:rPr>
              <a:t>планах деятельности Центра дальнейшая работа по увеличению охвата слушателей по краткосрочным программам, обучение предпенсионеров, 50+, безработных граждан, женщин, находящихся по уходу за ребенком, обучение выпускников 9-11 классов по программам ПО, организация деятельности дополнительного образования детей и взрослых, развитие сетевых форм реализации образовательных программ. Подготовка и участие обучающихся в проекте «Билет в будущее», в соревнованиях ВСР, участие в предстоящих мероприятиях Международного чемпионата «</a:t>
            </a:r>
            <a:r>
              <a:rPr lang="ru-RU" sz="4000" dirty="0" err="1">
                <a:latin typeface="Times New Roman" panose="02020603050405020304" pitchFamily="18" charset="0"/>
                <a:cs typeface="Times New Roman" panose="02020603050405020304" pitchFamily="18" charset="0"/>
              </a:rPr>
              <a:t>Артикскил</a:t>
            </a:r>
            <a:r>
              <a:rPr lang="ru-RU" sz="4000" dirty="0">
                <a:latin typeface="Times New Roman" panose="02020603050405020304" pitchFamily="18" charset="0"/>
                <a:cs typeface="Times New Roman" panose="02020603050405020304" pitchFamily="18" charset="0"/>
              </a:rPr>
              <a:t>», участие в конкурсе проектов Северного </a:t>
            </a:r>
            <a:r>
              <a:rPr lang="ru-RU" sz="4000" dirty="0" smtClean="0">
                <a:latin typeface="Times New Roman" panose="02020603050405020304" pitchFamily="18" charset="0"/>
                <a:cs typeface="Times New Roman" panose="02020603050405020304" pitchFamily="18" charset="0"/>
              </a:rPr>
              <a:t>Форума. Реализация проектов «Эффективный регион» по направлениям: Улучшение </a:t>
            </a:r>
            <a:r>
              <a:rPr lang="ru-RU" sz="4000" dirty="0">
                <a:latin typeface="Times New Roman" panose="02020603050405020304" pitchFamily="18" charset="0"/>
                <a:cs typeface="Times New Roman" panose="02020603050405020304" pitchFamily="18" charset="0"/>
              </a:rPr>
              <a:t>МТБ структурных подразделений и повышение квалификации педагогических работников Центра. </a:t>
            </a:r>
          </a:p>
          <a:p>
            <a:pPr algn="just"/>
            <a:r>
              <a:rPr lang="ru-RU" sz="4000" i="1" dirty="0">
                <a:latin typeface="Times New Roman" panose="02020603050405020304" pitchFamily="18" charset="0"/>
                <a:cs typeface="Times New Roman" panose="02020603050405020304" pitchFamily="18" charset="0"/>
              </a:rPr>
              <a:t>ГБПОУ РС(Я) «ЦПРК «Арктика» п. Тикси:</a:t>
            </a:r>
            <a:r>
              <a:rPr lang="ru-RU" sz="4000" dirty="0">
                <a:latin typeface="Times New Roman" panose="02020603050405020304" pitchFamily="18" charset="0"/>
                <a:cs typeface="Times New Roman" panose="02020603050405020304" pitchFamily="18" charset="0"/>
              </a:rPr>
              <a:t> </a:t>
            </a:r>
            <a:endParaRPr lang="ru-RU" sz="4000" dirty="0" smtClean="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На </a:t>
            </a:r>
            <a:r>
              <a:rPr lang="ru-RU" sz="4000" dirty="0">
                <a:latin typeface="Times New Roman" panose="02020603050405020304" pitchFamily="18" charset="0"/>
                <a:cs typeface="Times New Roman" panose="02020603050405020304" pitchFamily="18" charset="0"/>
              </a:rPr>
              <a:t>основании Комплексного плана развития п. Тикси, в районе предстоят масштабные строительные работы, восстановление Морского порта Тикси, расширение военного гарнизона, в связи с тем, </a:t>
            </a:r>
            <a:r>
              <a:rPr lang="ru-RU" sz="4000" dirty="0" err="1">
                <a:latin typeface="Times New Roman" panose="02020603050405020304" pitchFamily="18" charset="0"/>
                <a:cs typeface="Times New Roman" panose="02020603050405020304" pitchFamily="18" charset="0"/>
              </a:rPr>
              <a:t>Булунский</a:t>
            </a:r>
            <a:r>
              <a:rPr lang="ru-RU" sz="4000" dirty="0">
                <a:latin typeface="Times New Roman" panose="02020603050405020304" pitchFamily="18" charset="0"/>
                <a:cs typeface="Times New Roman" panose="02020603050405020304" pitchFamily="18" charset="0"/>
              </a:rPr>
              <a:t> район является стратегически важным  объектом в развитии  АЗ РС(Я) федерального значения. В соответствии со Стратегией развития Арктической зоны Российской Федерации и обеспечения национальной безопасности на период до 2035 года с учетом развития Северного морского пути, необходимо подготовка </a:t>
            </a:r>
            <a:r>
              <a:rPr lang="ru-RU" sz="4000" dirty="0" smtClean="0">
                <a:latin typeface="Times New Roman" panose="02020603050405020304" pitchFamily="18" charset="0"/>
                <a:cs typeface="Times New Roman" panose="02020603050405020304" pitchFamily="18" charset="0"/>
              </a:rPr>
              <a:t>по программам профессионального обучения следующих </a:t>
            </a:r>
            <a:r>
              <a:rPr lang="ru-RU" sz="4000" dirty="0">
                <a:latin typeface="Times New Roman" panose="02020603050405020304" pitchFamily="18" charset="0"/>
                <a:cs typeface="Times New Roman" panose="02020603050405020304" pitchFamily="18" charset="0"/>
              </a:rPr>
              <a:t>специалистов: </a:t>
            </a:r>
            <a:r>
              <a:rPr lang="ru-RU" sz="4000" dirty="0" smtClean="0">
                <a:latin typeface="Times New Roman" panose="02020603050405020304" pitchFamily="18" charset="0"/>
                <a:cs typeface="Times New Roman" panose="02020603050405020304" pitchFamily="18" charset="0"/>
              </a:rPr>
              <a:t>Моторист-рулевой (</a:t>
            </a:r>
            <a:r>
              <a:rPr lang="ru-RU" sz="4000" dirty="0" err="1" smtClean="0">
                <a:latin typeface="Times New Roman" panose="02020603050405020304" pitchFamily="18" charset="0"/>
                <a:cs typeface="Times New Roman" panose="02020603050405020304" pitchFamily="18" charset="0"/>
              </a:rPr>
              <a:t>моторинст</a:t>
            </a:r>
            <a:r>
              <a:rPr lang="ru-RU" sz="4000" dirty="0" smtClean="0">
                <a:latin typeface="Times New Roman" panose="02020603050405020304" pitchFamily="18" charset="0"/>
                <a:cs typeface="Times New Roman" panose="02020603050405020304" pitchFamily="18" charset="0"/>
              </a:rPr>
              <a:t>-машинист), Слесарь МСР, Токарь. Проводится </a:t>
            </a:r>
            <a:r>
              <a:rPr lang="ru-RU" sz="4000" dirty="0">
                <a:latin typeface="Times New Roman" panose="02020603050405020304" pitchFamily="18" charset="0"/>
                <a:cs typeface="Times New Roman" panose="02020603050405020304" pitchFamily="18" charset="0"/>
              </a:rPr>
              <a:t>работа по выполнению решения выездного заседания Правительства РС(Я) протокол №4 от 01.10.2020г. - строительство учебного корпуса на 150 мест с общежитием на 100 мест, автодрома для обучения водителей категории В, С, D. </a:t>
            </a:r>
          </a:p>
          <a:p>
            <a:pPr algn="just"/>
            <a:r>
              <a:rPr lang="ru-RU" sz="4000" i="1" dirty="0" err="1">
                <a:latin typeface="Times New Roman" panose="02020603050405020304" pitchFamily="18" charset="0"/>
                <a:cs typeface="Times New Roman" panose="02020603050405020304" pitchFamily="18" charset="0"/>
              </a:rPr>
              <a:t>Верхоянское</a:t>
            </a:r>
            <a:r>
              <a:rPr lang="ru-RU" sz="4000" i="1" dirty="0">
                <a:latin typeface="Times New Roman" panose="02020603050405020304" pitchFamily="18" charset="0"/>
                <a:cs typeface="Times New Roman" panose="02020603050405020304" pitchFamily="18" charset="0"/>
              </a:rPr>
              <a:t> структурное подразделение ГБПОУ РС(Я) «ЦПРК «Арктика»:</a:t>
            </a:r>
            <a:r>
              <a:rPr lang="ru-RU" sz="4000" dirty="0">
                <a:latin typeface="Times New Roman" panose="02020603050405020304" pitchFamily="18" charset="0"/>
                <a:cs typeface="Times New Roman" panose="02020603050405020304" pitchFamily="18" charset="0"/>
              </a:rPr>
              <a:t> </a:t>
            </a:r>
            <a:endParaRPr lang="ru-RU" sz="4000" dirty="0" smtClean="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В </a:t>
            </a:r>
            <a:r>
              <a:rPr lang="ru-RU" sz="4000" dirty="0">
                <a:latin typeface="Times New Roman" panose="02020603050405020304" pitchFamily="18" charset="0"/>
                <a:cs typeface="Times New Roman" panose="02020603050405020304" pitchFamily="18" charset="0"/>
              </a:rPr>
              <a:t>Верхоянском районе ведут свою деятельность несколько кампаний </a:t>
            </a:r>
            <a:r>
              <a:rPr lang="ru-RU" sz="4000" dirty="0" err="1">
                <a:latin typeface="Times New Roman" panose="02020603050405020304" pitchFamily="18" charset="0"/>
                <a:cs typeface="Times New Roman" panose="02020603050405020304" pitchFamily="18" charset="0"/>
              </a:rPr>
              <a:t>недропользователей</a:t>
            </a:r>
            <a:r>
              <a:rPr lang="ru-RU" sz="4000" dirty="0">
                <a:latin typeface="Times New Roman" panose="02020603050405020304" pitchFamily="18" charset="0"/>
                <a:cs typeface="Times New Roman" panose="02020603050405020304" pitchFamily="18" charset="0"/>
              </a:rPr>
              <a:t>, в связи с чем необходима подготовка рабочих кадров промышленного направления по целевому обучению для АО «Полиметалл», ООО «</a:t>
            </a:r>
            <a:r>
              <a:rPr lang="ru-RU" sz="4000" dirty="0" err="1">
                <a:latin typeface="Times New Roman" panose="02020603050405020304" pitchFamily="18" charset="0"/>
                <a:cs typeface="Times New Roman" panose="02020603050405020304" pitchFamily="18" charset="0"/>
              </a:rPr>
              <a:t>Геопромайнинг</a:t>
            </a:r>
            <a:r>
              <a:rPr lang="ru-RU" sz="4000" dirty="0">
                <a:latin typeface="Times New Roman" panose="02020603050405020304" pitchFamily="18" charset="0"/>
                <a:cs typeface="Times New Roman" panose="02020603050405020304" pitchFamily="18" charset="0"/>
              </a:rPr>
              <a:t>», ООО «Звезда». </a:t>
            </a:r>
            <a:r>
              <a:rPr lang="ru-RU" sz="4000" dirty="0" smtClean="0">
                <a:latin typeface="Times New Roman" panose="02020603050405020304" pitchFamily="18" charset="0"/>
                <a:cs typeface="Times New Roman" panose="02020603050405020304" pitchFamily="18" charset="0"/>
              </a:rPr>
              <a:t>В этом году начато дуальное обучение по подготовке </a:t>
            </a:r>
            <a:r>
              <a:rPr lang="ru-RU" sz="4000" dirty="0">
                <a:latin typeface="Times New Roman" panose="02020603050405020304" pitchFamily="18" charset="0"/>
                <a:cs typeface="Times New Roman" panose="02020603050405020304" pitchFamily="18" charset="0"/>
              </a:rPr>
              <a:t>специалистов </a:t>
            </a:r>
            <a:r>
              <a:rPr lang="ru-RU" sz="4000" dirty="0" smtClean="0">
                <a:latin typeface="Times New Roman" panose="02020603050405020304" pitchFamily="18" charset="0"/>
                <a:cs typeface="Times New Roman" panose="02020603050405020304" pitchFamily="18" charset="0"/>
              </a:rPr>
              <a:t>для  КП РС(Я) </a:t>
            </a:r>
            <a:r>
              <a:rPr lang="ru-RU" sz="4000" dirty="0">
                <a:latin typeface="Times New Roman" panose="02020603050405020304" pitchFamily="18" charset="0"/>
                <a:cs typeface="Times New Roman" panose="02020603050405020304" pitchFamily="18" charset="0"/>
              </a:rPr>
              <a:t>«Дороги Арктики</a:t>
            </a:r>
            <a:r>
              <a:rPr lang="ru-RU" sz="4000" dirty="0" smtClean="0">
                <a:latin typeface="Times New Roman" panose="02020603050405020304" pitchFamily="18" charset="0"/>
                <a:cs typeface="Times New Roman" panose="02020603050405020304" pitchFamily="18" charset="0"/>
              </a:rPr>
              <a:t>», АО «Сахаэнерго»,  ФКП «Аэропорты Севера».  </a:t>
            </a:r>
            <a:endParaRPr lang="ru-RU" sz="4000" dirty="0">
              <a:latin typeface="Times New Roman" panose="02020603050405020304" pitchFamily="18" charset="0"/>
              <a:cs typeface="Times New Roman" panose="02020603050405020304" pitchFamily="18" charset="0"/>
            </a:endParaRPr>
          </a:p>
          <a:p>
            <a:pPr algn="just"/>
            <a:r>
              <a:rPr lang="ru-RU" sz="4000" i="1" dirty="0" err="1">
                <a:latin typeface="Times New Roman" panose="02020603050405020304" pitchFamily="18" charset="0"/>
                <a:cs typeface="Times New Roman" panose="02020603050405020304" pitchFamily="18" charset="0"/>
              </a:rPr>
              <a:t>Жиганское</a:t>
            </a:r>
            <a:r>
              <a:rPr lang="ru-RU" sz="4000" i="1" dirty="0">
                <a:latin typeface="Times New Roman" panose="02020603050405020304" pitchFamily="18" charset="0"/>
                <a:cs typeface="Times New Roman" panose="02020603050405020304" pitchFamily="18" charset="0"/>
              </a:rPr>
              <a:t> структурное подразделение ГБПОУ РС(Я) «ЦПРК «Арктика</a:t>
            </a:r>
            <a:r>
              <a:rPr lang="ru-RU" sz="4000" i="1"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p>
            <a:pPr marL="0" indent="0" algn="just">
              <a:buNone/>
            </a:pPr>
            <a:r>
              <a:rPr lang="ru-RU" sz="4000" dirty="0" smtClean="0">
                <a:latin typeface="Times New Roman" panose="02020603050405020304" pitchFamily="18" charset="0"/>
                <a:cs typeface="Times New Roman" panose="02020603050405020304" pitchFamily="18" charset="0"/>
              </a:rPr>
              <a:t>	В </a:t>
            </a:r>
            <a:r>
              <a:rPr lang="ru-RU" sz="4000" dirty="0">
                <a:latin typeface="Times New Roman" panose="02020603050405020304" pitchFamily="18" charset="0"/>
                <a:cs typeface="Times New Roman" panose="02020603050405020304" pitchFamily="18" charset="0"/>
              </a:rPr>
              <a:t>районе развито сельское хозяйство, традиционные виды промысла рыболовство, оленеводство. Для развития данных направлений, запланированы мероприятия для становления учреждения резидентом территории опережающего развития «Столица Арктики» по переработке рыбы, соответственно развитие приносящей доход деятельности учреждения, подготовка специалистов по данному направлению и обеспечения трудоустройства выпускников.  </a:t>
            </a:r>
            <a:r>
              <a:rPr lang="ru-RU" sz="4000" dirty="0" smtClean="0">
                <a:latin typeface="Times New Roman" panose="02020603050405020304" pitchFamily="18" charset="0"/>
                <a:cs typeface="Times New Roman" panose="02020603050405020304" pitchFamily="18" charset="0"/>
              </a:rPr>
              <a:t>Начата  работа по подготовке квалифицированных рабочих кадров сельского хозяйства в составе Сельскохозяйственного </a:t>
            </a:r>
            <a:r>
              <a:rPr lang="ru-RU" sz="4000" dirty="0">
                <a:latin typeface="Times New Roman" panose="02020603050405020304" pitchFamily="18" charset="0"/>
                <a:cs typeface="Times New Roman" panose="02020603050405020304" pitchFamily="18" charset="0"/>
              </a:rPr>
              <a:t>профессионально-образовательного</a:t>
            </a:r>
            <a:r>
              <a:rPr lang="ru-RU" sz="1600" dirty="0"/>
              <a:t> </a:t>
            </a:r>
            <a:r>
              <a:rPr lang="ru-RU" sz="4000" dirty="0" smtClean="0">
                <a:latin typeface="Times New Roman" panose="02020603050405020304" pitchFamily="18" charset="0"/>
                <a:cs typeface="Times New Roman" panose="02020603050405020304" pitchFamily="18" charset="0"/>
              </a:rPr>
              <a:t>кластера Республики Саха (Якутия) по ФП «</a:t>
            </a:r>
            <a:r>
              <a:rPr lang="ru-RU" sz="4000" dirty="0" err="1" smtClean="0">
                <a:latin typeface="Times New Roman" panose="02020603050405020304" pitchFamily="18" charset="0"/>
                <a:cs typeface="Times New Roman" panose="02020603050405020304" pitchFamily="18" charset="0"/>
              </a:rPr>
              <a:t>Профессионалитет</a:t>
            </a:r>
            <a:r>
              <a:rPr lang="ru-RU" sz="4000" dirty="0" smtClean="0">
                <a:latin typeface="Times New Roman" panose="02020603050405020304" pitchFamily="18" charset="0"/>
                <a:cs typeface="Times New Roman" panose="02020603050405020304" pitchFamily="18" charset="0"/>
              </a:rPr>
              <a:t>».</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052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8"/>
            <a:ext cx="12250365" cy="6883148"/>
          </a:xfrm>
          <a:prstGeom prst="rect">
            <a:avLst/>
          </a:prstGeom>
        </p:spPr>
      </p:pic>
      <p:pic>
        <p:nvPicPr>
          <p:cNvPr id="9"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9193262" y="208712"/>
            <a:ext cx="1982125" cy="16697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8498" y="2408690"/>
            <a:ext cx="6132387" cy="2000548"/>
          </a:xfrm>
          <a:prstGeom prst="rect">
            <a:avLst/>
          </a:prstGeom>
          <a:solidFill>
            <a:schemeClr val="bg2">
              <a:lumMod val="90000"/>
            </a:schemeClr>
          </a:solidFill>
        </p:spPr>
        <p:txBody>
          <a:bodyPr wrap="square">
            <a:spAutoFit/>
          </a:bodyPr>
          <a:lstStyle/>
          <a:p>
            <a:pPr algn="r"/>
            <a:r>
              <a:rPr lang="ru-RU" sz="1400" b="1" dirty="0" smtClean="0">
                <a:solidFill>
                  <a:prstClr val="white"/>
                </a:solidFill>
                <a:latin typeface="Times New Roman" pitchFamily="18" charset="0"/>
                <a:cs typeface="Times New Roman" pitchFamily="18" charset="0"/>
              </a:rPr>
              <a:t>Государственное бюджетное </a:t>
            </a:r>
          </a:p>
          <a:p>
            <a:pPr algn="r"/>
            <a:r>
              <a:rPr lang="ru-RU" sz="1400" b="1" dirty="0" smtClean="0">
                <a:solidFill>
                  <a:prstClr val="white"/>
                </a:solidFill>
                <a:latin typeface="Times New Roman" pitchFamily="18" charset="0"/>
                <a:cs typeface="Times New Roman" pitchFamily="18" charset="0"/>
              </a:rPr>
              <a:t>профессиональное  образовательное учреждение </a:t>
            </a:r>
          </a:p>
          <a:p>
            <a:pPr algn="r"/>
            <a:r>
              <a:rPr lang="ru-RU" sz="1400" b="1" dirty="0" smtClean="0">
                <a:solidFill>
                  <a:prstClr val="white"/>
                </a:solidFill>
                <a:latin typeface="Times New Roman" pitchFamily="18" charset="0"/>
                <a:cs typeface="Times New Roman" pitchFamily="18" charset="0"/>
              </a:rPr>
              <a:t>Республики </a:t>
            </a:r>
            <a:r>
              <a:rPr lang="ru-RU" sz="1400" b="1" dirty="0">
                <a:solidFill>
                  <a:prstClr val="white"/>
                </a:solidFill>
                <a:latin typeface="Times New Roman" pitchFamily="18" charset="0"/>
                <a:cs typeface="Times New Roman" pitchFamily="18" charset="0"/>
              </a:rPr>
              <a:t>Саха (Якутия) </a:t>
            </a:r>
            <a:endParaRPr lang="ru-RU" sz="1400" b="1" dirty="0" smtClean="0">
              <a:solidFill>
                <a:prstClr val="white"/>
              </a:solidFill>
              <a:latin typeface="Times New Roman" pitchFamily="18" charset="0"/>
              <a:cs typeface="Times New Roman" pitchFamily="18" charset="0"/>
            </a:endParaRPr>
          </a:p>
          <a:p>
            <a:pPr algn="r"/>
            <a:r>
              <a:rPr lang="ru-RU" sz="3200" b="1" dirty="0" smtClean="0">
                <a:solidFill>
                  <a:prstClr val="white"/>
                </a:solidFill>
                <a:latin typeface="Times New Roman" pitchFamily="18" charset="0"/>
                <a:cs typeface="Times New Roman" pitchFamily="18" charset="0"/>
              </a:rPr>
              <a:t>Центр </a:t>
            </a:r>
            <a:r>
              <a:rPr lang="ru-RU" sz="3200" b="1" dirty="0">
                <a:solidFill>
                  <a:prstClr val="white"/>
                </a:solidFill>
                <a:latin typeface="Times New Roman" pitchFamily="18" charset="0"/>
                <a:cs typeface="Times New Roman" pitchFamily="18" charset="0"/>
              </a:rPr>
              <a:t>подготовки рабочих кадров “</a:t>
            </a:r>
            <a:r>
              <a:rPr lang="ru-RU" sz="3200" b="1" dirty="0" smtClean="0">
                <a:solidFill>
                  <a:prstClr val="white"/>
                </a:solidFill>
                <a:latin typeface="Times New Roman" pitchFamily="18" charset="0"/>
                <a:cs typeface="Times New Roman" pitchFamily="18" charset="0"/>
              </a:rPr>
              <a:t>АРКТИКА”</a:t>
            </a:r>
            <a:r>
              <a:rPr lang="ru-RU" b="1" dirty="0">
                <a:solidFill>
                  <a:prstClr val="white"/>
                </a:solidFill>
                <a:latin typeface="Times New Roman" pitchFamily="18" charset="0"/>
                <a:cs typeface="Times New Roman" pitchFamily="18" charset="0"/>
              </a:rPr>
              <a:t/>
            </a:r>
            <a:br>
              <a:rPr lang="ru-RU" b="1" dirty="0">
                <a:solidFill>
                  <a:prstClr val="white"/>
                </a:solidFill>
                <a:latin typeface="Times New Roman" pitchFamily="18" charset="0"/>
                <a:cs typeface="Times New Roman" pitchFamily="18" charset="0"/>
              </a:rPr>
            </a:br>
            <a:endParaRPr lang="ru-RU" b="1" dirty="0">
              <a:solidFill>
                <a:prstClr val="white"/>
              </a:solidFill>
              <a:latin typeface="Times New Roman" pitchFamily="18" charset="0"/>
              <a:cs typeface="Times New Roman" pitchFamily="18" charset="0"/>
            </a:endParaRPr>
          </a:p>
        </p:txBody>
      </p:sp>
      <p:sp>
        <p:nvSpPr>
          <p:cNvPr id="8" name="Прямоугольник 7"/>
          <p:cNvSpPr/>
          <p:nvPr/>
        </p:nvSpPr>
        <p:spPr>
          <a:xfrm>
            <a:off x="876243" y="560143"/>
            <a:ext cx="8598713" cy="646331"/>
          </a:xfrm>
          <a:prstGeom prst="rect">
            <a:avLst/>
          </a:prstGeom>
        </p:spPr>
        <p:txBody>
          <a:bodyPr wrap="square">
            <a:spAutoFit/>
          </a:bodyPr>
          <a:lstStyle/>
          <a:p>
            <a:pPr algn="ctr"/>
            <a:r>
              <a:rPr lang="ru-RU" sz="3600" b="1" dirty="0" smtClean="0">
                <a:ln w="6600">
                  <a:solidFill>
                    <a:srgbClr val="BD582C"/>
                  </a:solidFill>
                  <a:prstDash val="solid"/>
                </a:ln>
                <a:solidFill>
                  <a:srgbClr val="FFFFFF"/>
                </a:solidFill>
                <a:effectLst>
                  <a:outerShdw dist="38100" dir="2700000" algn="tl" rotWithShape="0">
                    <a:srgbClr val="BD582C"/>
                  </a:outerShdw>
                </a:effectLst>
                <a:latin typeface="Times New Roman" pitchFamily="18" charset="0"/>
                <a:cs typeface="Times New Roman" pitchFamily="18" charset="0"/>
              </a:rPr>
              <a:t>Благодарю за Внимание!</a:t>
            </a:r>
            <a:endParaRPr lang="ru-RU" sz="3600" b="1" dirty="0">
              <a:ln w="6600">
                <a:solidFill>
                  <a:srgbClr val="BD582C"/>
                </a:solidFill>
                <a:prstDash val="solid"/>
              </a:ln>
              <a:solidFill>
                <a:srgbClr val="FFFFFF"/>
              </a:solidFill>
              <a:effectLst>
                <a:outerShdw dist="38100" dir="2700000" algn="tl" rotWithShape="0">
                  <a:srgbClr val="BD582C"/>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7534" y="1999470"/>
            <a:ext cx="532865" cy="532865"/>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8591" y="2827996"/>
            <a:ext cx="486823" cy="425971"/>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498498" y="5611454"/>
            <a:ext cx="506308" cy="414081"/>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100667" y="5465722"/>
            <a:ext cx="9728325" cy="707886"/>
          </a:xfrm>
          <a:prstGeom prst="rect">
            <a:avLst/>
          </a:prstGeom>
          <a:solidFill>
            <a:schemeClr val="bg2"/>
          </a:solidFill>
        </p:spPr>
        <p:txBody>
          <a:bodyPr wrap="square" rtlCol="0">
            <a:spAutoFit/>
          </a:bodyPr>
          <a:lstStyle/>
          <a:p>
            <a:r>
              <a:rPr lang="ru-RU" sz="2000" dirty="0"/>
              <a:t>6784000 Республика Саха (Якутия), Булунский район (улус), ул. Гагарина, дом 6. </a:t>
            </a:r>
          </a:p>
          <a:p>
            <a:r>
              <a:rPr lang="ru-RU" sz="2000" dirty="0"/>
              <a:t>677001 Республика </a:t>
            </a:r>
            <a:r>
              <a:rPr lang="ru-RU" sz="2000" dirty="0" smtClean="0"/>
              <a:t>Саха </a:t>
            </a:r>
            <a:r>
              <a:rPr lang="ru-RU" sz="2000" dirty="0"/>
              <a:t>(Якутия) , </a:t>
            </a:r>
            <a:r>
              <a:rPr lang="ru-RU" sz="2000" dirty="0" smtClean="0"/>
              <a:t>г. Якутск, ул. Октябрьская </a:t>
            </a:r>
            <a:r>
              <a:rPr lang="ru-RU" sz="2000" dirty="0"/>
              <a:t>1/1 оф.407</a:t>
            </a:r>
          </a:p>
        </p:txBody>
      </p:sp>
      <p:sp>
        <p:nvSpPr>
          <p:cNvPr id="11" name="Прямоугольник 10"/>
          <p:cNvSpPr/>
          <p:nvPr/>
        </p:nvSpPr>
        <p:spPr>
          <a:xfrm>
            <a:off x="7707851" y="2005487"/>
            <a:ext cx="3170125" cy="369332"/>
          </a:xfrm>
          <a:prstGeom prst="rect">
            <a:avLst/>
          </a:prstGeom>
          <a:solidFill>
            <a:schemeClr val="bg2">
              <a:lumMod val="90000"/>
            </a:schemeClr>
          </a:solidFill>
        </p:spPr>
        <p:txBody>
          <a:bodyPr wrap="square">
            <a:spAutoFit/>
          </a:bodyPr>
          <a:lstStyle/>
          <a:p>
            <a:r>
              <a:rPr lang="en-US" dirty="0" smtClean="0">
                <a:latin typeface="Arial" pitchFamily="34" charset="0"/>
                <a:cs typeface="Arial" pitchFamily="34" charset="0"/>
              </a:rPr>
              <a:t>@arktikasprk</a:t>
            </a:r>
            <a:endParaRPr lang="ru-RU" dirty="0"/>
          </a:p>
        </p:txBody>
      </p:sp>
      <p:pic>
        <p:nvPicPr>
          <p:cNvPr id="15" name="Рисунок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9383" y="4293405"/>
            <a:ext cx="486823" cy="486823"/>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Прямоугольник 15"/>
          <p:cNvSpPr/>
          <p:nvPr/>
        </p:nvSpPr>
        <p:spPr>
          <a:xfrm>
            <a:off x="7708124" y="4388588"/>
            <a:ext cx="3120869" cy="646331"/>
          </a:xfrm>
          <a:prstGeom prst="rect">
            <a:avLst/>
          </a:prstGeom>
          <a:solidFill>
            <a:schemeClr val="bg2"/>
          </a:solidFill>
        </p:spPr>
        <p:txBody>
          <a:bodyPr wrap="square">
            <a:spAutoFit/>
          </a:bodyPr>
          <a:lstStyle/>
          <a:p>
            <a:r>
              <a:rPr lang="ru-RU" dirty="0" smtClean="0"/>
              <a:t>8 (4112) 35-60-91</a:t>
            </a:r>
          </a:p>
          <a:p>
            <a:r>
              <a:rPr lang="ru-RU" dirty="0" smtClean="0"/>
              <a:t>8 (41167) 52-382, ф.52-955</a:t>
            </a:r>
            <a:endParaRPr lang="ru-RU" dirty="0">
              <a:latin typeface="Arial" pitchFamily="34" charset="0"/>
              <a:cs typeface="Arial" pitchFamily="34" charset="0"/>
            </a:endParaRPr>
          </a:p>
        </p:txBody>
      </p:sp>
      <p:sp>
        <p:nvSpPr>
          <p:cNvPr id="17" name="Прямоугольник 16"/>
          <p:cNvSpPr/>
          <p:nvPr/>
        </p:nvSpPr>
        <p:spPr>
          <a:xfrm>
            <a:off x="7694803" y="3573494"/>
            <a:ext cx="3134191" cy="369332"/>
          </a:xfrm>
          <a:prstGeom prst="rect">
            <a:avLst/>
          </a:prstGeom>
          <a:solidFill>
            <a:schemeClr val="bg2"/>
          </a:solidFill>
        </p:spPr>
        <p:txBody>
          <a:bodyPr wrap="none">
            <a:spAutoFit/>
          </a:bodyPr>
          <a:lstStyle/>
          <a:p>
            <a:r>
              <a:rPr lang="en-US" u="sng" dirty="0" smtClean="0">
                <a:latin typeface="Arial" pitchFamily="34" charset="0"/>
                <a:cs typeface="Arial" pitchFamily="34" charset="0"/>
              </a:rPr>
              <a:t>https://cprkarktika.siteedu.ru/</a:t>
            </a:r>
            <a:endParaRPr lang="ru-RU" u="sng" dirty="0" smtClean="0">
              <a:latin typeface="Arial" pitchFamily="34" charset="0"/>
              <a:cs typeface="Arial" pitchFamily="34" charset="0"/>
            </a:endParaRPr>
          </a:p>
        </p:txBody>
      </p:sp>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78591" y="3549628"/>
            <a:ext cx="465714" cy="465714"/>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Прямоугольник 18"/>
          <p:cNvSpPr/>
          <p:nvPr/>
        </p:nvSpPr>
        <p:spPr>
          <a:xfrm>
            <a:off x="7694803" y="2902232"/>
            <a:ext cx="3134190" cy="369332"/>
          </a:xfrm>
          <a:prstGeom prst="rect">
            <a:avLst/>
          </a:prstGeom>
          <a:solidFill>
            <a:schemeClr val="bg2">
              <a:lumMod val="90000"/>
            </a:schemeClr>
          </a:solidFill>
        </p:spPr>
        <p:txBody>
          <a:bodyPr wrap="square">
            <a:spAutoFit/>
          </a:bodyPr>
          <a:lstStyle/>
          <a:p>
            <a:r>
              <a:rPr lang="en-US" dirty="0" smtClean="0">
                <a:latin typeface="Arial" pitchFamily="34" charset="0"/>
                <a:cs typeface="Arial" pitchFamily="34" charset="0"/>
              </a:rPr>
              <a:t>cprkarktika@mail.ru</a:t>
            </a:r>
            <a:endParaRPr lang="ru-RU" dirty="0"/>
          </a:p>
        </p:txBody>
      </p:sp>
    </p:spTree>
    <p:extLst>
      <p:ext uri="{BB962C8B-B14F-4D97-AF65-F5344CB8AC3E}">
        <p14:creationId xmlns:p14="http://schemas.microsoft.com/office/powerpoint/2010/main" val="2133532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650" y="429905"/>
            <a:ext cx="10780294" cy="6016565"/>
          </a:xfrm>
        </p:spPr>
      </p:pic>
      <p:pic>
        <p:nvPicPr>
          <p:cNvPr id="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203657" y="133623"/>
            <a:ext cx="1540877" cy="129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1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7842"/>
            <a:ext cx="10515600" cy="848039"/>
          </a:xfrm>
        </p:spPr>
        <p:txBody>
          <a:bodyPr/>
          <a:lstStyle/>
          <a:p>
            <a:pPr algn="ctr"/>
            <a:r>
              <a:rPr lang="ru-RU" dirty="0" smtClean="0">
                <a:solidFill>
                  <a:srgbClr val="FFC000"/>
                </a:solidFill>
              </a:rPr>
              <a:t>    </a:t>
            </a:r>
            <a:r>
              <a:rPr lang="ru-RU" sz="3200" b="1" dirty="0">
                <a:solidFill>
                  <a:schemeClr val="accent1">
                    <a:lumMod val="50000"/>
                  </a:schemeClr>
                </a:solidFill>
                <a:latin typeface="Times New Roman" panose="02020603050405020304" pitchFamily="18" charset="0"/>
                <a:cs typeface="Times New Roman" panose="02020603050405020304" pitchFamily="18" charset="0"/>
              </a:rPr>
              <a:t>Материально –техническая база Центра</a:t>
            </a:r>
          </a:p>
        </p:txBody>
      </p:sp>
      <p:sp>
        <p:nvSpPr>
          <p:cNvPr id="3" name="Объект 2"/>
          <p:cNvSpPr>
            <a:spLocks noGrp="1"/>
          </p:cNvSpPr>
          <p:nvPr>
            <p:ph idx="1"/>
          </p:nvPr>
        </p:nvSpPr>
        <p:spPr>
          <a:xfrm>
            <a:off x="217283" y="1149084"/>
            <a:ext cx="5658415" cy="5708915"/>
          </a:xfrm>
        </p:spPr>
        <p:txBody>
          <a:bodyPr>
            <a:normAutofit fontScale="70000" lnSpcReduction="20000"/>
          </a:bodyPr>
          <a:lstStyle/>
          <a:p>
            <a:pPr algn="just"/>
            <a:r>
              <a:rPr lang="ru-RU" dirty="0">
                <a:latin typeface="Times New Roman" panose="02020603050405020304" pitchFamily="18" charset="0"/>
                <a:cs typeface="Times New Roman" panose="02020603050405020304" pitchFamily="18" charset="0"/>
              </a:rPr>
              <a:t>Материально – техническая база Центра удовлетворительная. Общее количество объектов недвижимости – 11 и движимое имущество – 9; общая площадь –6389,5 кв. м. Центр сегодня – это: 4 учебных корпуса, 2 общежития, </a:t>
            </a:r>
            <a:r>
              <a:rPr lang="ru-RU" dirty="0" err="1">
                <a:latin typeface="Times New Roman" panose="02020603050405020304" pitchFamily="18" charset="0"/>
                <a:cs typeface="Times New Roman" panose="02020603050405020304" pitchFamily="18" charset="0"/>
              </a:rPr>
              <a:t>учебно</a:t>
            </a:r>
            <a:r>
              <a:rPr lang="ru-RU" dirty="0">
                <a:latin typeface="Times New Roman" panose="02020603050405020304" pitchFamily="18" charset="0"/>
                <a:cs typeface="Times New Roman" panose="02020603050405020304" pitchFamily="18" charset="0"/>
              </a:rPr>
              <a:t> – производственные мастерские, учебно-производственная база, гараж. Все здания и сооружения находятся в оперативном управлении.</a:t>
            </a:r>
          </a:p>
          <a:p>
            <a:pPr algn="just"/>
            <a:r>
              <a:rPr lang="ru-RU" dirty="0" err="1">
                <a:latin typeface="Times New Roman" panose="02020603050405020304" pitchFamily="18" charset="0"/>
                <a:cs typeface="Times New Roman" panose="02020603050405020304" pitchFamily="18" charset="0"/>
              </a:rPr>
              <a:t>Учебно</a:t>
            </a:r>
            <a:r>
              <a:rPr lang="ru-RU" dirty="0">
                <a:latin typeface="Times New Roman" panose="02020603050405020304" pitchFamily="18" charset="0"/>
                <a:cs typeface="Times New Roman" panose="02020603050405020304" pitchFamily="18" charset="0"/>
              </a:rPr>
              <a:t> – материальная база включает 15 учебных кабинетов, 3 компьютерных класса, подключенных к сети Интернет, 3 актовых зала на 180 посадочных мест, тренажерный зал, 4 </a:t>
            </a:r>
            <a:r>
              <a:rPr lang="ru-RU" dirty="0" err="1">
                <a:latin typeface="Times New Roman" panose="02020603050405020304" pitchFamily="18" charset="0"/>
                <a:cs typeface="Times New Roman" panose="02020603050405020304" pitchFamily="18" charset="0"/>
              </a:rPr>
              <a:t>учебно</a:t>
            </a:r>
            <a:r>
              <a:rPr lang="ru-RU" dirty="0">
                <a:latin typeface="Times New Roman" panose="02020603050405020304" pitchFamily="18" charset="0"/>
                <a:cs typeface="Times New Roman" panose="02020603050405020304" pitchFamily="18" charset="0"/>
              </a:rPr>
              <a:t> – производственных мастерских:</a:t>
            </a:r>
            <a:r>
              <a:rPr lang="ru-RU"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столярная, электрогазосварочная, швейная. </a:t>
            </a:r>
          </a:p>
          <a:p>
            <a:pPr algn="just"/>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Учебно</a:t>
            </a:r>
            <a:r>
              <a:rPr lang="ru-RU" dirty="0">
                <a:latin typeface="Times New Roman" panose="02020603050405020304" pitchFamily="18" charset="0"/>
                <a:cs typeface="Times New Roman" panose="02020603050405020304" pitchFamily="18" charset="0"/>
              </a:rPr>
              <a:t> – производственные мастерские оснащены необходимым учебно-производственным оборудованием, вспомогательным оборудованием, инструментом и расходными материалами, необходимыми для организации и проведения учебных практик студентов, в том числе и для получения квалификации по рабочей профессии.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83" y="0"/>
            <a:ext cx="1371181" cy="11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825" t="11750" b="30032"/>
          <a:stretch/>
        </p:blipFill>
        <p:spPr>
          <a:xfrm>
            <a:off x="6096000" y="932506"/>
            <a:ext cx="5736879" cy="3376943"/>
          </a:xfrm>
          <a:prstGeom prst="rect">
            <a:avLst/>
          </a:prstGeom>
        </p:spPr>
      </p:pic>
      <p:pic>
        <p:nvPicPr>
          <p:cNvPr id="6" name="Picture 2" descr="C:\Users\FOX\Desktop\УВР МАРИАННА2020-2021\фото ЖСП\все фото\20210624_1133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1010" y="3749145"/>
            <a:ext cx="2992171" cy="268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Лицей\Desktop\Для юбилей лицей\IMG-20191023-WA0007.jpg"/>
          <p:cNvPicPr>
            <a:picLocks noChangeAspect="1" noChangeArrowheads="1"/>
          </p:cNvPicPr>
          <p:nvPr/>
        </p:nvPicPr>
        <p:blipFill>
          <a:blip r:embed="rId5" cstate="print"/>
          <a:srcRect/>
          <a:stretch>
            <a:fillRect/>
          </a:stretch>
        </p:blipFill>
        <p:spPr bwMode="auto">
          <a:xfrm>
            <a:off x="5875698" y="3654552"/>
            <a:ext cx="3280381" cy="2879117"/>
          </a:xfrm>
          <a:prstGeom prst="rect">
            <a:avLst/>
          </a:prstGeom>
          <a:ln>
            <a:noFill/>
          </a:ln>
          <a:effectLst>
            <a:softEdge rad="112500"/>
          </a:effectLst>
        </p:spPr>
      </p:pic>
    </p:spTree>
    <p:extLst>
      <p:ext uri="{BB962C8B-B14F-4D97-AF65-F5344CB8AC3E}">
        <p14:creationId xmlns:p14="http://schemas.microsoft.com/office/powerpoint/2010/main" val="55380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203" y="133857"/>
            <a:ext cx="10515600" cy="691820"/>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Публичные цели и задачи ЦПРКА</a:t>
            </a:r>
          </a:p>
        </p:txBody>
      </p:sp>
      <p:sp>
        <p:nvSpPr>
          <p:cNvPr id="3" name="Объект 2"/>
          <p:cNvSpPr>
            <a:spLocks noGrp="1"/>
          </p:cNvSpPr>
          <p:nvPr>
            <p:ph idx="1"/>
          </p:nvPr>
        </p:nvSpPr>
        <p:spPr>
          <a:xfrm>
            <a:off x="258016" y="1295764"/>
            <a:ext cx="11517973" cy="5310668"/>
          </a:xfrm>
        </p:spPr>
        <p:txBody>
          <a:bodyPr>
            <a:normAutofit fontScale="77500" lnSpcReduction="20000"/>
          </a:bodyPr>
          <a:lstStyle/>
          <a:p>
            <a:pPr marL="0" indent="0">
              <a:buNone/>
            </a:pPr>
            <a:r>
              <a:rPr lang="ru-RU" u="sng" dirty="0" smtClean="0">
                <a:solidFill>
                  <a:schemeClr val="accent1"/>
                </a:solidFill>
                <a:latin typeface="Times New Roman" panose="02020603050405020304" pitchFamily="18" charset="0"/>
                <a:cs typeface="Times New Roman" panose="02020603050405020304" pitchFamily="18" charset="0"/>
              </a:rPr>
              <a:t>Цель:</a:t>
            </a:r>
          </a:p>
          <a:p>
            <a:pPr marL="0" indent="0" algn="just">
              <a:buNone/>
            </a:pPr>
            <a:r>
              <a:rPr lang="ru-RU" dirty="0">
                <a:latin typeface="Times New Roman" panose="02020603050405020304" pitchFamily="18" charset="0"/>
                <a:cs typeface="Times New Roman" panose="02020603050405020304" pitchFamily="18" charset="0"/>
              </a:rPr>
              <a:t>Обеспечение экономики и современной потребности общества Арктической зоны Республики Саха (Якутия) устойчивой кадровой подготовкой специалистов через открытое и доступное профессиональное образование. </a:t>
            </a:r>
            <a:endParaRPr lang="ru-RU" dirty="0" smtClean="0">
              <a:latin typeface="Times New Roman" panose="02020603050405020304" pitchFamily="18" charset="0"/>
              <a:cs typeface="Times New Roman" panose="02020603050405020304" pitchFamily="18" charset="0"/>
            </a:endParaRPr>
          </a:p>
          <a:p>
            <a:pPr marL="0" indent="0">
              <a:buNone/>
            </a:pPr>
            <a:r>
              <a:rPr lang="ru-RU" u="sng" dirty="0" smtClean="0">
                <a:solidFill>
                  <a:schemeClr val="accent1"/>
                </a:solidFill>
                <a:latin typeface="Times New Roman" panose="02020603050405020304" pitchFamily="18" charset="0"/>
                <a:cs typeface="Times New Roman" panose="02020603050405020304" pitchFamily="18" charset="0"/>
              </a:rPr>
              <a:t>Задачи</a:t>
            </a:r>
            <a:r>
              <a:rPr lang="ru-RU" u="sng" dirty="0">
                <a:solidFill>
                  <a:schemeClr val="accent1"/>
                </a:solidFill>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Повышение качества предоставляемых образовательных услуг путем синхронизации качественных, количественных требований между Центром, предприятиями и обучающимися.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Расширение спектра предоставляемых образовательных услуг для всех слоев населения на территории Арктической зоны Республики Саха (Якутия).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Развитие кадрового партнерства с предприятиями и организациями, реализующими свою деятельность на  территории Арктической зоны Республики Саха (Якутия).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Развитие кадрового потенциала Центра через повышение квалификации, стажировку, переподготовку педагогов и мастеров производственного обучения.</a:t>
            </a:r>
          </a:p>
          <a:p>
            <a:pPr marL="514350" indent="-514350" algn="just">
              <a:buFont typeface="+mj-lt"/>
              <a:buAutoNum type="arabicPeriod"/>
            </a:pPr>
            <a:r>
              <a:rPr lang="ru-RU" dirty="0">
                <a:latin typeface="Times New Roman" panose="02020603050405020304" pitchFamily="18" charset="0"/>
                <a:cs typeface="Times New Roman" panose="02020603050405020304" pitchFamily="18" charset="0"/>
              </a:rPr>
              <a:t>Создание условий для успешного карьерного развития обучающихся с учетом индивидуальных особенностей и образовательных потребностей.</a:t>
            </a:r>
          </a:p>
          <a:p>
            <a:pPr marL="0" indent="0" algn="just">
              <a:buNone/>
            </a:pPr>
            <a:endParaRPr lang="ru-RU" dirty="0" smtClean="0"/>
          </a:p>
          <a:p>
            <a:pPr marL="0" indent="0" algn="just">
              <a:buNone/>
            </a:pPr>
            <a:endParaRPr lang="ru-RU" dirty="0"/>
          </a:p>
        </p:txBody>
      </p:sp>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50" b="94750" l="3158" r="97263">
                        <a14:foregroundMark x1="47789" y1="37250" x2="47789" y2="37250"/>
                        <a14:foregroundMark x1="49895" y1="33000" x2="49895" y2="33000"/>
                        <a14:foregroundMark x1="49895" y1="33000" x2="37684" y2="38000"/>
                        <a14:foregroundMark x1="47368" y1="48250" x2="40211" y2="34250"/>
                      </a14:backgroundRemoval>
                    </a14:imgEffect>
                  </a14:imgLayer>
                </a14:imgProps>
              </a:ext>
              <a:ext uri="{28A0092B-C50C-407E-A947-70E740481C1C}">
                <a14:useLocalDpi xmlns:a14="http://schemas.microsoft.com/office/drawing/2010/main" val="0"/>
              </a:ext>
            </a:extLst>
          </a:blip>
          <a:stretch>
            <a:fillRect/>
          </a:stretch>
        </p:blipFill>
        <p:spPr bwMode="auto">
          <a:xfrm>
            <a:off x="258016" y="131761"/>
            <a:ext cx="1381784" cy="116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7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9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423" y="258846"/>
            <a:ext cx="4391536" cy="656748"/>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Кадровый состав</a:t>
            </a:r>
          </a:p>
        </p:txBody>
      </p:sp>
      <p:graphicFrame>
        <p:nvGraphicFramePr>
          <p:cNvPr id="5" name="Объект 4"/>
          <p:cNvGraphicFramePr>
            <a:graphicFrameLocks noGrp="1"/>
          </p:cNvGraphicFramePr>
          <p:nvPr>
            <p:ph idx="1"/>
            <p:extLst>
              <p:ext uri="{D42A27DB-BD31-4B8C-83A1-F6EECF244321}">
                <p14:modId xmlns:p14="http://schemas.microsoft.com/office/powerpoint/2010/main" val="628900205"/>
              </p:ext>
            </p:extLst>
          </p:nvPr>
        </p:nvGraphicFramePr>
        <p:xfrm>
          <a:off x="5581149" y="434567"/>
          <a:ext cx="6360373" cy="2643614"/>
        </p:xfrm>
        <a:graphic>
          <a:graphicData uri="http://schemas.openxmlformats.org/drawingml/2006/table">
            <a:tbl>
              <a:tblPr firstRow="1" firstCol="1" bandRow="1">
                <a:tableStyleId>{5C22544A-7EE6-4342-B048-85BDC9FD1C3A}</a:tableStyleId>
              </a:tblPr>
              <a:tblGrid>
                <a:gridCol w="2298665"/>
                <a:gridCol w="1015427"/>
                <a:gridCol w="1015427"/>
                <a:gridCol w="1015427"/>
                <a:gridCol w="1015427"/>
              </a:tblGrid>
              <a:tr h="293735">
                <a:tc>
                  <a:txBody>
                    <a:bodyPr/>
                    <a:lstStyle/>
                    <a:p>
                      <a:pPr algn="ctr">
                        <a:lnSpc>
                          <a:spcPct val="115000"/>
                        </a:lnSpc>
                        <a:spcAft>
                          <a:spcPts val="0"/>
                        </a:spcAft>
                      </a:pPr>
                      <a:r>
                        <a:rPr lang="ru-RU" sz="1200" dirty="0">
                          <a:effectLst/>
                        </a:rPr>
                        <a:t> </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ВСЕГО</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Тикси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ВСП</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effectLst/>
                        </a:rPr>
                        <a:t>ЖСП</a:t>
                      </a:r>
                      <a:endParaRPr lang="ru-RU" sz="1100" dirty="0">
                        <a:effectLst/>
                        <a:latin typeface="Calibri"/>
                        <a:ea typeface="Calibri"/>
                        <a:cs typeface="Times New Roman"/>
                      </a:endParaRPr>
                    </a:p>
                  </a:txBody>
                  <a:tcPr marL="68580" marR="68580" marT="0" marB="0">
                    <a:solidFill>
                      <a:schemeClr val="accent1">
                        <a:lumMod val="75000"/>
                      </a:schemeClr>
                    </a:solidFill>
                  </a:tcPr>
                </a:tc>
              </a:tr>
              <a:tr h="293735">
                <a:tc>
                  <a:txBody>
                    <a:bodyPr/>
                    <a:lstStyle/>
                    <a:p>
                      <a:pPr algn="ctr">
                        <a:lnSpc>
                          <a:spcPct val="115000"/>
                        </a:lnSpc>
                        <a:spcAft>
                          <a:spcPts val="0"/>
                        </a:spcAft>
                      </a:pPr>
                      <a:r>
                        <a:rPr lang="ru-RU" sz="1200" dirty="0">
                          <a:effectLst/>
                        </a:rPr>
                        <a:t>Штатная численность</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effectLst/>
                        </a:rPr>
                        <a:t>106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35</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31</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32</a:t>
                      </a:r>
                      <a:endParaRPr lang="ru-RU" sz="110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Руководители </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a:solidFill>
                            <a:schemeClr val="tx1"/>
                          </a:solidFill>
                          <a:effectLst/>
                        </a:rPr>
                        <a:t>8</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rPr>
                        <a:t>4</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2</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2</a:t>
                      </a:r>
                      <a:endParaRPr lang="ru-RU" sz="1100">
                        <a:effectLst/>
                        <a:latin typeface="Calibri"/>
                        <a:ea typeface="Calibri"/>
                        <a:cs typeface="Times New Roman"/>
                      </a:endParaRPr>
                    </a:p>
                  </a:txBody>
                  <a:tcPr marL="68580" marR="68580" marT="0" marB="0"/>
                </a:tc>
              </a:tr>
              <a:tr h="587469">
                <a:tc>
                  <a:txBody>
                    <a:bodyPr/>
                    <a:lstStyle/>
                    <a:p>
                      <a:pPr algn="ctr">
                        <a:lnSpc>
                          <a:spcPct val="115000"/>
                        </a:lnSpc>
                        <a:spcAft>
                          <a:spcPts val="0"/>
                        </a:spcAft>
                      </a:pPr>
                      <a:r>
                        <a:rPr lang="ru-RU" sz="1200" dirty="0">
                          <a:effectLst/>
                        </a:rPr>
                        <a:t>Основной (педагогический)персонал</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solidFill>
                            <a:schemeClr val="tx1"/>
                          </a:solidFill>
                          <a:effectLst/>
                          <a:latin typeface="+mn-lt"/>
                          <a:ea typeface="+mn-ea"/>
                          <a:cs typeface="+mn-cs"/>
                        </a:rPr>
                        <a:t>41</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14</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11</a:t>
                      </a:r>
                      <a:endParaRPr lang="ru-RU" sz="1100" dirty="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Прочий персонал</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solidFill>
                            <a:schemeClr val="tx1"/>
                          </a:solidFill>
                          <a:effectLst/>
                          <a:latin typeface="Times New Roman" panose="02020603050405020304" pitchFamily="18" charset="0"/>
                          <a:ea typeface="Calibri"/>
                          <a:cs typeface="Times New Roman" panose="02020603050405020304" pitchFamily="18" charset="0"/>
                        </a:rPr>
                        <a:t>35</a:t>
                      </a:r>
                      <a:endParaRPr lang="ru-RU"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dirty="0" smtClean="0">
                          <a:effectLst/>
                        </a:rPr>
                        <a:t>15</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9</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11</a:t>
                      </a:r>
                      <a:endParaRPr lang="ru-RU" sz="1100" dirty="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Штатных работников</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solidFill>
                            <a:schemeClr val="tx1"/>
                          </a:solidFill>
                          <a:effectLst/>
                        </a:rPr>
                        <a:t>73</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35</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25</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rPr>
                        <a:t>24</a:t>
                      </a:r>
                      <a:endParaRPr lang="ru-RU" sz="1100" dirty="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smtClean="0">
                          <a:effectLst/>
                        </a:rPr>
                        <a:t>Внешние</a:t>
                      </a:r>
                      <a:r>
                        <a:rPr lang="ru-RU" sz="1200" baseline="0" dirty="0" smtClean="0">
                          <a:effectLst/>
                        </a:rPr>
                        <a:t> совместители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solidFill>
                            <a:schemeClr val="tx1"/>
                          </a:solidFill>
                          <a:effectLst/>
                          <a:latin typeface="+mn-lt"/>
                          <a:ea typeface="+mn-ea"/>
                          <a:cs typeface="+mn-cs"/>
                        </a:rPr>
                        <a:t>24</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100" dirty="0" smtClean="0">
                          <a:effectLst/>
                          <a:latin typeface="Calibri"/>
                          <a:ea typeface="Calibri"/>
                          <a:cs typeface="Times New Roman"/>
                        </a:rPr>
                        <a:t>12</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ea typeface="+mn-ea"/>
                          <a:cs typeface="+mn-cs"/>
                        </a:rPr>
                        <a:t>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a:effectLst/>
                        </a:rPr>
                        <a:t>6</a:t>
                      </a:r>
                      <a:endParaRPr lang="ru-RU" sz="1100">
                        <a:effectLst/>
                        <a:latin typeface="Calibri"/>
                        <a:ea typeface="Calibri"/>
                        <a:cs typeface="Times New Roman"/>
                      </a:endParaRPr>
                    </a:p>
                  </a:txBody>
                  <a:tcPr marL="68580" marR="68580" marT="0" marB="0"/>
                </a:tc>
              </a:tr>
              <a:tr h="293735">
                <a:tc>
                  <a:txBody>
                    <a:bodyPr/>
                    <a:lstStyle/>
                    <a:p>
                      <a:pPr algn="ctr">
                        <a:lnSpc>
                          <a:spcPct val="115000"/>
                        </a:lnSpc>
                        <a:spcAft>
                          <a:spcPts val="0"/>
                        </a:spcAft>
                      </a:pPr>
                      <a:r>
                        <a:rPr lang="ru-RU" sz="1200" dirty="0">
                          <a:effectLst/>
                        </a:rPr>
                        <a:t>Внутреннее </a:t>
                      </a:r>
                      <a:r>
                        <a:rPr lang="ru-RU" sz="1200" dirty="0" smtClean="0">
                          <a:effectLst/>
                        </a:rPr>
                        <a:t>совместители</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solidFill>
                            <a:schemeClr val="tx1"/>
                          </a:solidFill>
                          <a:effectLst/>
                        </a:rPr>
                        <a:t>20</a:t>
                      </a:r>
                      <a:endParaRPr lang="ru-RU" sz="11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effectLst/>
                        </a:rPr>
                        <a:t>4</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6</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mn-ea"/>
                          <a:cs typeface="+mn-cs"/>
                        </a:rPr>
                        <a:t>10</a:t>
                      </a:r>
                      <a:endParaRPr lang="ru-RU" sz="1100" dirty="0">
                        <a:effectLst/>
                        <a:latin typeface="Calibri"/>
                        <a:ea typeface="Calibri"/>
                        <a:cs typeface="Times New Roman"/>
                      </a:endParaRPr>
                    </a:p>
                  </a:txBody>
                  <a:tcPr marL="68580" marR="68580" marT="0" marB="0"/>
                </a:tc>
              </a:tr>
            </a:tbl>
          </a:graphicData>
        </a:graphic>
      </p:graphicFrame>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91" y="99258"/>
            <a:ext cx="1342462" cy="113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ext uri="{D42A27DB-BD31-4B8C-83A1-F6EECF244321}">
                <p14:modId xmlns:p14="http://schemas.microsoft.com/office/powerpoint/2010/main" val="4150338907"/>
              </p:ext>
            </p:extLst>
          </p:nvPr>
        </p:nvGraphicFramePr>
        <p:xfrm>
          <a:off x="5581149" y="3255096"/>
          <a:ext cx="6360373" cy="3530048"/>
        </p:xfrm>
        <a:graphic>
          <a:graphicData uri="http://schemas.openxmlformats.org/drawingml/2006/table">
            <a:tbl>
              <a:tblPr firstRow="1" firstCol="1" bandRow="1">
                <a:tableStyleId>{5C22544A-7EE6-4342-B048-85BDC9FD1C3A}</a:tableStyleId>
              </a:tblPr>
              <a:tblGrid>
                <a:gridCol w="5210726"/>
                <a:gridCol w="1149647"/>
              </a:tblGrid>
              <a:tr h="315140">
                <a:tc>
                  <a:txBody>
                    <a:bodyPr/>
                    <a:lstStyle/>
                    <a:p>
                      <a:pPr>
                        <a:lnSpc>
                          <a:spcPct val="115000"/>
                        </a:lnSpc>
                        <a:spcAft>
                          <a:spcPts val="0"/>
                        </a:spcAft>
                      </a:pPr>
                      <a:r>
                        <a:rPr lang="ru-RU" sz="1200" dirty="0">
                          <a:effectLst/>
                        </a:rPr>
                        <a:t>Основной (педагогический)персонал</a:t>
                      </a:r>
                      <a:endParaRPr lang="ru-RU" sz="1100" dirty="0">
                        <a:effectLst/>
                        <a:latin typeface="Calibri"/>
                        <a:ea typeface="Calibri"/>
                        <a:cs typeface="Times New Roman"/>
                      </a:endParaRPr>
                    </a:p>
                  </a:txBody>
                  <a:tcPr marL="68580" marR="68580" marT="0" marB="0">
                    <a:solidFill>
                      <a:schemeClr val="accent1">
                        <a:lumMod val="75000"/>
                      </a:schemeClr>
                    </a:solidFill>
                  </a:tcPr>
                </a:tc>
                <a:tc>
                  <a:txBody>
                    <a:bodyPr/>
                    <a:lstStyle/>
                    <a:p>
                      <a:pPr algn="ctr">
                        <a:lnSpc>
                          <a:spcPct val="115000"/>
                        </a:lnSpc>
                        <a:spcAft>
                          <a:spcPts val="0"/>
                        </a:spcAft>
                      </a:pPr>
                      <a:r>
                        <a:rPr lang="ru-RU" sz="1200" dirty="0" smtClean="0">
                          <a:effectLst/>
                          <a:latin typeface="+mn-lt"/>
                          <a:ea typeface="+mn-ea"/>
                          <a:cs typeface="+mn-cs"/>
                        </a:rPr>
                        <a:t>33</a:t>
                      </a:r>
                      <a:endParaRPr lang="ru-RU" sz="1100" dirty="0">
                        <a:effectLst/>
                        <a:latin typeface="Calibri"/>
                        <a:ea typeface="Calibri"/>
                        <a:cs typeface="Times New Roman"/>
                      </a:endParaRPr>
                    </a:p>
                  </a:txBody>
                  <a:tcPr marL="68580" marR="68580" marT="0" marB="0">
                    <a:solidFill>
                      <a:schemeClr val="accent1">
                        <a:lumMod val="75000"/>
                      </a:schemeClr>
                    </a:solidFill>
                  </a:tcPr>
                </a:tc>
              </a:tr>
              <a:tr h="357212">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Высшая квалификационная категория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ea typeface="+mn-ea"/>
                          <a:cs typeface="Times New Roman" panose="02020603050405020304" pitchFamily="18" charset="0"/>
                        </a:rPr>
                        <a:t>5</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Первая квалификационная категория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ea typeface="+mn-ea"/>
                          <a:cs typeface="Times New Roman" panose="02020603050405020304" pitchFamily="18" charset="0"/>
                        </a:rPr>
                        <a:t>6</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Соответствие занимаемой должности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smtClean="0">
                          <a:solidFill>
                            <a:schemeClr val="tx1"/>
                          </a:solidFill>
                          <a:effectLst/>
                          <a:latin typeface="Times New Roman" panose="02020603050405020304" pitchFamily="18" charset="0"/>
                          <a:ea typeface="+mn-ea"/>
                          <a:cs typeface="Times New Roman" panose="02020603050405020304" pitchFamily="18" charset="0"/>
                        </a:rPr>
                        <a:t>2</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Высшее</a:t>
                      </a:r>
                      <a:r>
                        <a:rPr lang="ru-RU" sz="1400" baseline="0" dirty="0" smtClean="0">
                          <a:effectLst/>
                          <a:latin typeface="Times New Roman" panose="02020603050405020304" pitchFamily="18" charset="0"/>
                          <a:ea typeface="Calibri"/>
                          <a:cs typeface="Times New Roman" panose="02020603050405020304" pitchFamily="18" charset="0"/>
                        </a:rPr>
                        <a:t> профессиональное образование</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smtClean="0">
                          <a:solidFill>
                            <a:schemeClr val="tx1"/>
                          </a:solidFill>
                          <a:effectLst/>
                          <a:latin typeface="Times New Roman" panose="02020603050405020304" pitchFamily="18" charset="0"/>
                          <a:ea typeface="Calibri"/>
                          <a:cs typeface="Times New Roman" panose="02020603050405020304" pitchFamily="18" charset="0"/>
                        </a:rPr>
                        <a:t>30</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gn="ctr">
                        <a:lnSpc>
                          <a:spcPct val="115000"/>
                        </a:lnSpc>
                        <a:spcAft>
                          <a:spcPts val="0"/>
                        </a:spcAft>
                      </a:pPr>
                      <a:r>
                        <a:rPr lang="ru-RU" sz="1400" dirty="0" smtClean="0">
                          <a:effectLst/>
                          <a:latin typeface="Times New Roman" panose="02020603050405020304" pitchFamily="18" charset="0"/>
                          <a:ea typeface="Calibri"/>
                          <a:cs typeface="Times New Roman" panose="02020603050405020304" pitchFamily="18" charset="0"/>
                        </a:rPr>
                        <a:t>Среднее профессиональное образование</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smtClean="0">
                          <a:solidFill>
                            <a:schemeClr val="tx1"/>
                          </a:solidFill>
                          <a:effectLst/>
                          <a:latin typeface="Times New Roman" panose="02020603050405020304" pitchFamily="18" charset="0"/>
                          <a:ea typeface="Calibri"/>
                          <a:cs typeface="Times New Roman" panose="02020603050405020304" pitchFamily="18" charset="0"/>
                        </a:rPr>
                        <a:t>25</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Молодые педагоги до 35 лет</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r>
                        <a:rPr lang="ru-RU" sz="1400" dirty="0" smtClean="0">
                          <a:solidFill>
                            <a:schemeClr val="tx1"/>
                          </a:solidFill>
                          <a:effectLst/>
                          <a:latin typeface="Times New Roman" panose="02020603050405020304" pitchFamily="18" charset="0"/>
                          <a:cs typeface="Times New Roman" panose="02020603050405020304" pitchFamily="18" charset="0"/>
                        </a:rPr>
                        <a:t>11</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Почетный работник сферы образования РФ</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2</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Почетная грамота Министерства образования и науки РС (Я)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10</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r h="357212">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Отличник системы образования (СПО) РС(Я)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8</a:t>
                      </a:r>
                      <a:endParaRPr lang="ru-RU"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3" name="Прямоугольник 2"/>
          <p:cNvSpPr/>
          <p:nvPr/>
        </p:nvSpPr>
        <p:spPr>
          <a:xfrm>
            <a:off x="150891" y="1554485"/>
            <a:ext cx="4792301" cy="4653005"/>
          </a:xfrm>
          <a:prstGeom prst="rect">
            <a:avLst/>
          </a:prstGeom>
        </p:spPr>
        <p:txBody>
          <a:bodyPr wrap="square">
            <a:spAutoFit/>
          </a:bodyPr>
          <a:lstStyle/>
          <a:p>
            <a:pPr algn="just">
              <a:lnSpc>
                <a:spcPct val="150000"/>
              </a:lnSpc>
              <a:spcAft>
                <a:spcPts val="0"/>
              </a:spcAft>
            </a:pPr>
            <a:r>
              <a:rPr lang="ru-RU" sz="2000" dirty="0">
                <a:latin typeface="Times New Roman" panose="02020603050405020304" pitchFamily="18" charset="0"/>
                <a:cs typeface="Times New Roman" panose="02020603050405020304" pitchFamily="18" charset="0"/>
              </a:rPr>
              <a:t>Всего штатных единиц- 106, в том числе: АУП – 12 (11 </a:t>
            </a:r>
            <a:r>
              <a:rPr lang="ru-RU" sz="2000" dirty="0" smtClean="0">
                <a:latin typeface="Times New Roman" panose="02020603050405020304" pitchFamily="18" charset="0"/>
                <a:cs typeface="Times New Roman" panose="02020603050405020304" pitchFamily="18" charset="0"/>
              </a:rPr>
              <a:t>%),</a:t>
            </a:r>
          </a:p>
          <a:p>
            <a:pPr algn="just">
              <a:lnSpc>
                <a:spcPct val="150000"/>
              </a:lnSpc>
              <a:spcAft>
                <a:spcPts val="0"/>
              </a:spcAft>
            </a:pP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основной персонал -51 (48%), вспомогательный персонал- 43(41</a:t>
            </a:r>
            <a:r>
              <a:rPr lang="ru-RU"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0"/>
              </a:spcAft>
            </a:pPr>
            <a:r>
              <a:rPr lang="ru-RU" sz="2000" dirty="0" smtClean="0">
                <a:latin typeface="Times New Roman" panose="02020603050405020304" pitchFamily="18" charset="0"/>
                <a:ea typeface="Times New Roman" panose="02020603050405020304" pitchFamily="18" charset="0"/>
              </a:rPr>
              <a:t>что </a:t>
            </a:r>
            <a:r>
              <a:rPr lang="ru-RU" sz="2000" dirty="0">
                <a:latin typeface="Times New Roman" panose="02020603050405020304" pitchFamily="18" charset="0"/>
                <a:ea typeface="Times New Roman" panose="02020603050405020304" pitchFamily="18" charset="0"/>
              </a:rPr>
              <a:t>соответствует методическим рекомендациям по формированию структуры государственных учреждений РС(Я), утвержденным распоряжением Правительства РС(Я) от 16.10.2019г. №1355-р.</a:t>
            </a:r>
            <a:endParaRPr lang="ru-RU" sz="2000" dirty="0">
              <a:effectLst/>
            </a:endParaRPr>
          </a:p>
        </p:txBody>
      </p:sp>
    </p:spTree>
    <p:extLst>
      <p:ext uri="{BB962C8B-B14F-4D97-AF65-F5344CB8AC3E}">
        <p14:creationId xmlns:p14="http://schemas.microsoft.com/office/powerpoint/2010/main" val="402560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69855" y="288124"/>
            <a:ext cx="9928324" cy="972787"/>
          </a:xfrm>
        </p:spPr>
        <p:txBody>
          <a:bodyPr>
            <a:norm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Контингент обучающихся на 2022-2023 </a:t>
            </a:r>
            <a:r>
              <a:rPr lang="ru-RU" sz="3200" b="1" dirty="0" err="1">
                <a:solidFill>
                  <a:schemeClr val="accent1">
                    <a:lumMod val="50000"/>
                  </a:schemeClr>
                </a:solidFill>
                <a:latin typeface="Times New Roman" panose="02020603050405020304" pitchFamily="18" charset="0"/>
                <a:cs typeface="Times New Roman" panose="02020603050405020304" pitchFamily="18" charset="0"/>
              </a:rPr>
              <a:t>уч.год</a:t>
            </a:r>
            <a:r>
              <a:rPr lang="ru-RU" sz="3200" b="1" dirty="0">
                <a:solidFill>
                  <a:schemeClr val="accent1">
                    <a:lumMod val="50000"/>
                  </a:schemeClr>
                </a:solidFill>
                <a:latin typeface="Times New Roman" panose="02020603050405020304" pitchFamily="18" charset="0"/>
                <a:cs typeface="Times New Roman" panose="02020603050405020304" pitchFamily="18" charset="0"/>
              </a:rPr>
              <a:t>. </a:t>
            </a:r>
          </a:p>
        </p:txBody>
      </p:sp>
      <p:graphicFrame>
        <p:nvGraphicFramePr>
          <p:cNvPr id="7" name="Объект 6"/>
          <p:cNvGraphicFramePr>
            <a:graphicFrameLocks noGrp="1"/>
          </p:cNvGraphicFramePr>
          <p:nvPr>
            <p:ph idx="1"/>
            <p:extLst>
              <p:ext uri="{D42A27DB-BD31-4B8C-83A1-F6EECF244321}">
                <p14:modId xmlns:p14="http://schemas.microsoft.com/office/powerpoint/2010/main" val="586865965"/>
              </p:ext>
            </p:extLst>
          </p:nvPr>
        </p:nvGraphicFramePr>
        <p:xfrm>
          <a:off x="1251406" y="1349166"/>
          <a:ext cx="10338339" cy="5227311"/>
        </p:xfrm>
        <a:graphic>
          <a:graphicData uri="http://schemas.openxmlformats.org/drawingml/2006/table">
            <a:tbl>
              <a:tblPr firstRow="1" firstCol="1" bandRow="1">
                <a:tableStyleId>{5C22544A-7EE6-4342-B048-85BDC9FD1C3A}</a:tableStyleId>
              </a:tblPr>
              <a:tblGrid>
                <a:gridCol w="2036782"/>
                <a:gridCol w="1632973"/>
                <a:gridCol w="1715405"/>
                <a:gridCol w="1715405"/>
                <a:gridCol w="1659059"/>
                <a:gridCol w="1578715"/>
              </a:tblGrid>
              <a:tr h="708896">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Всего</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sah-RU" sz="2400" dirty="0">
                          <a:effectLst/>
                          <a:latin typeface="Times New Roman" panose="02020603050405020304" pitchFamily="18" charset="0"/>
                          <a:cs typeface="Times New Roman" panose="02020603050405020304" pitchFamily="18" charset="0"/>
                        </a:rPr>
                        <a:t>Верхоянск</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sah-RU" sz="2400" dirty="0">
                          <a:effectLst/>
                          <a:latin typeface="Times New Roman" panose="02020603050405020304" pitchFamily="18" charset="0"/>
                          <a:cs typeface="Times New Roman" panose="02020603050405020304" pitchFamily="18" charset="0"/>
                        </a:rPr>
                        <a:t>Жиганск</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5000"/>
                        </a:lnSpc>
                        <a:spcAft>
                          <a:spcPts val="0"/>
                        </a:spcAft>
                      </a:pPr>
                      <a:r>
                        <a:rPr lang="sah-RU" sz="2400" dirty="0">
                          <a:effectLst/>
                          <a:latin typeface="Times New Roman" panose="02020603050405020304" pitchFamily="18" charset="0"/>
                          <a:cs typeface="Times New Roman" panose="02020603050405020304" pitchFamily="18" charset="0"/>
                        </a:rPr>
                        <a:t>Тикси</a:t>
                      </a:r>
                      <a:endPar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r>
              <a:tr h="1075406">
                <a:tc>
                  <a:txBody>
                    <a:bodyPr/>
                    <a:lstStyle/>
                    <a:p>
                      <a:pPr algn="just">
                        <a:lnSpc>
                          <a:spcPct val="115000"/>
                        </a:lnSpc>
                        <a:spcAft>
                          <a:spcPts val="1720"/>
                        </a:spcAft>
                      </a:pPr>
                      <a:r>
                        <a:rPr lang="ru-RU" sz="2400" dirty="0" err="1">
                          <a:effectLst/>
                          <a:latin typeface="Times New Roman" panose="02020603050405020304" pitchFamily="18" charset="0"/>
                          <a:cs typeface="Times New Roman" panose="02020603050405020304" pitchFamily="18" charset="0"/>
                        </a:rPr>
                        <a:t>сводно</a:t>
                      </a:r>
                      <a:r>
                        <a:rPr lang="ru-RU" sz="2400" dirty="0">
                          <a:effectLst/>
                          <a:latin typeface="Times New Roman" panose="02020603050405020304" pitchFamily="18" charset="0"/>
                          <a:cs typeface="Times New Roman" panose="02020603050405020304" pitchFamily="18" charset="0"/>
                        </a:rPr>
                        <a:t> по форме обучения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очно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165</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71</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34</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60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2607">
                <a:tc rowSpan="2">
                  <a:txBody>
                    <a:bodyPr/>
                    <a:lstStyle/>
                    <a:p>
                      <a:pPr algn="just">
                        <a:lnSpc>
                          <a:spcPct val="115000"/>
                        </a:lnSpc>
                        <a:spcAft>
                          <a:spcPts val="1720"/>
                        </a:spcAft>
                      </a:pPr>
                      <a:r>
                        <a:rPr lang="ru-RU" sz="2400" dirty="0" err="1">
                          <a:effectLst/>
                          <a:latin typeface="Times New Roman" panose="02020603050405020304" pitchFamily="18" charset="0"/>
                          <a:cs typeface="Times New Roman" panose="02020603050405020304" pitchFamily="18" charset="0"/>
                        </a:rPr>
                        <a:t>сводно</a:t>
                      </a:r>
                      <a:r>
                        <a:rPr lang="ru-RU" sz="2400" dirty="0">
                          <a:effectLst/>
                          <a:latin typeface="Times New Roman" panose="02020603050405020304" pitchFamily="18" charset="0"/>
                          <a:cs typeface="Times New Roman" panose="02020603050405020304" pitchFamily="18" charset="0"/>
                        </a:rPr>
                        <a:t> по базе приема</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9 кл.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127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72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22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33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32799">
                <a:tc vMerge="1">
                  <a:txBody>
                    <a:bodyPr/>
                    <a:lstStyle/>
                    <a:p>
                      <a:endParaRPr lang="ru-RU"/>
                    </a:p>
                  </a:txBody>
                  <a:tcP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11 кл.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38</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12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26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2607">
                <a:tc rowSpan="2">
                  <a:txBody>
                    <a:bodyPr/>
                    <a:lstStyle/>
                    <a:p>
                      <a:pPr algn="just">
                        <a:lnSpc>
                          <a:spcPct val="115000"/>
                        </a:lnSpc>
                        <a:spcAft>
                          <a:spcPts val="1720"/>
                        </a:spcAft>
                      </a:pPr>
                      <a:r>
                        <a:rPr lang="ru-RU" sz="2400" dirty="0" err="1">
                          <a:effectLst/>
                          <a:latin typeface="Times New Roman" panose="02020603050405020304" pitchFamily="18" charset="0"/>
                          <a:cs typeface="Times New Roman" panose="02020603050405020304" pitchFamily="18" charset="0"/>
                        </a:rPr>
                        <a:t>сводно</a:t>
                      </a:r>
                      <a:r>
                        <a:rPr lang="ru-RU" sz="2400" dirty="0">
                          <a:effectLst/>
                          <a:latin typeface="Times New Roman" panose="02020603050405020304" pitchFamily="18" charset="0"/>
                          <a:cs typeface="Times New Roman" panose="02020603050405020304" pitchFamily="18" charset="0"/>
                        </a:rPr>
                        <a:t> первокурсники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9 кл.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36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24</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12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32799">
                <a:tc vMerge="1">
                  <a:txBody>
                    <a:bodyPr/>
                    <a:lstStyle/>
                    <a:p>
                      <a:endParaRPr lang="ru-RU"/>
                    </a:p>
                  </a:txBody>
                  <a:tcP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11 кл.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38</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12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26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42607">
                <a:tc rowSpan="2">
                  <a:txBody>
                    <a:bodyPr/>
                    <a:lstStyle/>
                    <a:p>
                      <a:pPr algn="just">
                        <a:lnSpc>
                          <a:spcPct val="115000"/>
                        </a:lnSpc>
                        <a:spcAft>
                          <a:spcPts val="1720"/>
                        </a:spcAft>
                      </a:pPr>
                      <a:r>
                        <a:rPr lang="ru-RU" sz="2400" dirty="0" err="1">
                          <a:effectLst/>
                          <a:latin typeface="Times New Roman" panose="02020603050405020304" pitchFamily="18" charset="0"/>
                          <a:cs typeface="Times New Roman" panose="02020603050405020304" pitchFamily="18" charset="0"/>
                        </a:rPr>
                        <a:t>сводно</a:t>
                      </a:r>
                      <a:r>
                        <a:rPr lang="ru-RU" sz="2400" dirty="0">
                          <a:effectLst/>
                          <a:latin typeface="Times New Roman" panose="02020603050405020304" pitchFamily="18" charset="0"/>
                          <a:cs typeface="Times New Roman" panose="02020603050405020304" pitchFamily="18" charset="0"/>
                        </a:rPr>
                        <a:t> выпускники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9 кл.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mn-ea"/>
                          <a:cs typeface="Times New Roman" panose="02020603050405020304" pitchFamily="18" charset="0"/>
                        </a:rPr>
                        <a:t>8</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8</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0</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6289">
                <a:tc vMerge="1">
                  <a:txBody>
                    <a:bodyPr/>
                    <a:lstStyle/>
                    <a:p>
                      <a:endParaRPr lang="ru-RU"/>
                    </a:p>
                  </a:txBody>
                  <a:tcP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11 кл.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23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a:effectLst/>
                          <a:latin typeface="Times New Roman" panose="02020603050405020304" pitchFamily="18" charset="0"/>
                          <a:cs typeface="Times New Roman" panose="02020603050405020304" pitchFamily="18" charset="0"/>
                        </a:rPr>
                        <a:t>0</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smtClean="0">
                          <a:effectLst/>
                          <a:latin typeface="Times New Roman" panose="02020603050405020304" pitchFamily="18" charset="0"/>
                          <a:cs typeface="Times New Roman" panose="02020603050405020304" pitchFamily="18" charset="0"/>
                        </a:rPr>
                        <a:t>11</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720"/>
                        </a:spcAft>
                      </a:pPr>
                      <a:r>
                        <a:rPr lang="ru-RU" sz="2400" dirty="0">
                          <a:effectLst/>
                          <a:latin typeface="Times New Roman" panose="02020603050405020304" pitchFamily="18" charset="0"/>
                          <a:cs typeface="Times New Roman" panose="02020603050405020304" pitchFamily="18" charset="0"/>
                        </a:rPr>
                        <a:t>12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61" y="142277"/>
            <a:ext cx="1481467" cy="125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74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687" y="724701"/>
            <a:ext cx="10515600" cy="214297"/>
          </a:xfrm>
        </p:spPr>
        <p:txBody>
          <a:bodyPr>
            <a:noAutofit/>
          </a:bodyP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Программы </a:t>
            </a: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ПКРС  </a:t>
            </a:r>
            <a:r>
              <a:rPr lang="ru-RU" sz="3200" b="1" dirty="0">
                <a:solidFill>
                  <a:schemeClr val="accent1">
                    <a:lumMod val="50000"/>
                  </a:schemeClr>
                </a:solidFill>
                <a:latin typeface="Times New Roman" panose="02020603050405020304" pitchFamily="18" charset="0"/>
                <a:cs typeface="Times New Roman" panose="02020603050405020304" pitchFamily="18" charset="0"/>
              </a:rPr>
              <a:t>реализуемые в  2022-2023 </a:t>
            </a:r>
            <a:r>
              <a:rPr lang="ru-RU" sz="3200" b="1" dirty="0" err="1">
                <a:solidFill>
                  <a:schemeClr val="accent1">
                    <a:lumMod val="50000"/>
                  </a:schemeClr>
                </a:solidFill>
                <a:latin typeface="Times New Roman" panose="02020603050405020304" pitchFamily="18" charset="0"/>
                <a:cs typeface="Times New Roman" panose="02020603050405020304" pitchFamily="18" charset="0"/>
              </a:rPr>
              <a:t>уч.год</a:t>
            </a:r>
            <a:r>
              <a:rPr lang="ru-RU" sz="3200" b="1" dirty="0">
                <a:solidFill>
                  <a:schemeClr val="accent1">
                    <a:lumMod val="50000"/>
                  </a:schemeClr>
                </a:solidFill>
                <a:latin typeface="Times New Roman" panose="02020603050405020304" pitchFamily="18" charset="0"/>
                <a:cs typeface="Times New Roman" panose="02020603050405020304" pitchFamily="18" charset="0"/>
              </a:rPr>
              <a:t>.</a:t>
            </a: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34612790"/>
              </p:ext>
            </p:extLst>
          </p:nvPr>
        </p:nvGraphicFramePr>
        <p:xfrm>
          <a:off x="421956" y="1224314"/>
          <a:ext cx="11371907" cy="5429463"/>
        </p:xfrm>
        <a:graphic>
          <a:graphicData uri="http://schemas.openxmlformats.org/drawingml/2006/table">
            <a:tbl>
              <a:tblPr firstRow="1" firstCol="1" bandRow="1">
                <a:tableStyleId>{5C22544A-7EE6-4342-B048-85BDC9FD1C3A}</a:tableStyleId>
              </a:tblPr>
              <a:tblGrid>
                <a:gridCol w="905346"/>
                <a:gridCol w="5421452"/>
                <a:gridCol w="1557024"/>
                <a:gridCol w="1209086"/>
                <a:gridCol w="730671"/>
                <a:gridCol w="756766"/>
                <a:gridCol w="791562"/>
              </a:tblGrid>
              <a:tr h="0">
                <a:tc gridSpan="7">
                  <a:txBody>
                    <a:bodyPr/>
                    <a:lstStyle/>
                    <a:p>
                      <a:pPr algn="ctr">
                        <a:lnSpc>
                          <a:spcPct val="115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ВЕРХОЯНСК</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678">
                <a:tc rowSpan="2">
                  <a:txBody>
                    <a:bodyPr/>
                    <a:lstStyle/>
                    <a:p>
                      <a:pPr algn="ctr">
                        <a:lnSpc>
                          <a:spcPct val="115000"/>
                        </a:lnSpc>
                        <a:spcAft>
                          <a:spcPts val="0"/>
                        </a:spcAft>
                      </a:pPr>
                      <a:r>
                        <a:rPr lang="ru-RU" sz="1200" dirty="0">
                          <a:effectLst/>
                        </a:rPr>
                        <a:t>код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ППКРС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срок обучения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На базе 9/11 </a:t>
                      </a:r>
                      <a:r>
                        <a:rPr lang="ru-RU" sz="1300" dirty="0" err="1">
                          <a:effectLst/>
                        </a:rPr>
                        <a:t>кл</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курс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300" dirty="0">
                          <a:effectLst/>
                        </a:rPr>
                        <a:t>контингент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601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300">
                          <a:effectLst/>
                        </a:rPr>
                        <a:t>КЦП</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факт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13.01.05.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Электромонтер по техническому обслуживанию электростанций и сетей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ea typeface="+mn-ea"/>
                          <a:cs typeface="Times New Roman" panose="02020603050405020304" pitchFamily="18" charset="0"/>
                        </a:rPr>
                        <a:t>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21.01.08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Машинист на открытых горных работах</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10 мес</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ea typeface="+mn-ea"/>
                          <a:cs typeface="Times New Roman" panose="02020603050405020304" pitchFamily="18" charset="0"/>
                        </a:rPr>
                        <a:t>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13.01.10.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«Электромонтер по ремонту и обслуживанию электрооборудования»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a:effectLst/>
                          <a:latin typeface="Times New Roman" panose="02020603050405020304" pitchFamily="18" charset="0"/>
                          <a:cs typeface="Times New Roman" panose="02020603050405020304" pitchFamily="18" charset="0"/>
                        </a:rPr>
                        <a:t>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ea typeface="+mn-ea"/>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15.01.05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«Сварщик ручной и частично механизированной сварки (наплавки)»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ea typeface="+mn-ea"/>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42344">
                <a:tc>
                  <a:txBody>
                    <a:bodyPr/>
                    <a:lstStyle/>
                    <a:p>
                      <a:pPr algn="ctr">
                        <a:lnSpc>
                          <a:spcPct val="115000"/>
                        </a:lnSpc>
                        <a:spcAft>
                          <a:spcPts val="0"/>
                        </a:spcAft>
                      </a:pP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23.02.17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Мастер по ремонту и обслуживанию автомобиля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12</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0">
                <a:tc>
                  <a:txBody>
                    <a:bodyPr/>
                    <a:lstStyle/>
                    <a:p>
                      <a:pPr algn="ctr">
                        <a:lnSpc>
                          <a:spcPct val="115000"/>
                        </a:lnSpc>
                        <a:spcAft>
                          <a:spcPts val="0"/>
                        </a:spcAft>
                      </a:pP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43.01.09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Повар, кондитер</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3</a:t>
                      </a:r>
                      <a:r>
                        <a:rPr lang="ru-RU"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12</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370912">
                <a:tc>
                  <a:txBody>
                    <a:bodyPr/>
                    <a:lstStyle/>
                    <a:p>
                      <a:pPr>
                        <a:lnSpc>
                          <a:spcPct val="115000"/>
                        </a:lnSpc>
                      </a:pPr>
                      <a:endParaRPr lang="ru-RU" sz="1400">
                        <a:effectLst/>
                        <a:latin typeface="Times New Roman" panose="02020603050405020304" pitchFamily="18"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dirty="0">
                          <a:effectLst/>
                          <a:latin typeface="Times New Roman" panose="02020603050405020304" pitchFamily="18" charset="0"/>
                          <a:cs typeface="Times New Roman" panose="02020603050405020304" pitchFamily="18" charset="0"/>
                        </a:rPr>
                        <a:t>ИТОГО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endParaRPr lang="ru-RU" sz="140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71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41012">
                <a:tc gridSpan="7">
                  <a:txBody>
                    <a:bodyPr/>
                    <a:lstStyle/>
                    <a:p>
                      <a:pPr algn="ctr">
                        <a:lnSpc>
                          <a:spcPct val="115000"/>
                        </a:lnSpc>
                        <a:spcAft>
                          <a:spcPts val="0"/>
                        </a:spcAft>
                      </a:pPr>
                      <a:r>
                        <a:rPr lang="ru-RU" sz="1300" dirty="0">
                          <a:solidFill>
                            <a:schemeClr val="tx1"/>
                          </a:solidFill>
                          <a:effectLst/>
                          <a:latin typeface="Times New Roman" panose="02020603050405020304" pitchFamily="18" charset="0"/>
                          <a:cs typeface="Times New Roman" panose="02020603050405020304" pitchFamily="18" charset="0"/>
                        </a:rPr>
                        <a:t>ТИКСИ</a:t>
                      </a:r>
                      <a:endParaRPr lang="ru-RU"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7678">
                <a:tc rowSpan="2">
                  <a:txBody>
                    <a:bodyPr/>
                    <a:lstStyle/>
                    <a:p>
                      <a:pPr algn="ctr">
                        <a:lnSpc>
                          <a:spcPct val="115000"/>
                        </a:lnSpc>
                        <a:spcAft>
                          <a:spcPts val="0"/>
                        </a:spcAft>
                      </a:pPr>
                      <a:r>
                        <a:rPr lang="ru-RU" sz="1200" dirty="0">
                          <a:effectLst/>
                        </a:rPr>
                        <a:t>код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ППКРС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срок обучения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На базе 9/11 </a:t>
                      </a:r>
                      <a:r>
                        <a:rPr lang="ru-RU" sz="1300" dirty="0" err="1">
                          <a:effectLst/>
                        </a:rPr>
                        <a:t>кл</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rowSpan="2">
                  <a:txBody>
                    <a:bodyPr/>
                    <a:lstStyle/>
                    <a:p>
                      <a:pPr algn="ctr">
                        <a:lnSpc>
                          <a:spcPct val="115000"/>
                        </a:lnSpc>
                        <a:spcAft>
                          <a:spcPts val="0"/>
                        </a:spcAft>
                      </a:pPr>
                      <a:r>
                        <a:rPr lang="ru-RU" sz="1300" dirty="0">
                          <a:effectLst/>
                        </a:rPr>
                        <a:t>курс</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gridSpan="2">
                  <a:txBody>
                    <a:bodyPr/>
                    <a:lstStyle/>
                    <a:p>
                      <a:pPr algn="ctr">
                        <a:lnSpc>
                          <a:spcPct val="115000"/>
                        </a:lnSpc>
                        <a:spcAft>
                          <a:spcPts val="0"/>
                        </a:spcAft>
                      </a:pPr>
                      <a:r>
                        <a:rPr lang="ru-RU" sz="1300" dirty="0">
                          <a:effectLst/>
                        </a:rPr>
                        <a:t>контингент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hMerge="1">
                  <a:txBody>
                    <a:bodyPr/>
                    <a:lstStyle/>
                    <a:p>
                      <a:endParaRPr lang="ru-RU"/>
                    </a:p>
                  </a:txBody>
                  <a:tcPr/>
                </a:tc>
              </a:tr>
              <a:tr h="2601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300" dirty="0">
                          <a:effectLst/>
                        </a:rPr>
                        <a:t>КЦП</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300" dirty="0">
                          <a:effectLst/>
                        </a:rPr>
                        <a:t>факт</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2" marR="5212" marT="3475" marB="3475"/>
                </a:tc>
              </a:tr>
              <a:tr h="260133">
                <a:tc>
                  <a:txBody>
                    <a:bodyPr/>
                    <a:lstStyle/>
                    <a:p>
                      <a:pPr algn="ctr">
                        <a:lnSpc>
                          <a:spcPct val="115000"/>
                        </a:lnSpc>
                        <a:spcAft>
                          <a:spcPts val="0"/>
                        </a:spcAft>
                      </a:pPr>
                      <a:r>
                        <a:rPr lang="ru-RU" sz="1400" b="1" kern="1200" dirty="0" smtClean="0">
                          <a:solidFill>
                            <a:schemeClr val="lt1"/>
                          </a:solidFill>
                          <a:effectLst/>
                          <a:latin typeface="Times New Roman" panose="02020603050405020304" pitchFamily="18" charset="0"/>
                          <a:ea typeface="+mn-ea"/>
                          <a:cs typeface="Times New Roman" panose="02020603050405020304" pitchFamily="18" charset="0"/>
                        </a:rPr>
                        <a:t>23.02.17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Мастер по ремонту и обслуживанию автомобиля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12</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27678">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13.01.05.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Электромонтер по техническому обслуживанию электростанций и сетей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ea typeface="+mn-ea"/>
                          <a:cs typeface="Times New Roman" panose="02020603050405020304" pitchFamily="18" charset="0"/>
                        </a:rPr>
                        <a:t>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89557">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09.01.01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a:effectLst/>
                          <a:latin typeface="Times New Roman" panose="02020603050405020304" pitchFamily="18" charset="0"/>
                          <a:cs typeface="Times New Roman" panose="02020603050405020304" pitchFamily="18" charset="0"/>
                        </a:rPr>
                        <a:t>Наладчик аппаратного и программного обеспечения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2 г.10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cs typeface="Times New Roman" panose="02020603050405020304" pitchFamily="18" charset="0"/>
                        </a:rPr>
                        <a:t>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a:effectLst/>
                          <a:latin typeface="Times New Roman" panose="02020603050405020304" pitchFamily="18" charset="0"/>
                          <a:ea typeface="+mn-ea"/>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145231">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20.01.01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Пожарный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12</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0">
                <a:tc>
                  <a:txBody>
                    <a:bodyPr/>
                    <a:lstStyle/>
                    <a:p>
                      <a:pPr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15.01.05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Сварщик </a:t>
                      </a:r>
                      <a:r>
                        <a:rPr lang="ru-RU" sz="1400" dirty="0">
                          <a:effectLst/>
                          <a:latin typeface="Times New Roman" panose="02020603050405020304" pitchFamily="18" charset="0"/>
                          <a:cs typeface="Times New Roman" panose="02020603050405020304" pitchFamily="18" charset="0"/>
                        </a:rPr>
                        <a:t>ручной и частично механизированной сварки (наплавки</a:t>
                      </a:r>
                      <a:r>
                        <a:rPr lang="ru-RU" sz="1400" dirty="0" smtClean="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10 мес.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r>
                        <a:rPr lang="ru-RU" sz="1400" dirty="0" smtClean="0">
                          <a:latin typeface="Times New Roman" panose="02020603050405020304" pitchFamily="18" charset="0"/>
                          <a:cs typeface="Times New Roman" panose="02020603050405020304" pitchFamily="18" charset="0"/>
                        </a:rPr>
                        <a:t>12</a:t>
                      </a:r>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r h="268670">
                <a:tc>
                  <a:txBody>
                    <a:bodyPr/>
                    <a:lstStyle/>
                    <a:p>
                      <a:pPr>
                        <a:lnSpc>
                          <a:spcPct val="115000"/>
                        </a:lnSpc>
                      </a:pPr>
                      <a:endParaRPr lang="ru-RU" sz="1400">
                        <a:effectLst/>
                        <a:latin typeface="Times New Roman" panose="02020603050405020304" pitchFamily="18" charset="0"/>
                        <a:cs typeface="Times New Roman" panose="02020603050405020304" pitchFamily="18" charset="0"/>
                      </a:endParaRPr>
                    </a:p>
                  </a:txBody>
                  <a:tcPr marL="5212" marR="5212" marT="3475" marB="3475"/>
                </a:tc>
                <a:tc>
                  <a:txBody>
                    <a:bodyPr/>
                    <a:lstStyle/>
                    <a:p>
                      <a:pPr algn="r">
                        <a:lnSpc>
                          <a:spcPct val="115000"/>
                        </a:lnSpc>
                        <a:spcAft>
                          <a:spcPts val="0"/>
                        </a:spcAft>
                      </a:pPr>
                      <a:r>
                        <a:rPr lang="ru-RU" sz="1400" dirty="0">
                          <a:effectLst/>
                          <a:latin typeface="Times New Roman" panose="02020603050405020304" pitchFamily="18" charset="0"/>
                          <a:cs typeface="Times New Roman" panose="02020603050405020304" pitchFamily="18" charset="0"/>
                        </a:rPr>
                        <a:t>ИТОГО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endParaRPr lang="ru-RU" sz="1400" dirty="0">
                        <a:latin typeface="Times New Roman" panose="02020603050405020304" pitchFamily="18"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mn-ea"/>
                          <a:cs typeface="Times New Roman" panose="02020603050405020304" pitchFamily="18" charset="0"/>
                        </a:rPr>
                        <a:t>36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c>
                  <a:txBody>
                    <a:bodyPr/>
                    <a:lstStyle/>
                    <a:p>
                      <a:pPr algn="ctr">
                        <a:lnSpc>
                          <a:spcPct val="115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60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12" marR="5212" marT="3475" marB="3475"/>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74" y="5548"/>
            <a:ext cx="1433543" cy="121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2954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3557</TotalTime>
  <Words>3813</Words>
  <Application>Microsoft Office PowerPoint</Application>
  <PresentationFormat>Широкоэкранный</PresentationFormat>
  <Paragraphs>1019</Paragraphs>
  <Slides>38</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38</vt:i4>
      </vt:variant>
    </vt:vector>
  </HeadingPairs>
  <TitlesOfParts>
    <vt:vector size="47" baseType="lpstr">
      <vt:lpstr>Arial</vt:lpstr>
      <vt:lpstr>Calibri</vt:lpstr>
      <vt:lpstr>Calibri Light</vt:lpstr>
      <vt:lpstr>Droid Sans Fallback</vt:lpstr>
      <vt:lpstr>Open Sans</vt:lpstr>
      <vt:lpstr>Open Sans Light Bold</vt:lpstr>
      <vt:lpstr>Times New Roman</vt:lpstr>
      <vt:lpstr>Wingdings</vt:lpstr>
      <vt:lpstr>Тема Office</vt:lpstr>
      <vt:lpstr>ПУБЛИЧНЫЙ ОТЧЕТ  ЗА 2022 ГОД</vt:lpstr>
      <vt:lpstr>Краткая история учреждения</vt:lpstr>
      <vt:lpstr>Общая характеристика учреждения</vt:lpstr>
      <vt:lpstr>Презентация PowerPoint</vt:lpstr>
      <vt:lpstr>    Материально –техническая база Центра</vt:lpstr>
      <vt:lpstr>Публичные цели и задачи ЦПРКА</vt:lpstr>
      <vt:lpstr>Кадровый состав</vt:lpstr>
      <vt:lpstr>Контингент обучающихся на 2022-2023 уч.год. </vt:lpstr>
      <vt:lpstr>Программы ПКРС  реализуемые в  2022-2023 уч.год. </vt:lpstr>
      <vt:lpstr>Программы ПКРС  реализуемые  в  2022-2023 уч.год. </vt:lpstr>
      <vt:lpstr>Программы  профессионального обучения  реализуемые в  2022-2023 уч.году по КЦП </vt:lpstr>
      <vt:lpstr>Дуальное обучение</vt:lpstr>
      <vt:lpstr>Результаты итоговой аттестации в 2022 году</vt:lpstr>
      <vt:lpstr>Трудоустройство выпускников</vt:lpstr>
      <vt:lpstr>Выполнения плана государственного задания  за 2022 год </vt:lpstr>
      <vt:lpstr>РАБОТА 1.Обеспечение жилыми помещениями в общежитиях</vt:lpstr>
      <vt:lpstr>Финансово-экономическая деятельность</vt:lpstr>
      <vt:lpstr>Презентация PowerPoint</vt:lpstr>
      <vt:lpstr>Всероссийский конкурс достижений талантливой молодежи «Национальное достояние России» (Интеграция), г. МоскваВсероссийский конкурс достижений талантливой молодежи «Национальное достояние России» (Интеграция), г. Москва </vt:lpstr>
      <vt:lpstr>Презентация PowerPoint</vt:lpstr>
      <vt:lpstr>Презентация PowerPoint</vt:lpstr>
      <vt:lpstr>Достижения  студентов Центра</vt:lpstr>
      <vt:lpstr>Учебно-методическая деятельность</vt:lpstr>
      <vt:lpstr>Повышение квалификации педагогов</vt:lpstr>
      <vt:lpstr>Повышение квалификации, профессиональная  переподготовка  и стажировка педагогов </vt:lpstr>
      <vt:lpstr>Сотрудничество с организациями</vt:lpstr>
      <vt:lpstr>Воспитательная работа</vt:lpstr>
      <vt:lpstr>Презентация PowerPoint</vt:lpstr>
      <vt:lpstr>Социальная карта обучающихся</vt:lpstr>
      <vt:lpstr>Психолого-педагогическое сопровождение обучающихся </vt:lpstr>
      <vt:lpstr>Презентация PowerPoint</vt:lpstr>
      <vt:lpstr>Реализуемые проекты</vt:lpstr>
      <vt:lpstr>Презентация PowerPoint</vt:lpstr>
      <vt:lpstr>Перечень краткосрочных платных образовательных курсов для граждан Арктических районов Республики Саха (Якутия) </vt:lpstr>
      <vt:lpstr>Презентация PowerPoint</vt:lpstr>
      <vt:lpstr>Презентация PowerPoint</vt:lpstr>
      <vt:lpstr>Перспективы и планы развития ГБПОУ РС(Я) «Центр подготовки рабочих кадров «Арктика» </vt:lpstr>
      <vt:lpstr>Презентация PowerPoint</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ПУБЛИЧНЫЙ ОТЧЕТ ЗА 2021 ГОД</dc:title>
  <dc:creator>Лариса</dc:creator>
  <cp:lastModifiedBy>Учетная запись Майкрософт</cp:lastModifiedBy>
  <cp:revision>210</cp:revision>
  <dcterms:created xsi:type="dcterms:W3CDTF">2022-01-16T08:50:29Z</dcterms:created>
  <dcterms:modified xsi:type="dcterms:W3CDTF">2023-02-03T06:30:25Z</dcterms:modified>
</cp:coreProperties>
</file>