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B1E4169-0A7C-488B-BBAD-346E686BAC3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0D1FF5-137C-4D23-818B-7B829982FA15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E290F-9D2F-4F1A-AB48-44A141D9C3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548680"/>
            <a:ext cx="7992888" cy="504056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«Санитарно-эпидемиологические требования к организации образовательного процесса всех уровней в условиях распространения инфекции COVID-19»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45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dirty="0"/>
              <a:t>Рекомендации по профилактике новой </a:t>
            </a:r>
            <a:r>
              <a:rPr lang="ru-RU" sz="2000" dirty="0" err="1"/>
              <a:t>коронавирусной</a:t>
            </a:r>
            <a:r>
              <a:rPr lang="ru-RU" sz="2000" dirty="0"/>
              <a:t> инфекции COVID-19</a:t>
            </a:r>
            <a:br>
              <a:rPr lang="ru-RU" sz="2000" dirty="0"/>
            </a:br>
            <a:r>
              <a:rPr lang="ru-RU" sz="2000" dirty="0"/>
              <a:t> в профессиональных образовательных организациях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1.2 </a:t>
            </a:r>
            <a:r>
              <a:rPr lang="ru-RU" b="1" dirty="0">
                <a:solidFill>
                  <a:schemeClr val="tx1"/>
                </a:solidFill>
              </a:rPr>
              <a:t>Перед началом работы: </a:t>
            </a:r>
          </a:p>
          <a:p>
            <a:pPr algn="just"/>
            <a:r>
              <a:rPr lang="ru-RU" dirty="0"/>
              <a:t>Проведение генеральной уборки c использованием моющих и дезинфицирующих средств по вирусному режиму;</a:t>
            </a:r>
          </a:p>
          <a:p>
            <a:pPr algn="just"/>
            <a:r>
              <a:rPr lang="ru-RU" dirty="0"/>
              <a:t>Очистка системы вентиляции;</a:t>
            </a:r>
          </a:p>
          <a:p>
            <a:pPr algn="just"/>
            <a:r>
              <a:rPr lang="ru-RU" dirty="0"/>
              <a:t>Инструктаж сотрудников ПОО;</a:t>
            </a:r>
          </a:p>
          <a:p>
            <a:pPr algn="just"/>
            <a:r>
              <a:rPr lang="ru-RU" dirty="0"/>
              <a:t>Обеспечение условий для гигиенической обработки рук  при входе, помещении для приема пищи, сан узлы и туалетные </a:t>
            </a:r>
            <a:r>
              <a:rPr lang="ru-RU" dirty="0" smtClean="0"/>
              <a:t>комнаты;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 2.1 </a:t>
            </a:r>
            <a:r>
              <a:rPr lang="ru-RU" b="1" dirty="0">
                <a:solidFill>
                  <a:schemeClr val="tx1"/>
                </a:solidFill>
              </a:rPr>
              <a:t>Организация учебного процесса:</a:t>
            </a:r>
          </a:p>
          <a:p>
            <a:pPr algn="just"/>
            <a:r>
              <a:rPr lang="ru-RU" dirty="0"/>
              <a:t>Пересмотреть режим работы (расписание учебных занятий, практик, изменив  время начала первого занятия (лекции) для разных учебных групп и время проведения перерывов с целью максимального разобщения студентов); </a:t>
            </a:r>
          </a:p>
          <a:p>
            <a:pPr algn="just"/>
            <a:r>
              <a:rPr lang="ru-RU" dirty="0"/>
              <a:t>Организация учебного процесса без привлечения посторонних лиц, не являющихся студентами и сотрудниками данной ОО;</a:t>
            </a:r>
          </a:p>
          <a:p>
            <a:pPr algn="just"/>
            <a:r>
              <a:rPr lang="ru-RU" dirty="0"/>
              <a:t>Занятия заочных и вечерних групп максимально перевести на дистанционный формат;</a:t>
            </a:r>
          </a:p>
          <a:p>
            <a:pPr algn="just"/>
            <a:r>
              <a:rPr lang="ru-RU" dirty="0"/>
              <a:t>Закрепить по возможности за каждой группой  учебное помещение, минимизировать общение студентов из разных групп во время перерывов;</a:t>
            </a:r>
          </a:p>
          <a:p>
            <a:pPr algn="just"/>
            <a:r>
              <a:rPr lang="ru-RU" dirty="0"/>
              <a:t>Занятия физической культурой проводить максимально на свежем воздухе с учетом погодных условий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9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dirty="0"/>
              <a:t>Рекомендации по проведению санитарно-противоэпидемиологических мероприятий в ПОО в условиях распространения инфекции COVID-19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600" b="1" dirty="0" smtClean="0"/>
              <a:t>     3.1</a:t>
            </a:r>
            <a:r>
              <a:rPr lang="ru-RU" sz="2600" b="1" dirty="0"/>
              <a:t>. Работа общежитий: </a:t>
            </a:r>
          </a:p>
          <a:p>
            <a:pPr algn="just"/>
            <a:r>
              <a:rPr lang="ru-RU" sz="2600" dirty="0"/>
              <a:t>Проведение генеральной уборки с применением </a:t>
            </a:r>
            <a:r>
              <a:rPr lang="ru-RU" sz="2600" dirty="0" err="1"/>
              <a:t>дез</a:t>
            </a:r>
            <a:r>
              <a:rPr lang="ru-RU" sz="2600" dirty="0"/>
              <a:t>. средств по вирусному режиму</a:t>
            </a:r>
          </a:p>
          <a:p>
            <a:pPr algn="just"/>
            <a:r>
              <a:rPr lang="ru-RU" sz="2600" dirty="0"/>
              <a:t>Проведение очистки системы вентиляции</a:t>
            </a:r>
          </a:p>
          <a:p>
            <a:pPr algn="just"/>
            <a:r>
              <a:rPr lang="ru-RU" sz="2600" dirty="0"/>
              <a:t>Обеспечение условий для гигиенической обработки рук </a:t>
            </a:r>
          </a:p>
          <a:p>
            <a:pPr algn="just"/>
            <a:r>
              <a:rPr lang="ru-RU" sz="2600" dirty="0"/>
              <a:t>Ежедневная влажная уборка с обработкой всех контактных поверхностей в местах общего пользования, еженедельная генеральная уборка</a:t>
            </a:r>
          </a:p>
          <a:p>
            <a:pPr algn="just"/>
            <a:r>
              <a:rPr lang="ru-RU" sz="2600" dirty="0"/>
              <a:t>Организация «входного фильтра» с термометрией</a:t>
            </a:r>
          </a:p>
          <a:p>
            <a:pPr algn="just"/>
            <a:r>
              <a:rPr lang="ru-RU" sz="2600" dirty="0"/>
              <a:t>Информирование проживающих о регулярном проветривании помещений общежития</a:t>
            </a:r>
          </a:p>
          <a:p>
            <a:pPr algn="just"/>
            <a:r>
              <a:rPr lang="ru-RU" sz="2600" dirty="0"/>
              <a:t>Обеспечение персонала общежития СИЗ (маски, перчатки) со сменой одноразовых масок не позднее 1 раз в 3 часа; многоразовых - по инструкции</a:t>
            </a:r>
          </a:p>
          <a:p>
            <a:pPr algn="just"/>
            <a:r>
              <a:rPr lang="ru-RU" sz="2600" dirty="0"/>
              <a:t>Обеспечение контроля за применением персоналом СИЗ</a:t>
            </a:r>
          </a:p>
          <a:p>
            <a:pPr algn="just"/>
            <a:r>
              <a:rPr lang="ru-RU" sz="2600" dirty="0"/>
              <a:t>Централизованный сбор использованных одноразовых масок в полиэтиленовые пакеты перед размещением в контейнеры для отходов</a:t>
            </a:r>
          </a:p>
          <a:p>
            <a:pPr algn="just"/>
            <a:r>
              <a:rPr lang="ru-RU" sz="2600" dirty="0"/>
              <a:t>При организации централизованной стирки постельного белья исключить пересечение потоков чистого и грязного белья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1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/>
              <a:t>Алгоритм мероприятий при подозрении на новую </a:t>
            </a:r>
            <a:r>
              <a:rPr lang="ru-RU" sz="2400" dirty="0" err="1"/>
              <a:t>коронавирусную</a:t>
            </a:r>
            <a:r>
              <a:rPr lang="ru-RU" sz="2400" dirty="0"/>
              <a:t> инфекцию COVID-19  в ОО: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800" dirty="0"/>
              <a:t>1.Изоляция лица с подозрением на COVID-19  в отдельное помещение до прибытия врача СМП;</a:t>
            </a:r>
          </a:p>
          <a:p>
            <a:pPr algn="just"/>
            <a:r>
              <a:rPr lang="ru-RU" sz="2800" dirty="0"/>
              <a:t>2. Вызов врача СМП или родителей (законного представителя) для лиц младше 18лет;</a:t>
            </a:r>
          </a:p>
          <a:p>
            <a:pPr algn="just"/>
            <a:r>
              <a:rPr lang="ru-RU" sz="2800" dirty="0"/>
              <a:t>3. Сообщение в территориальный отдел </a:t>
            </a:r>
            <a:r>
              <a:rPr lang="ru-RU" sz="2800" dirty="0" err="1"/>
              <a:t>Роспотребнадзора</a:t>
            </a:r>
            <a:r>
              <a:rPr lang="ru-RU" sz="2800" dirty="0"/>
              <a:t> о выявлении лица с подозрением на COVID19 ;</a:t>
            </a:r>
          </a:p>
          <a:p>
            <a:pPr algn="just"/>
            <a:r>
              <a:rPr lang="ru-RU" sz="2800" dirty="0"/>
              <a:t>5. Выполнение предписаний сотрудника </a:t>
            </a:r>
            <a:r>
              <a:rPr lang="ru-RU" sz="2800" dirty="0" err="1"/>
              <a:t>Роспотребнадзора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97216" cy="453650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/>
              <a:t>Спасибо за внимание!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7588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dirty="0"/>
              <a:t>Нормативно-правовое обеспечение санитарно-противоэпидемиологических мероприятий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/>
            <a:r>
              <a:rPr lang="ru-RU" sz="2500" b="1" dirty="0"/>
              <a:t>СП 3.1/2.4.3598-20 «Санитарно-эпидемиологические требования к устройству, содержанию и организации работы образовательных организаций и   других объектов  социальной инфраструктуры для детей и молодежи в условиях распространения новой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(COVID-19);</a:t>
            </a:r>
          </a:p>
          <a:p>
            <a:pPr algn="just"/>
            <a:r>
              <a:rPr lang="ru-RU" sz="2500" b="1" dirty="0"/>
              <a:t>СанПин2.4.5.2409-08 «Санитарно-эпидемиологические требования к организации питания обучающихся в общеобразовательных учреждениях, учреждениях начального и среднего профессионального образования»;</a:t>
            </a:r>
          </a:p>
          <a:p>
            <a:pPr algn="just"/>
            <a:r>
              <a:rPr lang="ru-RU" sz="2500" b="1" dirty="0"/>
              <a:t>СП 3.1.3117-13 «Профилактика гриппа и других острых респираторных инфекций»;</a:t>
            </a:r>
          </a:p>
          <a:p>
            <a:pPr algn="just"/>
            <a:r>
              <a:rPr lang="ru-RU" sz="2500" b="1" dirty="0"/>
              <a:t>Методические рекомендации МР3.1/2.1.0192-20 «Рекомендации по профилактике новой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(COVID-19) в учреждениях физической культуры и спорта (открытых и закрытых спортивных сооружениях, физкультурно-оздоровительных комплексах, плавательных бассейнах и фитнес-клубах)»;</a:t>
            </a:r>
          </a:p>
          <a:p>
            <a:pPr algn="just"/>
            <a:r>
              <a:rPr lang="ru-RU" sz="2500" b="1" dirty="0"/>
              <a:t>Методические рекомендации МР3.1/2.1.0193-20 «Рекомендации по профилактике новой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(COVID-19) в учреждениях, осуществляющих деятельность по предоставлению мест для временного проживания (гостиницы и иные средства размещения)»;</a:t>
            </a:r>
          </a:p>
          <a:p>
            <a:pPr algn="just"/>
            <a:r>
              <a:rPr lang="ru-RU" sz="2500" b="1" dirty="0"/>
              <a:t>Методические рекомендации МР3.1/2.4.0178/1-20 «Рекомендации по организации работы образовательных организаций в условиях сохранения рисков распространения COVID-19»;</a:t>
            </a:r>
          </a:p>
          <a:p>
            <a:pPr algn="just"/>
            <a:r>
              <a:rPr lang="ru-RU" sz="2500" b="1" dirty="0"/>
              <a:t>Методические рекомендации МР3.1/2.2.0170/3-20 «Рекомендации по профилактике новой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(COVID-19) среди работников» ;</a:t>
            </a:r>
          </a:p>
          <a:p>
            <a:pPr algn="just"/>
            <a:r>
              <a:rPr lang="ru-RU" sz="2500" b="1" dirty="0" err="1"/>
              <a:t>Роспотребнадзор</a:t>
            </a:r>
            <a:r>
              <a:rPr lang="ru-RU" sz="2500" b="1" dirty="0"/>
              <a:t> (письмо от 07.04.2020 №02/6338-2020-15) Рекомендации по профилактике новой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(COVID-19) среди работников ;  </a:t>
            </a:r>
          </a:p>
          <a:p>
            <a:pPr algn="just"/>
            <a:r>
              <a:rPr lang="ru-RU" sz="2500" b="1" dirty="0" err="1"/>
              <a:t>Роспотребнадзор</a:t>
            </a:r>
            <a:r>
              <a:rPr lang="ru-RU" sz="2500" b="1" dirty="0"/>
              <a:t> (письмо от 10.03.2020 №02/3853-2020-27)  Информация «О рекомендациях для работодателей по профилактике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на рабочих местах»</a:t>
            </a:r>
          </a:p>
          <a:p>
            <a:pPr algn="just"/>
            <a:r>
              <a:rPr lang="ru-RU" sz="2500" b="1" dirty="0"/>
              <a:t>Методические рекомендации МР 3.1/2.4.02.06-20 «Рекомендации по профилактике новой </a:t>
            </a:r>
            <a:r>
              <a:rPr lang="ru-RU" sz="2500" b="1" dirty="0" err="1"/>
              <a:t>коронавирусной</a:t>
            </a:r>
            <a:r>
              <a:rPr lang="ru-RU" sz="2500" b="1" dirty="0"/>
              <a:t> инфекции (COVID-19)  в профессиональных образовательных организациях»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3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 Пути заражения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Основной источник – больной человек, в том числе находящийся в инкубационном периоде заболевания</a:t>
            </a:r>
          </a:p>
          <a:p>
            <a:r>
              <a:rPr lang="ru-RU" dirty="0"/>
              <a:t>Передача инфекции осуществляется воздушно-капельным, воздушно-пылевым и контактными путями.</a:t>
            </a:r>
          </a:p>
          <a:p>
            <a:r>
              <a:rPr lang="ru-RU" dirty="0"/>
              <a:t>Ведущим путем передачи SARS-CoV-2 является воздушно-капельный, который реализуется при кашле, чихании и разговоре на близком (менее 2 метров) расстоянии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Пути заражения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/>
              <a:t>Контактный путь передачи реализуется во время рукопожатий и других видах непосредственного контакта с инфицированным человеком, а также через пищевые продукты, поверхности и предметы, контаминированные вирусом.</a:t>
            </a:r>
          </a:p>
          <a:p>
            <a:pPr algn="just"/>
            <a:r>
              <a:rPr lang="ru-RU" dirty="0"/>
              <a:t>При комнатной температуре SARS-CoV-2способен сохранять свою жизнедеятельность на различных объектах  окружающей среды в течение 3 суток.</a:t>
            </a:r>
          </a:p>
          <a:p>
            <a:pPr algn="just"/>
            <a:r>
              <a:rPr lang="ru-RU" dirty="0"/>
              <a:t>Инкубационный период составляет от 2 до 14 суток, в среднем 5-7 суток.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/>
              <a:t>Основные санитарно-противоэпидемические мероприятия в ОО: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Уборка всех помещений с применением моющих и дезинфицирующих средств и очисткой вентиляционных решеток перед началом функционирования ОО (генеральная уборка);</a:t>
            </a:r>
          </a:p>
          <a:p>
            <a:pPr algn="just"/>
            <a:r>
              <a:rPr lang="ru-RU" dirty="0"/>
              <a:t>Обеспечение условий для гигиенической обработки рук с применением кожных антисептиков при входе в Организацию, помещения для приема пищи, санитарные узлы и туалетные комнаты;</a:t>
            </a:r>
          </a:p>
          <a:p>
            <a:pPr algn="just"/>
            <a:r>
              <a:rPr lang="ru-RU" dirty="0"/>
              <a:t>Организация «входного фильтра» при входе в здание с обязательной термометрией с целью выявления и недопущения лиц с признаками респираторных заболеваний с использованием всех входов в здание ( по возможности) и недопущением скопления обучающихся при входе;</a:t>
            </a:r>
          </a:p>
          <a:p>
            <a:pPr algn="just"/>
            <a:r>
              <a:rPr lang="ru-RU" dirty="0"/>
              <a:t>Ежедневная влажная уборка помещений с применением дезинфицирующих средств,  проведение обработки всех контактных поверхностей в местах общего пользования не менее 2 раз в день, в том числе по окончании учебного процесса;</a:t>
            </a:r>
          </a:p>
          <a:p>
            <a:pPr algn="just"/>
            <a:r>
              <a:rPr lang="ru-RU" dirty="0"/>
              <a:t>Генеральная уборка не реже 1 раза в неделю;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5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санитарно-противоэпидемические мероприятия в ОО: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Регулярное обеззараживание воздуха с использованием оборудования по обеззараживанию воздуха и проветривание помещений в соответствии с графиком учебного, тренировочного, иных организационных процессов и режима работы Организаций;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Организацию работы сотрудников, участвующих в приготовлении и раздаче пищи, обслуживающего персонала с использованием СИЗ органов дыхания (одноразовых масок или многоразовых со сменными фильтрами), а также перчаток. При этом смена одноразовых масок должна производиться не реже 1 раза в 3 часа, фильтров – в соответствии с инструкцией по их применению;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Мытье посуды и столовых приборов в посудомоечных машинах при максимальных температурных режимах. При отсутствии посудомоечной машины мытье должно осуществляться ручным способом  с обработкой столовой посуды и приборов дезинфицирующими средствами в соответствии с инструкциями по их применению либо питание детей и питьевой режим должен быть организован с использованием одноразовой посуды.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7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Профилактика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/>
              <a:t>Первичная – на предотвращение заболевания; </a:t>
            </a:r>
          </a:p>
          <a:p>
            <a:pPr algn="just"/>
            <a:r>
              <a:rPr lang="ru-RU" dirty="0"/>
              <a:t>Вторичная – на предотвращения распространения инфекции в коллективе;</a:t>
            </a:r>
          </a:p>
          <a:p>
            <a:pPr algn="just"/>
            <a:r>
              <a:rPr lang="ru-RU" dirty="0"/>
              <a:t>Просветительская работа – проведение бесед, размещение памяток. </a:t>
            </a:r>
          </a:p>
          <a:p>
            <a:pPr algn="just"/>
            <a:r>
              <a:rPr lang="ru-RU" dirty="0"/>
              <a:t>   Особенность этой инфекции в том, что несмотря на все предпринимаемые меры на уровне организации, колоссальную важность несет ответственность каждого человека и меры его личной профилактики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9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Вакцинация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b="1" dirty="0"/>
              <a:t>Вакцинация против гриппа </a:t>
            </a:r>
            <a:r>
              <a:rPr lang="ru-RU" dirty="0"/>
              <a:t>будет проведена для обучающихся и преподавателей </a:t>
            </a:r>
            <a:r>
              <a:rPr lang="ru-RU"/>
              <a:t>до </a:t>
            </a:r>
            <a:r>
              <a:rPr lang="ru-RU" smtClean="0"/>
              <a:t>15 </a:t>
            </a:r>
            <a:r>
              <a:rPr lang="ru-RU" dirty="0"/>
              <a:t>октября 2020года;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Вакцинация против новой </a:t>
            </a:r>
            <a:r>
              <a:rPr lang="ru-RU" b="1" dirty="0" err="1"/>
              <a:t>коронавирусной</a:t>
            </a:r>
            <a:r>
              <a:rPr lang="ru-RU" b="1" dirty="0"/>
              <a:t> инфекции COVID19</a:t>
            </a:r>
            <a:r>
              <a:rPr lang="ru-RU" dirty="0"/>
              <a:t> будет проводится на добровольной основе педагогам и медицинским работникам в октябре 2020 года в рамках третьей, пострегистрационной фазы тестирования вакцины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Вакцины против новой </a:t>
            </a:r>
            <a:r>
              <a:rPr lang="ru-RU" sz="2800" dirty="0" err="1" smtClean="0"/>
              <a:t>коронавирусной</a:t>
            </a:r>
            <a:r>
              <a:rPr lang="ru-RU" sz="2800" dirty="0" smtClean="0"/>
              <a:t> инфекции </a:t>
            </a:r>
            <a:r>
              <a:rPr lang="en-US" sz="2800" dirty="0" smtClean="0"/>
              <a:t>COVID</a:t>
            </a:r>
            <a:r>
              <a:rPr lang="ru-RU" sz="2800" dirty="0" smtClean="0"/>
              <a:t>19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5991957"/>
              </p:ext>
            </p:extLst>
          </p:nvPr>
        </p:nvGraphicFramePr>
        <p:xfrm>
          <a:off x="457200" y="1600200"/>
          <a:ext cx="7467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2088232"/>
                <a:gridCol w="1877928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вакцины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Разработчик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Наличие регистрации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Схема введения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Гам-</a:t>
                      </a:r>
                      <a:r>
                        <a:rPr lang="ru-RU" sz="1100" dirty="0" err="1" smtClean="0"/>
                        <a:t>Ковид</a:t>
                      </a:r>
                      <a:r>
                        <a:rPr lang="ru-RU" sz="1100" dirty="0" smtClean="0"/>
                        <a:t>-</a:t>
                      </a:r>
                      <a:r>
                        <a:rPr lang="ru-RU" sz="1100" dirty="0" err="1" smtClean="0"/>
                        <a:t>Вак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НИЦ</a:t>
                      </a:r>
                      <a:r>
                        <a:rPr lang="ru-RU" sz="1100" b="0" i="0" baseline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 эпидемиологии и микробиологии имени Н.Ф. </a:t>
                      </a:r>
                      <a:r>
                        <a:rPr lang="ru-RU" sz="1100" b="0" i="0" dirty="0" err="1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Гамалеи</a:t>
                      </a:r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 Минздрава России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Регистрационное удостоверение выдано 11.08.2020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Два введения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err="1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ЭпиВакКорона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ФБУН</a:t>
                      </a:r>
                      <a:r>
                        <a:rPr lang="ru-RU" sz="1100" b="0" i="0" baseline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«Государственный научный центр вирусологии и биотехнологии «Вектор» Федеральной службы по надзору в сфере защиты прав потребителей и благополучия человека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13.07.2020 в МЗ РФ представлены документы для получения Разрешения на проведение клинических исследований.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Двукратное внутримышечное применение с интервалом 14-21 дней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Вакцина НИИ вакцин и сывороток ФМБА России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Санкт-Петербургский НИИ вакцин и сывороток ФМБА России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Закончен первый этап </a:t>
                      </a:r>
                      <a:r>
                        <a:rPr lang="ru-RU" sz="1100" b="0" i="0" dirty="0" err="1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скрининговых</a:t>
                      </a:r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 доклинических исследований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040404"/>
                          </a:solidFill>
                          <a:effectLst/>
                          <a:latin typeface="Roboto"/>
                        </a:rPr>
                        <a:t>Рассматривается 2-х разовая иммунизация в течение 14 дней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5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</TotalTime>
  <Words>1161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Century Schoolbook</vt:lpstr>
      <vt:lpstr>Roboto</vt:lpstr>
      <vt:lpstr>Wingdings</vt:lpstr>
      <vt:lpstr>Wingdings 2</vt:lpstr>
      <vt:lpstr>Эркер</vt:lpstr>
      <vt:lpstr>    «Санитарно-эпидемиологические требования к организации образовательного процесса всех уровней в условиях распространения инфекции COVID-19»    </vt:lpstr>
      <vt:lpstr>Нормативно-правовое обеспечение санитарно-противоэпидемиологических мероприятий </vt:lpstr>
      <vt:lpstr> Пути заражения </vt:lpstr>
      <vt:lpstr>Пути заражения</vt:lpstr>
      <vt:lpstr>Основные санитарно-противоэпидемические мероприятия в ОО: </vt:lpstr>
      <vt:lpstr>Основные санитарно-противоэпидемические мероприятия в ОО: </vt:lpstr>
      <vt:lpstr>Профилактика </vt:lpstr>
      <vt:lpstr>Вакцинация</vt:lpstr>
      <vt:lpstr>Вакцины против новой коронавирусной инфекции COVID19</vt:lpstr>
      <vt:lpstr>Рекомендации по профилактике новой коронавирусной инфекции COVID-19  в профессиональных образовательных организациях</vt:lpstr>
      <vt:lpstr>Рекомендации по проведению санитарно-противоэпидемиологических мероприятий в ПОО в условиях распространения инфекции COVID-19</vt:lpstr>
      <vt:lpstr>Алгоритм мероприятий при подозрении на новую коронавирусную инфекцию COVID-19  в ОО: </vt:lpstr>
      <vt:lpstr>Спасибо за внимание!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«Санитарно-эпидемиологические требования к организации образовательного процесса всех уровней в условиях распространения инфекции COVID-19»</dc:title>
  <dc:creator>Анна Саргылановна</dc:creator>
  <cp:lastModifiedBy>PERSON</cp:lastModifiedBy>
  <cp:revision>9</cp:revision>
  <dcterms:created xsi:type="dcterms:W3CDTF">2020-08-21T04:09:48Z</dcterms:created>
  <dcterms:modified xsi:type="dcterms:W3CDTF">2020-08-26T01:45:04Z</dcterms:modified>
</cp:coreProperties>
</file>