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sldIdLst>
    <p:sldId id="256" r:id="rId2"/>
    <p:sldId id="277" r:id="rId3"/>
    <p:sldId id="279" r:id="rId4"/>
    <p:sldId id="320" r:id="rId5"/>
    <p:sldId id="275" r:id="rId6"/>
    <p:sldId id="274" r:id="rId7"/>
    <p:sldId id="321" r:id="rId8"/>
    <p:sldId id="322" r:id="rId9"/>
    <p:sldId id="323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3" r:id="rId18"/>
    <p:sldId id="334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04" r:id="rId33"/>
    <p:sldId id="276" r:id="rId34"/>
    <p:sldId id="285" r:id="rId35"/>
    <p:sldId id="286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299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A197BBD-E0CB-427A-A674-756130124D0D}">
          <p14:sldIdLst>
            <p14:sldId id="256"/>
            <p14:sldId id="277"/>
            <p14:sldId id="279"/>
            <p14:sldId id="320"/>
            <p14:sldId id="275"/>
            <p14:sldId id="274"/>
            <p14:sldId id="321"/>
            <p14:sldId id="322"/>
            <p14:sldId id="323"/>
            <p14:sldId id="325"/>
            <p14:sldId id="326"/>
            <p14:sldId id="327"/>
            <p14:sldId id="328"/>
            <p14:sldId id="329"/>
            <p14:sldId id="330"/>
            <p14:sldId id="331"/>
            <p14:sldId id="333"/>
            <p14:sldId id="334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04"/>
            <p14:sldId id="276"/>
            <p14:sldId id="285"/>
            <p14:sldId id="286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ОГСЭ (СГ)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ФГОС 3</c:v>
                </c:pt>
                <c:pt idx="1">
                  <c:v>ФГОС ТОП-50</c:v>
                </c:pt>
                <c:pt idx="2">
                  <c:v>Новый ФГОС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432</c:v>
                </c:pt>
                <c:pt idx="1">
                  <c:v>468</c:v>
                </c:pt>
                <c:pt idx="2">
                  <c:v>2052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5B-4EC4-BE2A-D59438A44D5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ЕН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ФГОС 3</c:v>
                </c:pt>
                <c:pt idx="1">
                  <c:v>ФГОС ТОП-50</c:v>
                </c:pt>
                <c:pt idx="2">
                  <c:v>Новый ФГОС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216</c:v>
                </c:pt>
                <c:pt idx="1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5B-4EC4-BE2A-D59438A44D5B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ОП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ФГОС 3</c:v>
                </c:pt>
                <c:pt idx="1">
                  <c:v>ФГОС ТОП-50</c:v>
                </c:pt>
                <c:pt idx="2">
                  <c:v>Новый ФГОС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756</c:v>
                </c:pt>
                <c:pt idx="1">
                  <c:v>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5B-4EC4-BE2A-D59438A44D5B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ПМ</c:v>
                </c:pt>
              </c:strCache>
            </c:strRef>
          </c:tx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ФГОС 3</c:v>
                </c:pt>
                <c:pt idx="1">
                  <c:v>ФГОС ТОП-50</c:v>
                </c:pt>
                <c:pt idx="2">
                  <c:v>Новый ФГОС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864</c:v>
                </c:pt>
                <c:pt idx="1">
                  <c:v>1296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5B-4EC4-BE2A-D59438A44D5B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</c:v>
                </c:pt>
              </c:strCache>
            </c:strRef>
          </c:tx>
          <c:spPr>
            <a:solidFill>
              <a:schemeClr val="accent3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ФГОС 3</c:v>
                </c:pt>
                <c:pt idx="1">
                  <c:v>ФГОС ТОП-50</c:v>
                </c:pt>
                <c:pt idx="2">
                  <c:v>Новый ФГОС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1044</c:v>
                </c:pt>
                <c:pt idx="1">
                  <c:v>432</c:v>
                </c:pt>
                <c:pt idx="2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5B-4EC4-BE2A-D59438A44D5B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ПА</c:v>
                </c:pt>
              </c:strCache>
            </c:strRef>
          </c:tx>
          <c:spPr>
            <a:solidFill>
              <a:schemeClr val="accent5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ФГОС 3</c:v>
                </c:pt>
                <c:pt idx="1">
                  <c:v>ФГОС ТОП-50</c:v>
                </c:pt>
                <c:pt idx="2">
                  <c:v>Новый ФГОС</c:v>
                </c:pt>
              </c:strCache>
            </c:strRef>
          </c:cat>
          <c:val>
            <c:numRef>
              <c:f>Лист1!$B$7:$D$7</c:f>
              <c:numCache>
                <c:formatCode>General</c:formatCode>
                <c:ptCount val="3"/>
                <c:pt idx="0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5B-4EC4-BE2A-D59438A44D5B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ГИА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ФГОС 3</c:v>
                </c:pt>
                <c:pt idx="1">
                  <c:v>ФГОС ТОП-50</c:v>
                </c:pt>
                <c:pt idx="2">
                  <c:v>Новый ФГОС</c:v>
                </c:pt>
              </c:strCache>
            </c:strRef>
          </c:cat>
          <c:val>
            <c:numRef>
              <c:f>Лист1!$B$8:$D$8</c:f>
              <c:numCache>
                <c:formatCode>General</c:formatCode>
                <c:ptCount val="3"/>
                <c:pt idx="0">
                  <c:v>216</c:v>
                </c:pt>
                <c:pt idx="1">
                  <c:v>216</c:v>
                </c:pt>
                <c:pt idx="2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5B-4EC4-BE2A-D59438A44D5B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ВЧ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ФГОС 3</c:v>
                </c:pt>
                <c:pt idx="1">
                  <c:v>ФГОС ТОП-50</c:v>
                </c:pt>
                <c:pt idx="2">
                  <c:v>Новый ФГОС</c:v>
                </c:pt>
              </c:strCache>
            </c:strRef>
          </c:cat>
          <c:val>
            <c:numRef>
              <c:f>Лист1!$B$9:$D$9</c:f>
              <c:numCache>
                <c:formatCode>General</c:formatCode>
                <c:ptCount val="3"/>
                <c:pt idx="0">
                  <c:v>756</c:v>
                </c:pt>
                <c:pt idx="1">
                  <c:v>1296</c:v>
                </c:pt>
                <c:pt idx="2">
                  <c:v>1296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5B-4EC4-BE2A-D59438A44D5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567168623"/>
        <c:axId val="1567171535"/>
      </c:barChart>
      <c:catAx>
        <c:axId val="156716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7171535"/>
        <c:crosses val="autoZero"/>
        <c:auto val="1"/>
        <c:lblAlgn val="ctr"/>
        <c:lblOffset val="100"/>
        <c:noMultiLvlLbl val="0"/>
      </c:catAx>
      <c:valAx>
        <c:axId val="1567171535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7168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3D134-4D7A-4E31-8B27-DC8ADB71ED58}" type="doc">
      <dgm:prSet loTypeId="urn:microsoft.com/office/officeart/2005/8/layout/list1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B1478C20-C7A2-4C64-B8C5-E03073A1C507}">
      <dgm:prSet phldrT="[Текст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Соответствие требованиям ФГОС</a:t>
          </a:r>
          <a:endParaRPr lang="ru-RU" dirty="0"/>
        </a:p>
      </dgm:t>
    </dgm:pt>
    <dgm:pt modelId="{45F834DB-3D07-4FB2-9F20-A670047B7259}" type="parTrans" cxnId="{FD87FC6B-ED42-49A0-9A1F-35F3BC148AAF}">
      <dgm:prSet/>
      <dgm:spPr/>
      <dgm:t>
        <a:bodyPr/>
        <a:lstStyle/>
        <a:p>
          <a:endParaRPr lang="ru-RU"/>
        </a:p>
      </dgm:t>
    </dgm:pt>
    <dgm:pt modelId="{780166D5-D50E-40F1-9941-89BEBCF20BB5}" type="sibTrans" cxnId="{FD87FC6B-ED42-49A0-9A1F-35F3BC148AAF}">
      <dgm:prSet/>
      <dgm:spPr/>
      <dgm:t>
        <a:bodyPr/>
        <a:lstStyle/>
        <a:p>
          <a:endParaRPr lang="ru-RU"/>
        </a:p>
      </dgm:t>
    </dgm:pt>
    <dgm:pt modelId="{D9692961-E114-4869-8BCE-FB90D403C7A9}">
      <dgm:prSet phldrT="[Текст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Соответствие требованиям ПООП</a:t>
          </a:r>
          <a:endParaRPr lang="ru-RU" dirty="0"/>
        </a:p>
      </dgm:t>
    </dgm:pt>
    <dgm:pt modelId="{7F288D7C-89EE-424B-B197-2AE16A7E24A8}" type="parTrans" cxnId="{75113EC9-CD1B-42EE-BB82-186756902FBC}">
      <dgm:prSet/>
      <dgm:spPr/>
      <dgm:t>
        <a:bodyPr/>
        <a:lstStyle/>
        <a:p>
          <a:endParaRPr lang="ru-RU"/>
        </a:p>
      </dgm:t>
    </dgm:pt>
    <dgm:pt modelId="{B65929BA-C0DE-48C7-8E0A-8C3E37B0D13A}" type="sibTrans" cxnId="{75113EC9-CD1B-42EE-BB82-186756902FBC}">
      <dgm:prSet/>
      <dgm:spPr/>
      <dgm:t>
        <a:bodyPr/>
        <a:lstStyle/>
        <a:p>
          <a:endParaRPr lang="ru-RU"/>
        </a:p>
      </dgm:t>
    </dgm:pt>
    <dgm:pt modelId="{11799D9D-B27F-4902-811E-C61DD41E30F3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Не противоречивость с ФЗ «Об образовании в РФ»</a:t>
          </a:r>
          <a:endParaRPr lang="ru-RU" dirty="0"/>
        </a:p>
      </dgm:t>
    </dgm:pt>
    <dgm:pt modelId="{AD23E2D9-F781-4ACA-BAD3-107648657F2A}" type="parTrans" cxnId="{2A266569-1623-46DB-8588-F00BA7DC04F7}">
      <dgm:prSet/>
      <dgm:spPr/>
      <dgm:t>
        <a:bodyPr/>
        <a:lstStyle/>
        <a:p>
          <a:endParaRPr lang="ru-RU"/>
        </a:p>
      </dgm:t>
    </dgm:pt>
    <dgm:pt modelId="{69E59615-B4D3-40A8-ACF1-4D1E9E4D392C}" type="sibTrans" cxnId="{2A266569-1623-46DB-8588-F00BA7DC04F7}">
      <dgm:prSet/>
      <dgm:spPr/>
      <dgm:t>
        <a:bodyPr/>
        <a:lstStyle/>
        <a:p>
          <a:endParaRPr lang="ru-RU"/>
        </a:p>
      </dgm:t>
    </dgm:pt>
    <dgm:pt modelId="{D037E9BA-890B-4A94-B83A-107F7C19D271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Логичность  построения и соответствие основным принципам дидактики</a:t>
          </a:r>
          <a:endParaRPr lang="ru-RU" dirty="0"/>
        </a:p>
      </dgm:t>
    </dgm:pt>
    <dgm:pt modelId="{41DDD6E8-05DF-4F89-BFE8-72ED853773BB}" type="parTrans" cxnId="{88721859-6FEF-4B93-A658-C3EDF44F60B9}">
      <dgm:prSet/>
      <dgm:spPr/>
      <dgm:t>
        <a:bodyPr/>
        <a:lstStyle/>
        <a:p>
          <a:endParaRPr lang="ru-RU"/>
        </a:p>
      </dgm:t>
    </dgm:pt>
    <dgm:pt modelId="{799CF72D-3BA2-4B34-9522-7174B2A6C4FF}" type="sibTrans" cxnId="{88721859-6FEF-4B93-A658-C3EDF44F60B9}">
      <dgm:prSet/>
      <dgm:spPr/>
      <dgm:t>
        <a:bodyPr/>
        <a:lstStyle/>
        <a:p>
          <a:endParaRPr lang="ru-RU"/>
        </a:p>
      </dgm:t>
    </dgm:pt>
    <dgm:pt modelId="{D6703664-6FF3-4D83-9A3D-4F42320D0F52}" type="pres">
      <dgm:prSet presAssocID="{AC23D134-4D7A-4E31-8B27-DC8ADB71ED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015B2-D294-4E9B-9AA4-776DFD70C11E}" type="pres">
      <dgm:prSet presAssocID="{B1478C20-C7A2-4C64-B8C5-E03073A1C507}" presName="parentLin" presStyleCnt="0"/>
      <dgm:spPr/>
    </dgm:pt>
    <dgm:pt modelId="{8AE34A5E-5F50-4E12-BFEB-D3F2EB6ED148}" type="pres">
      <dgm:prSet presAssocID="{B1478C20-C7A2-4C64-B8C5-E03073A1C50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8E9C300-0647-4A71-85EE-9DD0C616B443}" type="pres">
      <dgm:prSet presAssocID="{B1478C20-C7A2-4C64-B8C5-E03073A1C50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59015-6DAC-489A-9D9D-714B5D91DB97}" type="pres">
      <dgm:prSet presAssocID="{B1478C20-C7A2-4C64-B8C5-E03073A1C507}" presName="negativeSpace" presStyleCnt="0"/>
      <dgm:spPr/>
    </dgm:pt>
    <dgm:pt modelId="{E98A49B0-C026-45EB-B38D-24EC1A42C12F}" type="pres">
      <dgm:prSet presAssocID="{B1478C20-C7A2-4C64-B8C5-E03073A1C507}" presName="childText" presStyleLbl="conFgAcc1" presStyleIdx="0" presStyleCnt="4">
        <dgm:presLayoutVars>
          <dgm:bulletEnabled val="1"/>
        </dgm:presLayoutVars>
      </dgm:prSet>
      <dgm:spPr/>
    </dgm:pt>
    <dgm:pt modelId="{5B9B4A85-4B49-435F-AFC8-3DC309A27CDE}" type="pres">
      <dgm:prSet presAssocID="{780166D5-D50E-40F1-9941-89BEBCF20BB5}" presName="spaceBetweenRectangles" presStyleCnt="0"/>
      <dgm:spPr/>
    </dgm:pt>
    <dgm:pt modelId="{2DDB41F4-F6D5-43C5-AD19-96BA1E363BEE}" type="pres">
      <dgm:prSet presAssocID="{D9692961-E114-4869-8BCE-FB90D403C7A9}" presName="parentLin" presStyleCnt="0"/>
      <dgm:spPr/>
    </dgm:pt>
    <dgm:pt modelId="{DBF0BD32-A3DF-48EF-B712-0D9C525B5A25}" type="pres">
      <dgm:prSet presAssocID="{D9692961-E114-4869-8BCE-FB90D403C7A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2A5DD7C-E78F-4719-A81B-230A73B2E1C5}" type="pres">
      <dgm:prSet presAssocID="{D9692961-E114-4869-8BCE-FB90D403C7A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BDF0C-A43B-44B3-AD02-DD2106D9AD13}" type="pres">
      <dgm:prSet presAssocID="{D9692961-E114-4869-8BCE-FB90D403C7A9}" presName="negativeSpace" presStyleCnt="0"/>
      <dgm:spPr/>
    </dgm:pt>
    <dgm:pt modelId="{CADBC580-1611-4DBD-9140-CD83A1E29772}" type="pres">
      <dgm:prSet presAssocID="{D9692961-E114-4869-8BCE-FB90D403C7A9}" presName="childText" presStyleLbl="conFgAcc1" presStyleIdx="1" presStyleCnt="4">
        <dgm:presLayoutVars>
          <dgm:bulletEnabled val="1"/>
        </dgm:presLayoutVars>
      </dgm:prSet>
      <dgm:spPr/>
    </dgm:pt>
    <dgm:pt modelId="{EA0606B5-0425-47FF-AAF9-23720053A5A2}" type="pres">
      <dgm:prSet presAssocID="{B65929BA-C0DE-48C7-8E0A-8C3E37B0D13A}" presName="spaceBetweenRectangles" presStyleCnt="0"/>
      <dgm:spPr/>
    </dgm:pt>
    <dgm:pt modelId="{167FAAD1-6273-4431-A52C-2FB55E79A465}" type="pres">
      <dgm:prSet presAssocID="{11799D9D-B27F-4902-811E-C61DD41E30F3}" presName="parentLin" presStyleCnt="0"/>
      <dgm:spPr/>
    </dgm:pt>
    <dgm:pt modelId="{2F2CCAAD-881F-49BA-AFBD-CF0E5B75728F}" type="pres">
      <dgm:prSet presAssocID="{11799D9D-B27F-4902-811E-C61DD41E30F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2E1EF8D-6259-432A-8E7B-AFC1A5CC984E}" type="pres">
      <dgm:prSet presAssocID="{11799D9D-B27F-4902-811E-C61DD41E30F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0D4F8-7CD8-4644-BA0E-1C555B21FE5B}" type="pres">
      <dgm:prSet presAssocID="{11799D9D-B27F-4902-811E-C61DD41E30F3}" presName="negativeSpace" presStyleCnt="0"/>
      <dgm:spPr/>
    </dgm:pt>
    <dgm:pt modelId="{FE2DB4FE-F63D-43B8-A46F-8E558F420D65}" type="pres">
      <dgm:prSet presAssocID="{11799D9D-B27F-4902-811E-C61DD41E30F3}" presName="childText" presStyleLbl="conFgAcc1" presStyleIdx="2" presStyleCnt="4">
        <dgm:presLayoutVars>
          <dgm:bulletEnabled val="1"/>
        </dgm:presLayoutVars>
      </dgm:prSet>
      <dgm:spPr/>
    </dgm:pt>
    <dgm:pt modelId="{AB02271E-AD2A-4170-8786-669EE9F19D1E}" type="pres">
      <dgm:prSet presAssocID="{69E59615-B4D3-40A8-ACF1-4D1E9E4D392C}" presName="spaceBetweenRectangles" presStyleCnt="0"/>
      <dgm:spPr/>
    </dgm:pt>
    <dgm:pt modelId="{DC45551D-3A3E-4D57-A1EE-F2ACE355A371}" type="pres">
      <dgm:prSet presAssocID="{D037E9BA-890B-4A94-B83A-107F7C19D271}" presName="parentLin" presStyleCnt="0"/>
      <dgm:spPr/>
    </dgm:pt>
    <dgm:pt modelId="{E99F6B79-191D-4E69-A806-068F1820A28E}" type="pres">
      <dgm:prSet presAssocID="{D037E9BA-890B-4A94-B83A-107F7C19D27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0E698B4-7F1A-462E-BAE5-5D8B4BAD23F5}" type="pres">
      <dgm:prSet presAssocID="{D037E9BA-890B-4A94-B83A-107F7C19D27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63270-8051-471F-90C3-1E1373F72E61}" type="pres">
      <dgm:prSet presAssocID="{D037E9BA-890B-4A94-B83A-107F7C19D271}" presName="negativeSpace" presStyleCnt="0"/>
      <dgm:spPr/>
    </dgm:pt>
    <dgm:pt modelId="{60213186-7DA6-46AF-A3D9-711FA85FDA13}" type="pres">
      <dgm:prSet presAssocID="{D037E9BA-890B-4A94-B83A-107F7C19D27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02E9C78-1B8A-4126-9E37-E86D4A6163A5}" type="presOf" srcId="{D9692961-E114-4869-8BCE-FB90D403C7A9}" destId="{B2A5DD7C-E78F-4719-A81B-230A73B2E1C5}" srcOrd="1" destOrd="0" presId="urn:microsoft.com/office/officeart/2005/8/layout/list1"/>
    <dgm:cxn modelId="{5F3585AF-0AAB-4C38-B088-77049B06E82F}" type="presOf" srcId="{D9692961-E114-4869-8BCE-FB90D403C7A9}" destId="{DBF0BD32-A3DF-48EF-B712-0D9C525B5A25}" srcOrd="0" destOrd="0" presId="urn:microsoft.com/office/officeart/2005/8/layout/list1"/>
    <dgm:cxn modelId="{88721859-6FEF-4B93-A658-C3EDF44F60B9}" srcId="{AC23D134-4D7A-4E31-8B27-DC8ADB71ED58}" destId="{D037E9BA-890B-4A94-B83A-107F7C19D271}" srcOrd="3" destOrd="0" parTransId="{41DDD6E8-05DF-4F89-BFE8-72ED853773BB}" sibTransId="{799CF72D-3BA2-4B34-9522-7174B2A6C4FF}"/>
    <dgm:cxn modelId="{FD87FC6B-ED42-49A0-9A1F-35F3BC148AAF}" srcId="{AC23D134-4D7A-4E31-8B27-DC8ADB71ED58}" destId="{B1478C20-C7A2-4C64-B8C5-E03073A1C507}" srcOrd="0" destOrd="0" parTransId="{45F834DB-3D07-4FB2-9F20-A670047B7259}" sibTransId="{780166D5-D50E-40F1-9941-89BEBCF20BB5}"/>
    <dgm:cxn modelId="{84145804-8D74-44F8-BA3B-F281A7E93F0B}" type="presOf" srcId="{B1478C20-C7A2-4C64-B8C5-E03073A1C507}" destId="{F8E9C300-0647-4A71-85EE-9DD0C616B443}" srcOrd="1" destOrd="0" presId="urn:microsoft.com/office/officeart/2005/8/layout/list1"/>
    <dgm:cxn modelId="{A9E61A19-9E3C-4C52-AC5C-67C97C2E2301}" type="presOf" srcId="{D037E9BA-890B-4A94-B83A-107F7C19D271}" destId="{E99F6B79-191D-4E69-A806-068F1820A28E}" srcOrd="0" destOrd="0" presId="urn:microsoft.com/office/officeart/2005/8/layout/list1"/>
    <dgm:cxn modelId="{3F5DCCD3-1AED-4A9C-A9AF-D52A136730F5}" type="presOf" srcId="{D037E9BA-890B-4A94-B83A-107F7C19D271}" destId="{10E698B4-7F1A-462E-BAE5-5D8B4BAD23F5}" srcOrd="1" destOrd="0" presId="urn:microsoft.com/office/officeart/2005/8/layout/list1"/>
    <dgm:cxn modelId="{2A266569-1623-46DB-8588-F00BA7DC04F7}" srcId="{AC23D134-4D7A-4E31-8B27-DC8ADB71ED58}" destId="{11799D9D-B27F-4902-811E-C61DD41E30F3}" srcOrd="2" destOrd="0" parTransId="{AD23E2D9-F781-4ACA-BAD3-107648657F2A}" sibTransId="{69E59615-B4D3-40A8-ACF1-4D1E9E4D392C}"/>
    <dgm:cxn modelId="{75113EC9-CD1B-42EE-BB82-186756902FBC}" srcId="{AC23D134-4D7A-4E31-8B27-DC8ADB71ED58}" destId="{D9692961-E114-4869-8BCE-FB90D403C7A9}" srcOrd="1" destOrd="0" parTransId="{7F288D7C-89EE-424B-B197-2AE16A7E24A8}" sibTransId="{B65929BA-C0DE-48C7-8E0A-8C3E37B0D13A}"/>
    <dgm:cxn modelId="{A3F61934-9AC2-47FA-91DB-D23A0CF552FE}" type="presOf" srcId="{B1478C20-C7A2-4C64-B8C5-E03073A1C507}" destId="{8AE34A5E-5F50-4E12-BFEB-D3F2EB6ED148}" srcOrd="0" destOrd="0" presId="urn:microsoft.com/office/officeart/2005/8/layout/list1"/>
    <dgm:cxn modelId="{0C88387A-2729-4E7D-8302-69CEF8D5C873}" type="presOf" srcId="{AC23D134-4D7A-4E31-8B27-DC8ADB71ED58}" destId="{D6703664-6FF3-4D83-9A3D-4F42320D0F52}" srcOrd="0" destOrd="0" presId="urn:microsoft.com/office/officeart/2005/8/layout/list1"/>
    <dgm:cxn modelId="{F68E1B95-C3A4-4864-8A90-0740C7FDA76F}" type="presOf" srcId="{11799D9D-B27F-4902-811E-C61DD41E30F3}" destId="{22E1EF8D-6259-432A-8E7B-AFC1A5CC984E}" srcOrd="1" destOrd="0" presId="urn:microsoft.com/office/officeart/2005/8/layout/list1"/>
    <dgm:cxn modelId="{15A423D8-5D2D-4161-ACEC-F55820F3D942}" type="presOf" srcId="{11799D9D-B27F-4902-811E-C61DD41E30F3}" destId="{2F2CCAAD-881F-49BA-AFBD-CF0E5B75728F}" srcOrd="0" destOrd="0" presId="urn:microsoft.com/office/officeart/2005/8/layout/list1"/>
    <dgm:cxn modelId="{2EAC61FB-8D3A-4786-9A85-18ADE63D53DF}" type="presParOf" srcId="{D6703664-6FF3-4D83-9A3D-4F42320D0F52}" destId="{350015B2-D294-4E9B-9AA4-776DFD70C11E}" srcOrd="0" destOrd="0" presId="urn:microsoft.com/office/officeart/2005/8/layout/list1"/>
    <dgm:cxn modelId="{5C60CF83-31A2-41F3-85D1-549666C58F5C}" type="presParOf" srcId="{350015B2-D294-4E9B-9AA4-776DFD70C11E}" destId="{8AE34A5E-5F50-4E12-BFEB-D3F2EB6ED148}" srcOrd="0" destOrd="0" presId="urn:microsoft.com/office/officeart/2005/8/layout/list1"/>
    <dgm:cxn modelId="{74FFD0AF-400E-49CE-A172-35A8D3878A6C}" type="presParOf" srcId="{350015B2-D294-4E9B-9AA4-776DFD70C11E}" destId="{F8E9C300-0647-4A71-85EE-9DD0C616B443}" srcOrd="1" destOrd="0" presId="urn:microsoft.com/office/officeart/2005/8/layout/list1"/>
    <dgm:cxn modelId="{816515BD-F600-47E3-9F62-CB70777CCB7F}" type="presParOf" srcId="{D6703664-6FF3-4D83-9A3D-4F42320D0F52}" destId="{61A59015-6DAC-489A-9D9D-714B5D91DB97}" srcOrd="1" destOrd="0" presId="urn:microsoft.com/office/officeart/2005/8/layout/list1"/>
    <dgm:cxn modelId="{E808DC85-FCE3-4C00-8181-0EF104B9D5E6}" type="presParOf" srcId="{D6703664-6FF3-4D83-9A3D-4F42320D0F52}" destId="{E98A49B0-C026-45EB-B38D-24EC1A42C12F}" srcOrd="2" destOrd="0" presId="urn:microsoft.com/office/officeart/2005/8/layout/list1"/>
    <dgm:cxn modelId="{A6BB45D3-C026-4391-8DEB-3114C69814DB}" type="presParOf" srcId="{D6703664-6FF3-4D83-9A3D-4F42320D0F52}" destId="{5B9B4A85-4B49-435F-AFC8-3DC309A27CDE}" srcOrd="3" destOrd="0" presId="urn:microsoft.com/office/officeart/2005/8/layout/list1"/>
    <dgm:cxn modelId="{628D8DEC-716F-4A37-9B01-7E0F4C50F68A}" type="presParOf" srcId="{D6703664-6FF3-4D83-9A3D-4F42320D0F52}" destId="{2DDB41F4-F6D5-43C5-AD19-96BA1E363BEE}" srcOrd="4" destOrd="0" presId="urn:microsoft.com/office/officeart/2005/8/layout/list1"/>
    <dgm:cxn modelId="{18EE14F4-9AAD-4B8B-81E6-92DDF2827D19}" type="presParOf" srcId="{2DDB41F4-F6D5-43C5-AD19-96BA1E363BEE}" destId="{DBF0BD32-A3DF-48EF-B712-0D9C525B5A25}" srcOrd="0" destOrd="0" presId="urn:microsoft.com/office/officeart/2005/8/layout/list1"/>
    <dgm:cxn modelId="{00F36A56-FC75-4ACD-8FBB-14C274EF2F45}" type="presParOf" srcId="{2DDB41F4-F6D5-43C5-AD19-96BA1E363BEE}" destId="{B2A5DD7C-E78F-4719-A81B-230A73B2E1C5}" srcOrd="1" destOrd="0" presId="urn:microsoft.com/office/officeart/2005/8/layout/list1"/>
    <dgm:cxn modelId="{F958E2C3-1A54-4C61-8BF8-D89AB0652386}" type="presParOf" srcId="{D6703664-6FF3-4D83-9A3D-4F42320D0F52}" destId="{EB8BDF0C-A43B-44B3-AD02-DD2106D9AD13}" srcOrd="5" destOrd="0" presId="urn:microsoft.com/office/officeart/2005/8/layout/list1"/>
    <dgm:cxn modelId="{F1FEF267-424D-4903-9F7C-D1D7F94E2399}" type="presParOf" srcId="{D6703664-6FF3-4D83-9A3D-4F42320D0F52}" destId="{CADBC580-1611-4DBD-9140-CD83A1E29772}" srcOrd="6" destOrd="0" presId="urn:microsoft.com/office/officeart/2005/8/layout/list1"/>
    <dgm:cxn modelId="{33E424A7-0B6E-41B6-B72D-2D9CCC5B25E8}" type="presParOf" srcId="{D6703664-6FF3-4D83-9A3D-4F42320D0F52}" destId="{EA0606B5-0425-47FF-AAF9-23720053A5A2}" srcOrd="7" destOrd="0" presId="urn:microsoft.com/office/officeart/2005/8/layout/list1"/>
    <dgm:cxn modelId="{7CE5F760-AB69-449C-98D4-91900B8E5EC8}" type="presParOf" srcId="{D6703664-6FF3-4D83-9A3D-4F42320D0F52}" destId="{167FAAD1-6273-4431-A52C-2FB55E79A465}" srcOrd="8" destOrd="0" presId="urn:microsoft.com/office/officeart/2005/8/layout/list1"/>
    <dgm:cxn modelId="{8F44F421-17DF-4F02-88F0-EB985A30C2F4}" type="presParOf" srcId="{167FAAD1-6273-4431-A52C-2FB55E79A465}" destId="{2F2CCAAD-881F-49BA-AFBD-CF0E5B75728F}" srcOrd="0" destOrd="0" presId="urn:microsoft.com/office/officeart/2005/8/layout/list1"/>
    <dgm:cxn modelId="{80E99511-4855-4289-94B2-3D4D9D98D6DE}" type="presParOf" srcId="{167FAAD1-6273-4431-A52C-2FB55E79A465}" destId="{22E1EF8D-6259-432A-8E7B-AFC1A5CC984E}" srcOrd="1" destOrd="0" presId="urn:microsoft.com/office/officeart/2005/8/layout/list1"/>
    <dgm:cxn modelId="{405AD8E3-F8ED-4EDB-91E6-11BE72E6B05C}" type="presParOf" srcId="{D6703664-6FF3-4D83-9A3D-4F42320D0F52}" destId="{8940D4F8-7CD8-4644-BA0E-1C555B21FE5B}" srcOrd="9" destOrd="0" presId="urn:microsoft.com/office/officeart/2005/8/layout/list1"/>
    <dgm:cxn modelId="{61561975-0429-42B3-9CAD-0BD5DDE73763}" type="presParOf" srcId="{D6703664-6FF3-4D83-9A3D-4F42320D0F52}" destId="{FE2DB4FE-F63D-43B8-A46F-8E558F420D65}" srcOrd="10" destOrd="0" presId="urn:microsoft.com/office/officeart/2005/8/layout/list1"/>
    <dgm:cxn modelId="{5F46E9DD-1878-4D1C-A16C-C28F92C1BB87}" type="presParOf" srcId="{D6703664-6FF3-4D83-9A3D-4F42320D0F52}" destId="{AB02271E-AD2A-4170-8786-669EE9F19D1E}" srcOrd="11" destOrd="0" presId="urn:microsoft.com/office/officeart/2005/8/layout/list1"/>
    <dgm:cxn modelId="{13808798-93AA-4789-9EE3-9C046A8C9736}" type="presParOf" srcId="{D6703664-6FF3-4D83-9A3D-4F42320D0F52}" destId="{DC45551D-3A3E-4D57-A1EE-F2ACE355A371}" srcOrd="12" destOrd="0" presId="urn:microsoft.com/office/officeart/2005/8/layout/list1"/>
    <dgm:cxn modelId="{CED98A6F-D76A-411B-B0F1-6E8C6897BA01}" type="presParOf" srcId="{DC45551D-3A3E-4D57-A1EE-F2ACE355A371}" destId="{E99F6B79-191D-4E69-A806-068F1820A28E}" srcOrd="0" destOrd="0" presId="urn:microsoft.com/office/officeart/2005/8/layout/list1"/>
    <dgm:cxn modelId="{09763F10-A595-4D47-B15C-DC2172BD327E}" type="presParOf" srcId="{DC45551D-3A3E-4D57-A1EE-F2ACE355A371}" destId="{10E698B4-7F1A-462E-BAE5-5D8B4BAD23F5}" srcOrd="1" destOrd="0" presId="urn:microsoft.com/office/officeart/2005/8/layout/list1"/>
    <dgm:cxn modelId="{0FCF204A-9766-4714-861B-93A5DAD0F8CC}" type="presParOf" srcId="{D6703664-6FF3-4D83-9A3D-4F42320D0F52}" destId="{DAE63270-8051-471F-90C3-1E1373F72E61}" srcOrd="13" destOrd="0" presId="urn:microsoft.com/office/officeart/2005/8/layout/list1"/>
    <dgm:cxn modelId="{CABBC011-8CEE-4EF6-BCEC-521A5BCE0D08}" type="presParOf" srcId="{D6703664-6FF3-4D83-9A3D-4F42320D0F52}" destId="{60213186-7DA6-46AF-A3D9-711FA85FDA1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A49B0-C026-45EB-B38D-24EC1A42C12F}">
      <dsp:nvSpPr>
        <dsp:cNvPr id="0" name=""/>
        <dsp:cNvSpPr/>
      </dsp:nvSpPr>
      <dsp:spPr>
        <a:xfrm>
          <a:off x="0" y="1581034"/>
          <a:ext cx="90376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9C300-0647-4A71-85EE-9DD0C616B443}">
      <dsp:nvSpPr>
        <dsp:cNvPr id="0" name=""/>
        <dsp:cNvSpPr/>
      </dsp:nvSpPr>
      <dsp:spPr>
        <a:xfrm>
          <a:off x="451881" y="1374394"/>
          <a:ext cx="6326345" cy="413280"/>
        </a:xfrm>
        <a:prstGeom prst="roundRect">
          <a:avLst/>
        </a:prstGeom>
        <a:gradFill rotWithShape="1">
          <a:gsLst>
            <a:gs pos="0">
              <a:schemeClr val="dk1">
                <a:shade val="85000"/>
                <a:satMod val="130000"/>
              </a:schemeClr>
            </a:gs>
            <a:gs pos="34000">
              <a:schemeClr val="dk1">
                <a:shade val="87000"/>
                <a:satMod val="125000"/>
              </a:schemeClr>
            </a:gs>
            <a:gs pos="70000">
              <a:schemeClr val="dk1">
                <a:tint val="100000"/>
                <a:shade val="90000"/>
                <a:satMod val="130000"/>
              </a:schemeClr>
            </a:gs>
            <a:gs pos="100000">
              <a:schemeClr val="dk1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1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39121" tIns="0" rIns="23912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Соответствие требованиям ФГОС</a:t>
          </a:r>
          <a:endParaRPr lang="ru-RU" sz="1400" kern="1200" dirty="0"/>
        </a:p>
      </dsp:txBody>
      <dsp:txXfrm>
        <a:off x="472056" y="1394569"/>
        <a:ext cx="6285995" cy="372930"/>
      </dsp:txXfrm>
    </dsp:sp>
    <dsp:sp modelId="{CADBC580-1611-4DBD-9140-CD83A1E29772}">
      <dsp:nvSpPr>
        <dsp:cNvPr id="0" name=""/>
        <dsp:cNvSpPr/>
      </dsp:nvSpPr>
      <dsp:spPr>
        <a:xfrm>
          <a:off x="0" y="2216074"/>
          <a:ext cx="90376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67850"/>
              <a:satOff val="927"/>
              <a:lumOff val="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5DD7C-E78F-4719-A81B-230A73B2E1C5}">
      <dsp:nvSpPr>
        <dsp:cNvPr id="0" name=""/>
        <dsp:cNvSpPr/>
      </dsp:nvSpPr>
      <dsp:spPr>
        <a:xfrm>
          <a:off x="451881" y="2009434"/>
          <a:ext cx="6326345" cy="413280"/>
        </a:xfrm>
        <a:prstGeom prst="roundRect">
          <a:avLst/>
        </a:prstGeom>
        <a:gradFill rotWithShape="1">
          <a:gsLst>
            <a:gs pos="0">
              <a:schemeClr val="dk1">
                <a:shade val="85000"/>
                <a:satMod val="130000"/>
              </a:schemeClr>
            </a:gs>
            <a:gs pos="34000">
              <a:schemeClr val="dk1">
                <a:shade val="87000"/>
                <a:satMod val="125000"/>
              </a:schemeClr>
            </a:gs>
            <a:gs pos="70000">
              <a:schemeClr val="dk1">
                <a:tint val="100000"/>
                <a:shade val="90000"/>
                <a:satMod val="130000"/>
              </a:schemeClr>
            </a:gs>
            <a:gs pos="100000">
              <a:schemeClr val="dk1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1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39121" tIns="0" rIns="23912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Соответствие требованиям ПООП</a:t>
          </a:r>
          <a:endParaRPr lang="ru-RU" sz="1400" kern="1200" dirty="0"/>
        </a:p>
      </dsp:txBody>
      <dsp:txXfrm>
        <a:off x="472056" y="2029609"/>
        <a:ext cx="6285995" cy="372930"/>
      </dsp:txXfrm>
    </dsp:sp>
    <dsp:sp modelId="{FE2DB4FE-F63D-43B8-A46F-8E558F420D65}">
      <dsp:nvSpPr>
        <dsp:cNvPr id="0" name=""/>
        <dsp:cNvSpPr/>
      </dsp:nvSpPr>
      <dsp:spPr>
        <a:xfrm>
          <a:off x="0" y="2851115"/>
          <a:ext cx="90376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135700"/>
              <a:satOff val="1853"/>
              <a:lumOff val="16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1EF8D-6259-432A-8E7B-AFC1A5CC984E}">
      <dsp:nvSpPr>
        <dsp:cNvPr id="0" name=""/>
        <dsp:cNvSpPr/>
      </dsp:nvSpPr>
      <dsp:spPr>
        <a:xfrm>
          <a:off x="451881" y="2644474"/>
          <a:ext cx="6326345" cy="413280"/>
        </a:xfrm>
        <a:prstGeom prst="roundRect">
          <a:avLst/>
        </a:prstGeom>
        <a:gradFill rotWithShape="1">
          <a:gsLst>
            <a:gs pos="0">
              <a:schemeClr val="dk1">
                <a:shade val="85000"/>
                <a:satMod val="130000"/>
              </a:schemeClr>
            </a:gs>
            <a:gs pos="34000">
              <a:schemeClr val="dk1">
                <a:shade val="87000"/>
                <a:satMod val="125000"/>
              </a:schemeClr>
            </a:gs>
            <a:gs pos="70000">
              <a:schemeClr val="dk1">
                <a:tint val="100000"/>
                <a:shade val="90000"/>
                <a:satMod val="130000"/>
              </a:schemeClr>
            </a:gs>
            <a:gs pos="100000">
              <a:schemeClr val="dk1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39121" tIns="0" rIns="23912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 противоречивость с ФЗ «Об образовании в РФ»</a:t>
          </a:r>
          <a:endParaRPr lang="ru-RU" sz="1400" kern="1200" dirty="0"/>
        </a:p>
      </dsp:txBody>
      <dsp:txXfrm>
        <a:off x="472056" y="2664649"/>
        <a:ext cx="6285995" cy="372930"/>
      </dsp:txXfrm>
    </dsp:sp>
    <dsp:sp modelId="{60213186-7DA6-46AF-A3D9-711FA85FDA13}">
      <dsp:nvSpPr>
        <dsp:cNvPr id="0" name=""/>
        <dsp:cNvSpPr/>
      </dsp:nvSpPr>
      <dsp:spPr>
        <a:xfrm>
          <a:off x="0" y="3486154"/>
          <a:ext cx="90376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203550"/>
              <a:satOff val="2780"/>
              <a:lumOff val="24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698B4-7F1A-462E-BAE5-5D8B4BAD23F5}">
      <dsp:nvSpPr>
        <dsp:cNvPr id="0" name=""/>
        <dsp:cNvSpPr/>
      </dsp:nvSpPr>
      <dsp:spPr>
        <a:xfrm>
          <a:off x="451881" y="3279515"/>
          <a:ext cx="6326345" cy="413280"/>
        </a:xfrm>
        <a:prstGeom prst="roundRect">
          <a:avLst/>
        </a:prstGeom>
        <a:gradFill rotWithShape="1">
          <a:gsLst>
            <a:gs pos="0">
              <a:schemeClr val="dk1">
                <a:shade val="85000"/>
                <a:satMod val="130000"/>
              </a:schemeClr>
            </a:gs>
            <a:gs pos="34000">
              <a:schemeClr val="dk1">
                <a:shade val="87000"/>
                <a:satMod val="125000"/>
              </a:schemeClr>
            </a:gs>
            <a:gs pos="70000">
              <a:schemeClr val="dk1">
                <a:tint val="100000"/>
                <a:shade val="90000"/>
                <a:satMod val="130000"/>
              </a:schemeClr>
            </a:gs>
            <a:gs pos="100000">
              <a:schemeClr val="dk1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39121" tIns="0" rIns="23912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Логичность  построения и соответствие основным принципам дидактики</a:t>
          </a:r>
          <a:endParaRPr lang="ru-RU" sz="1400" kern="1200" dirty="0"/>
        </a:p>
      </dsp:txBody>
      <dsp:txXfrm>
        <a:off x="472056" y="3299690"/>
        <a:ext cx="6285995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E194D-D984-499D-9F67-DFB9B8D45973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C7FCF-8AA3-451D-BF01-AB66F78E5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3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3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21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885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891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94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#&#1044;&#1080;&#1089;&#1094;&#1080;&#1087;&#1083;&#1080;&#1085;&#1099;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997" y="758952"/>
            <a:ext cx="6092504" cy="5351702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01862" y="758952"/>
            <a:ext cx="5053817" cy="356616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Разработка учебных планов 2022-2023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01862" y="4325112"/>
            <a:ext cx="5053817" cy="200464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Особенности УП по различным ФГОС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Порядок разработки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737" y="211192"/>
            <a:ext cx="1341883" cy="399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137" y="363592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7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604474" y="353414"/>
            <a:ext cx="8677440" cy="1239837"/>
          </a:xfrm>
        </p:spPr>
        <p:txBody>
          <a:bodyPr rtlCol="0"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ПООП во ФГОС по ТОП-50 (актуализированных ФГОС)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just"/>
            <a:r>
              <a:rPr lang="ru-RU" dirty="0" smtClean="0"/>
              <a:t>П. 2.1. Конкретное </a:t>
            </a:r>
            <a:r>
              <a:rPr lang="ru-RU" dirty="0"/>
              <a:t>соотношение объемов обязательной части и вариативной части образовательной программы образовательная организация определяет самостоятельно в соответствии с требованиями настоящего пункта, а также </a:t>
            </a:r>
            <a:r>
              <a:rPr lang="ru-RU" b="1" u="sng" dirty="0"/>
              <a:t>с учетом </a:t>
            </a:r>
            <a:r>
              <a:rPr lang="ru-RU" dirty="0"/>
              <a:t>примерной основной образовательной программы (далее - ПООП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П. 2.3</a:t>
            </a:r>
            <a:r>
              <a:rPr lang="ru-RU" dirty="0">
                <a:solidFill>
                  <a:srgbClr val="C00000"/>
                </a:solidFill>
              </a:rPr>
              <a:t>. Перечень, содержание, объем и порядок реализации дисциплин и модулей образовательной программы образовательная организация определяет самостоятельно </a:t>
            </a:r>
            <a:r>
              <a:rPr lang="ru-RU" b="1" u="sng" dirty="0">
                <a:solidFill>
                  <a:srgbClr val="C00000"/>
                </a:solidFill>
              </a:rPr>
              <a:t>с учетом ПООП </a:t>
            </a:r>
            <a:r>
              <a:rPr lang="ru-RU" dirty="0">
                <a:solidFill>
                  <a:srgbClr val="C00000"/>
                </a:solidFill>
              </a:rPr>
              <a:t>по соответствующей специальности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dirty="0" smtClean="0"/>
              <a:t>П. 2.9. Требования </a:t>
            </a:r>
            <a:r>
              <a:rPr lang="ru-RU" dirty="0"/>
              <a:t>к содержанию, объему и структуре выпускной квалификационной работы и (или) государственного экзамена образовательная организация определяет самостоятельно </a:t>
            </a:r>
            <a:r>
              <a:rPr lang="ru-RU" b="1" u="sng" dirty="0"/>
              <a:t>с учетом </a:t>
            </a:r>
            <a:r>
              <a:rPr lang="ru-RU" b="1" u="sng" dirty="0" smtClean="0"/>
              <a:t>ПООП</a:t>
            </a:r>
          </a:p>
          <a:p>
            <a:pPr algn="just"/>
            <a:r>
              <a:rPr lang="ru-RU" dirty="0"/>
              <a:t>4.2.1. Образовательная организация должна располагать на праве собственности или ином законном основании материально-технической базой, обеспечивающей проведение всех видов учебной деятельности обучающихся, предусмотренных учебным планом, </a:t>
            </a:r>
            <a:r>
              <a:rPr lang="ru-RU" b="1" u="sng" dirty="0"/>
              <a:t>с учетом ПООП</a:t>
            </a:r>
            <a:r>
              <a:rPr lang="ru-RU" b="1" u="sng" dirty="0" smtClean="0"/>
              <a:t>.</a:t>
            </a:r>
          </a:p>
          <a:p>
            <a:pPr algn="just"/>
            <a:r>
              <a:rPr lang="ru-RU" dirty="0"/>
              <a:t>В качестве основной литературы образовательная организация использует учебники, учебные пособия, </a:t>
            </a:r>
            <a:r>
              <a:rPr lang="ru-RU" b="1" u="sng" dirty="0"/>
              <a:t>предусмотренные ПООП</a:t>
            </a:r>
            <a:r>
              <a:rPr lang="ru-RU" b="1" u="sng" dirty="0" smtClean="0"/>
              <a:t>.</a:t>
            </a:r>
          </a:p>
          <a:p>
            <a:pPr algn="just"/>
            <a:r>
              <a:rPr lang="ru-RU" dirty="0"/>
              <a:t>Рекомендации по иному материально-техническому и учебно-методическому обеспечению реализации образовательной программы </a:t>
            </a:r>
            <a:r>
              <a:rPr lang="ru-RU" b="1" u="sng" dirty="0"/>
              <a:t>определяются ПООП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489" y="149646"/>
            <a:ext cx="1341883" cy="3990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392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489" y="738765"/>
            <a:ext cx="377985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025" y="177801"/>
            <a:ext cx="9782801" cy="946944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ПООП по новым ФГОС</a:t>
            </a:r>
            <a:endParaRPr lang="ru-RU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340768"/>
            <a:ext cx="11168108" cy="494659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Содержание образования по специальности определяется образовательной программой, разрабатываемой образовательной организацией в соответствии с ФГОС СПО </a:t>
            </a:r>
            <a:r>
              <a:rPr lang="ru-RU" b="1" u="sng" dirty="0"/>
              <a:t>с учетом </a:t>
            </a:r>
            <a:r>
              <a:rPr lang="ru-RU" b="1" dirty="0"/>
              <a:t>соответствующей примерной основной образовательной программы</a:t>
            </a:r>
            <a:r>
              <a:rPr lang="ru-RU" dirty="0"/>
              <a:t>, включенной в реестр примерных основных образовательных программ (далее – ПООП</a:t>
            </a:r>
            <a:r>
              <a:rPr lang="ru-RU" dirty="0" smtClean="0"/>
              <a:t>),</a:t>
            </a:r>
          </a:p>
          <a:p>
            <a:pPr algn="just"/>
            <a:r>
              <a:rPr lang="ru-RU" dirty="0"/>
              <a:t>1.8. Воспитание обучающихся при освоении ими образовательной программы осуществляется на основе включаемых в образовательные программы рабочей программы воспитания и календарного плана воспитательной работы, разрабатываемых и утверждаемых с учетом </a:t>
            </a:r>
            <a:r>
              <a:rPr lang="ru-RU" b="1" u="sng" dirty="0"/>
              <a:t>включенных в ПООП </a:t>
            </a:r>
            <a:r>
              <a:rPr lang="ru-RU" dirty="0"/>
              <a:t>примерной рабочей программы воспитания и примерного календарного плана воспитательной работы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1.15. При разработке образовательной программы организация устанавливает направленность, которая соответствует специальности в целом или конкретизирует содержание программы путем ориентации на виды деятельности, </a:t>
            </a:r>
            <a:r>
              <a:rPr lang="ru-RU" b="1" u="sng" dirty="0"/>
              <a:t>с учетом соответствующей ПООП. </a:t>
            </a:r>
            <a:endParaRPr lang="ru-RU" b="1" u="sng" dirty="0" smtClean="0"/>
          </a:p>
          <a:p>
            <a:pPr algn="just"/>
            <a:r>
              <a:rPr lang="ru-RU" b="1" u="sng" dirty="0" smtClean="0">
                <a:solidFill>
                  <a:srgbClr val="C00000"/>
                </a:solidFill>
              </a:rPr>
              <a:t>2.3.</a:t>
            </a:r>
            <a:r>
              <a:rPr lang="ru-RU" i="1" dirty="0">
                <a:solidFill>
                  <a:srgbClr val="C00000"/>
                </a:solidFill>
              </a:rPr>
              <a:t> Конкретное соотношение обязательной и вариативной части образовательной программы, объемные параметры циклов и практики</a:t>
            </a:r>
            <a:r>
              <a:rPr lang="ru-RU" dirty="0">
                <a:solidFill>
                  <a:srgbClr val="C00000"/>
                </a:solidFill>
              </a:rPr>
              <a:t> образовательная организация определяет самостоятельно в соответствии с требованиями настоящего пункта, а также </a:t>
            </a:r>
            <a:r>
              <a:rPr lang="ru-RU" u="sng" dirty="0">
                <a:solidFill>
                  <a:srgbClr val="C00000"/>
                </a:solidFill>
              </a:rPr>
              <a:t>с учетом ПООП</a:t>
            </a:r>
            <a:r>
              <a:rPr lang="ru-RU" u="sng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dirty="0"/>
              <a:t>В состав профессионального модуля входит один или несколько междисциплинарных курсов, которые устанавливаются образовательной организацией самостоятельно </a:t>
            </a:r>
            <a:r>
              <a:rPr lang="ru-RU" b="1" u="sng" dirty="0"/>
              <a:t>с учетом ПООП</a:t>
            </a:r>
            <a:r>
              <a:rPr lang="ru-RU" b="1" u="sng" dirty="0" smtClean="0"/>
              <a:t>.</a:t>
            </a:r>
          </a:p>
          <a:p>
            <a:pPr algn="just"/>
            <a:r>
              <a:rPr lang="ru-RU" dirty="0"/>
              <a:t>Типы практики устанавливаются образовательной организацией самостоятельно </a:t>
            </a:r>
            <a:r>
              <a:rPr lang="ru-RU" b="1" u="sng" dirty="0"/>
              <a:t>с учетом ПООП.</a:t>
            </a:r>
          </a:p>
          <a:p>
            <a:pPr algn="just"/>
            <a:r>
              <a:rPr lang="ru-RU" dirty="0"/>
              <a:t>Образовательная организация с учетом ПООП самостоятельно планирует результаты обучения по отдельным дисциплинам (модулям) и практикам, которые должны быть соотнесены с требуемыми результатами освоения образовательной программы. </a:t>
            </a:r>
            <a:endParaRPr lang="ru-RU" dirty="0" smtClean="0"/>
          </a:p>
          <a:p>
            <a:pPr algn="just"/>
            <a:r>
              <a:rPr lang="ru-RU" dirty="0"/>
              <a:t>Образовательная организация должна располагать на праве собственности или ином законном основании материально-технической базой, обеспечивающей проведение всех видов учебной деятельности обучающихся, </a:t>
            </a:r>
            <a:r>
              <a:rPr lang="ru-RU" i="1" dirty="0"/>
              <a:t>включая проведение демонстрационного экзамена (при наличии такой формы в п.2.9.),</a:t>
            </a:r>
            <a:r>
              <a:rPr lang="ru-RU" dirty="0"/>
              <a:t> предусмотренных учебным планом, </a:t>
            </a:r>
            <a:r>
              <a:rPr lang="ru-RU" b="1" u="sng" dirty="0"/>
              <a:t>с учетом ПООП. </a:t>
            </a:r>
            <a:endParaRPr lang="ru-RU" b="1" u="sng" dirty="0" smtClean="0"/>
          </a:p>
          <a:p>
            <a:pPr algn="just"/>
            <a:r>
              <a:rPr lang="ru-RU" dirty="0"/>
              <a:t>В качестве основной литературы образовательная организация использует учебники, учебные пособия, </a:t>
            </a:r>
            <a:r>
              <a:rPr lang="ru-RU" b="1" u="sng" dirty="0"/>
              <a:t>предусмотренные ПООП</a:t>
            </a:r>
            <a:r>
              <a:rPr lang="ru-RU" b="1" u="sng" dirty="0" smtClean="0"/>
              <a:t>.</a:t>
            </a:r>
          </a:p>
          <a:p>
            <a:pPr algn="just"/>
            <a:r>
              <a:rPr lang="ru-RU" dirty="0"/>
              <a:t>Рекомендации по иному материально-техническому и учебно-методическому обеспечению реализации образовательной программы </a:t>
            </a:r>
            <a:r>
              <a:rPr lang="ru-RU" b="1" u="sng" dirty="0"/>
              <a:t>определяются ПООП.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u="sng" dirty="0"/>
          </a:p>
          <a:p>
            <a:endParaRPr lang="ru-RU" b="1" u="sng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89" y="738765"/>
            <a:ext cx="377985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0F01D-4AB9-456E-A31D-A66DCA2C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453" y="292963"/>
            <a:ext cx="9717069" cy="111951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Права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образовательной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38C0CC-4FA7-4888-8C14-B9C2CF115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458253"/>
            <a:ext cx="9630642" cy="49152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- </a:t>
            </a:r>
            <a:r>
              <a:rPr lang="ru-RU" sz="2299" dirty="0"/>
              <a:t>распределять время вариативной части, </a:t>
            </a:r>
          </a:p>
          <a:p>
            <a:pPr algn="just"/>
            <a:r>
              <a:rPr lang="ru-RU" sz="2299" b="1" dirty="0"/>
              <a:t>- уточнять отнесение </a:t>
            </a:r>
            <a:r>
              <a:rPr lang="ru-RU" sz="2299" dirty="0"/>
              <a:t>профессий СПО и специальностей СПО </a:t>
            </a:r>
            <a:r>
              <a:rPr lang="ru-RU" sz="2299" b="1" dirty="0"/>
              <a:t>к профилям </a:t>
            </a:r>
            <a:r>
              <a:rPr lang="ru-RU" sz="2299" dirty="0"/>
              <a:t>получаемого общего образования с учетом специфики основной профессиональной образовательной программы по профессии СПО, специальности СПО;</a:t>
            </a:r>
          </a:p>
          <a:p>
            <a:pPr algn="just"/>
            <a:r>
              <a:rPr lang="ru-RU" sz="2299" dirty="0"/>
              <a:t>- определять </a:t>
            </a:r>
            <a:r>
              <a:rPr lang="ru-RU" sz="2299" b="1" dirty="0"/>
              <a:t>перечень учебных дисциплин, МДК</a:t>
            </a:r>
            <a:r>
              <a:rPr lang="ru-RU" sz="2299" dirty="0"/>
              <a:t>, профессиональных модулей, </a:t>
            </a:r>
            <a:r>
              <a:rPr lang="ru-RU" sz="2299" b="1" dirty="0"/>
              <a:t>объем нагрузки </a:t>
            </a:r>
            <a:r>
              <a:rPr lang="ru-RU" sz="2299" dirty="0"/>
              <a:t>по ним и порядок их реализации с учетом ПООП по соответствующей профессии/специальности, при этом образовательная организация может корректировать номенклатуру и объем нагрузки осваиваемых учебных дисциплин и модулей по отношению к указанным в ПООП;</a:t>
            </a:r>
          </a:p>
          <a:p>
            <a:pPr algn="just"/>
            <a:r>
              <a:rPr lang="ru-RU" sz="2299" dirty="0"/>
              <a:t>- </a:t>
            </a:r>
            <a:r>
              <a:rPr lang="ru-RU" sz="2299" b="1" dirty="0"/>
              <a:t>планировать порядок </a:t>
            </a:r>
            <a:r>
              <a:rPr lang="ru-RU" sz="2299" dirty="0"/>
              <a:t>реализации образовательной программы;</a:t>
            </a:r>
          </a:p>
          <a:p>
            <a:pPr algn="just"/>
            <a:r>
              <a:rPr lang="ru-RU" sz="2299" dirty="0"/>
              <a:t>- </a:t>
            </a:r>
            <a:r>
              <a:rPr lang="ru-RU" sz="2299" b="1" dirty="0"/>
              <a:t>указывать объем </a:t>
            </a:r>
            <a:r>
              <a:rPr lang="ru-RU" sz="2299" dirty="0"/>
              <a:t>образовательной программы с применением системы </a:t>
            </a:r>
            <a:r>
              <a:rPr lang="ru-RU" sz="2299" b="1" dirty="0"/>
              <a:t>зачетных единиц </a:t>
            </a:r>
            <a:r>
              <a:rPr lang="ru-RU" sz="2299" dirty="0"/>
              <a:t>(одна зачетная единица соответствует 32-36 академическим часам);</a:t>
            </a:r>
          </a:p>
          <a:p>
            <a:pPr algn="just"/>
            <a:r>
              <a:rPr lang="ru-RU" sz="2299" dirty="0"/>
              <a:t>- определять </a:t>
            </a:r>
            <a:r>
              <a:rPr lang="ru-RU" sz="2299" b="1" dirty="0"/>
              <a:t>номенклатуру адаптационных дисциплин</a:t>
            </a:r>
            <a:r>
              <a:rPr lang="ru-RU" sz="2299" dirty="0"/>
              <a:t>, обеспечивающих коррекцию нарушений развития и социальную адаптацию обучающихся инвалидов и лиц с ограниченными возможностями </a:t>
            </a:r>
            <a:r>
              <a:rPr lang="ru-RU" sz="2299" dirty="0" smtClean="0"/>
              <a:t>здоровья</a:t>
            </a:r>
            <a:endParaRPr lang="ru-RU" sz="2299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89" y="738765"/>
            <a:ext cx="377985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3303D-60D1-4A55-8C9E-1B27C82E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351986"/>
            <a:ext cx="8352928" cy="12926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Права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образовательной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48471-37E5-4F92-9057-50B198923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2398911"/>
            <a:ext cx="8712968" cy="410710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- определять для освоения обучающимися по специальности СПО в рамках профессионального модуля «Выполнение работ по одной или нескольким профессиям рабочих, должностей служащих» профессию (-</a:t>
            </a:r>
            <a:r>
              <a:rPr lang="ru-RU" dirty="0" err="1"/>
              <a:t>ии</a:t>
            </a:r>
            <a:r>
              <a:rPr lang="ru-RU" dirty="0"/>
              <a:t>) рабочего, должность (-и) служащего согласно приложению к ФГОС </a:t>
            </a:r>
            <a:r>
              <a:rPr lang="ru-RU" dirty="0" smtClean="0"/>
              <a:t>СПО или Приказа №513; </a:t>
            </a:r>
            <a:endParaRPr lang="ru-RU" dirty="0"/>
          </a:p>
          <a:p>
            <a:pPr algn="just"/>
            <a:r>
              <a:rPr lang="ru-RU" dirty="0"/>
              <a:t>- самостоятельно распределить время в объеме 720 часов (20-ти недель) для программ подготовки квалифицированных рабочих, служащих по профессии СПО при реализации программы для принятых на обучение на базе </a:t>
            </a:r>
            <a:r>
              <a:rPr lang="ru-RU" dirty="0" smtClean="0"/>
              <a:t>основного </a:t>
            </a:r>
            <a:r>
              <a:rPr lang="ru-RU" dirty="0"/>
              <a:t>общего </a:t>
            </a:r>
            <a:r>
              <a:rPr lang="ru-RU" dirty="0" smtClean="0"/>
              <a:t>образования для ТОП-50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89" y="738765"/>
            <a:ext cx="377985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5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414A0-73A4-4D97-9482-DAD1CB546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7" y="487361"/>
            <a:ext cx="10222157" cy="10112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Распределение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вариативной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части (ФГОС по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ТОП-50 и актуализированных)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9E869-ACD3-4241-AA99-0C6759B32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704" y="1630486"/>
            <a:ext cx="9903419" cy="499476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– не менее 20 процентов от общего объема образовательной программы для профессий СПО, не менее 30 процентов для специальностей СПО. </a:t>
            </a:r>
          </a:p>
          <a:p>
            <a:r>
              <a:rPr lang="ru-RU" dirty="0"/>
              <a:t>В зависимости от указанных во ФГОС сроках обучения объем часов вариативной части образовательной программы составляет:</a:t>
            </a:r>
          </a:p>
          <a:p>
            <a:r>
              <a:rPr lang="ru-RU" dirty="0"/>
              <a:t>– для профессии СПО при сроке освоения программы на базе СОО </a:t>
            </a:r>
            <a:r>
              <a:rPr lang="ru-RU" u="sng" dirty="0"/>
              <a:t>10 месяцев</a:t>
            </a:r>
            <a:r>
              <a:rPr lang="ru-RU" dirty="0"/>
              <a:t> – </a:t>
            </a:r>
            <a:r>
              <a:rPr lang="ru-RU" b="1" dirty="0">
                <a:solidFill>
                  <a:schemeClr val="accent1"/>
                </a:solidFill>
              </a:rPr>
              <a:t>не менее 288 академических часов. </a:t>
            </a:r>
            <a:r>
              <a:rPr lang="ru-RU" dirty="0"/>
              <a:t>На базе основного общего образования </a:t>
            </a:r>
            <a:r>
              <a:rPr lang="ru-RU" dirty="0" smtClean="0"/>
              <a:t>( далее ОО образования)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менее  1008 ч.</a:t>
            </a:r>
          </a:p>
          <a:p>
            <a:r>
              <a:rPr lang="ru-RU" dirty="0"/>
              <a:t>– для подготовки по профессиям СПО на базе СОО </a:t>
            </a:r>
            <a:r>
              <a:rPr lang="ru-RU" u="sng" dirty="0"/>
              <a:t>1 г. 10 мес</a:t>
            </a:r>
            <a:r>
              <a:rPr lang="ru-RU" dirty="0"/>
              <a:t>. – </a:t>
            </a:r>
            <a:r>
              <a:rPr lang="ru-RU" b="1" dirty="0">
                <a:solidFill>
                  <a:schemeClr val="accent1"/>
                </a:solidFill>
              </a:rPr>
              <a:t>не менее 612 академических часов</a:t>
            </a:r>
            <a:r>
              <a:rPr lang="ru-RU" dirty="0"/>
              <a:t>. На базе </a:t>
            </a:r>
            <a:r>
              <a:rPr lang="ru-RU" dirty="0" smtClean="0"/>
              <a:t>ОО </a:t>
            </a:r>
            <a:r>
              <a:rPr lang="ru-RU" dirty="0"/>
              <a:t>образования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1322 часа.</a:t>
            </a:r>
          </a:p>
          <a:p>
            <a:r>
              <a:rPr lang="ru-RU" dirty="0"/>
              <a:t>- для программы подготовки специалистов среднего звена 1 г. 10 месяцев </a:t>
            </a:r>
            <a:r>
              <a:rPr lang="ru-RU" b="1" dirty="0">
                <a:solidFill>
                  <a:schemeClr val="accent1"/>
                </a:solidFill>
              </a:rPr>
              <a:t>не менее  828 часов</a:t>
            </a:r>
          </a:p>
          <a:p>
            <a:r>
              <a:rPr lang="ru-RU" dirty="0"/>
              <a:t>– для программ подготовки по специальностям СПО на базе </a:t>
            </a:r>
            <a:r>
              <a:rPr lang="ru-RU" dirty="0" smtClean="0"/>
              <a:t>(далее СОО) </a:t>
            </a:r>
            <a:r>
              <a:rPr lang="ru-RU" u="sng" dirty="0" smtClean="0"/>
              <a:t>2 </a:t>
            </a:r>
            <a:r>
              <a:rPr lang="ru-RU" u="sng" dirty="0"/>
              <a:t>г. 10 мес.</a:t>
            </a:r>
            <a:r>
              <a:rPr lang="ru-RU" dirty="0"/>
              <a:t> – </a:t>
            </a:r>
            <a:r>
              <a:rPr lang="ru-RU" b="1" dirty="0">
                <a:solidFill>
                  <a:schemeClr val="accent1"/>
                </a:solidFill>
              </a:rPr>
              <a:t>не менее 1296 академических часов</a:t>
            </a:r>
            <a:r>
              <a:rPr lang="ru-RU" b="1" dirty="0"/>
              <a:t>.</a:t>
            </a:r>
          </a:p>
          <a:p>
            <a:r>
              <a:rPr lang="ru-RU" dirty="0"/>
              <a:t> – для программ подготовки по специальностям СПО на базе </a:t>
            </a:r>
            <a:r>
              <a:rPr lang="ru-RU" dirty="0" smtClean="0"/>
              <a:t>СОО </a:t>
            </a:r>
            <a:r>
              <a:rPr lang="ru-RU" u="sng" dirty="0" smtClean="0"/>
              <a:t>3 </a:t>
            </a:r>
            <a:r>
              <a:rPr lang="ru-RU" u="sng" dirty="0"/>
              <a:t>г. 10 мес</a:t>
            </a:r>
            <a:r>
              <a:rPr lang="ru-RU" dirty="0"/>
              <a:t>. – </a:t>
            </a:r>
            <a:r>
              <a:rPr lang="ru-RU" b="1" dirty="0">
                <a:solidFill>
                  <a:schemeClr val="accent1"/>
                </a:solidFill>
              </a:rPr>
              <a:t>не менее 1728 академических часов.</a:t>
            </a:r>
          </a:p>
          <a:p>
            <a:r>
              <a:rPr lang="ru-RU" dirty="0"/>
              <a:t>6.5. В случае увеличение количества  часов вариативной части при разработке учебного плана образовательная организация должна предусмотреть учет требований ФГОС СПО к структуре образовательной программы в разрезе объема часов по учебным циклам, указанного в Таблице 1 ФГОС </a:t>
            </a:r>
            <a:r>
              <a:rPr lang="ru-RU" dirty="0" smtClean="0"/>
              <a:t>СПО (раздел 2).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89" y="738765"/>
            <a:ext cx="377985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E6AAD-6DE5-44F8-A018-1CE096D8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3" y="279117"/>
            <a:ext cx="9937103" cy="14216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Общие правила 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при формировании УП для 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ФГОС поТОП-50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3F20D3-1BBB-4E55-8421-61C7E5C4A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988840"/>
            <a:ext cx="10398522" cy="4955022"/>
          </a:xfrm>
        </p:spPr>
        <p:txBody>
          <a:bodyPr>
            <a:noAutofit/>
          </a:bodyPr>
          <a:lstStyle/>
          <a:p>
            <a:pPr lvl="0" algn="just"/>
            <a:r>
              <a:rPr lang="ru-RU" sz="2799" dirty="0"/>
              <a:t>Объем недельной образовательной нагрузки обучающихся по программе </a:t>
            </a:r>
            <a:r>
              <a:rPr lang="ru-RU" sz="2799" b="1" dirty="0"/>
              <a:t>не может превышать 36 академических часов,</a:t>
            </a:r>
            <a:r>
              <a:rPr lang="ru-RU" sz="2799" dirty="0"/>
              <a:t> и включает все виды работы во взаимодействии с преподавателем, практики и самостоятельную учебную работу; </a:t>
            </a:r>
          </a:p>
          <a:p>
            <a:pPr lvl="0" algn="just"/>
            <a:r>
              <a:rPr lang="ru-RU" sz="2799" dirty="0"/>
              <a:t>Самостоятельная работа должна быть предусмотрена </a:t>
            </a:r>
            <a:r>
              <a:rPr lang="ru-RU" sz="2799" b="1" dirty="0"/>
              <a:t>во всех циклах. </a:t>
            </a:r>
          </a:p>
          <a:p>
            <a:pPr lvl="0" algn="just"/>
            <a:r>
              <a:rPr lang="ru-RU" sz="2799" b="1" dirty="0"/>
              <a:t>Организация самостоятельной работы обучающихся </a:t>
            </a:r>
            <a:r>
              <a:rPr lang="ru-RU" sz="2799" dirty="0"/>
              <a:t>относится к свободам образовательной организации, а ее конкретизация фиксируется в локальных актах образовательной организации.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89" y="738765"/>
            <a:ext cx="377985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6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1C0CE-38B4-4E82-AA05-C4328F731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82272"/>
            <a:ext cx="9903418" cy="9648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Общие правила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F60BA3-1F1F-4D82-8E53-87E2FF57F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487" y="1422838"/>
            <a:ext cx="10448341" cy="5061013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sz="3199" dirty="0"/>
              <a:t>Суммарный объем времени по программе </a:t>
            </a:r>
            <a:r>
              <a:rPr lang="ru-RU" sz="3199" b="1" dirty="0"/>
              <a:t>не может превышать </a:t>
            </a:r>
            <a:r>
              <a:rPr lang="ru-RU" sz="3199" dirty="0"/>
              <a:t>соответствующий объем, указанный во ФГОС СПО (Таблица 1. Раздел II), нагрузка по циклам не может быть менее указанных во ФГОС)</a:t>
            </a:r>
          </a:p>
          <a:p>
            <a:pPr lvl="0" algn="just"/>
            <a:r>
              <a:rPr lang="ru-RU" sz="3199" dirty="0"/>
              <a:t>Номенклатура и объем нагрузки дисциплин, модулей должна </a:t>
            </a:r>
            <a:r>
              <a:rPr lang="ru-RU" sz="3199" b="1" dirty="0"/>
              <a:t>обеспечивать освоение всех результатов (</a:t>
            </a:r>
            <a:r>
              <a:rPr lang="ru-RU" sz="3199" dirty="0"/>
              <a:t>ФГОС+ВЧ).</a:t>
            </a:r>
          </a:p>
          <a:p>
            <a:pPr lvl="0" algn="just"/>
            <a:r>
              <a:rPr lang="ru-RU" sz="3199" dirty="0"/>
              <a:t>Образовательная программа СПО должна предусматривать </a:t>
            </a:r>
            <a:r>
              <a:rPr lang="ru-RU" sz="3199" b="1" dirty="0"/>
              <a:t>включение адаптационных дисциплин, </a:t>
            </a:r>
            <a:r>
              <a:rPr lang="ru-RU" sz="3199" dirty="0"/>
              <a:t>обеспечивающих коррекцию нарушений развития и социальную адаптацию обучающихся инвалидов и лиц с ограниченными возможностями здоровья.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89" y="738765"/>
            <a:ext cx="377985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Задание 3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4943873" y="476671"/>
          <a:ext cx="6768751" cy="46967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126813293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1688056582"/>
                    </a:ext>
                  </a:extLst>
                </a:gridCol>
                <a:gridCol w="615341">
                  <a:extLst>
                    <a:ext uri="{9D8B030D-6E8A-4147-A177-3AD203B41FA5}">
                      <a16:colId xmlns:a16="http://schemas.microsoft.com/office/drawing/2014/main" val="707383990"/>
                    </a:ext>
                  </a:extLst>
                </a:gridCol>
                <a:gridCol w="615341">
                  <a:extLst>
                    <a:ext uri="{9D8B030D-6E8A-4147-A177-3AD203B41FA5}">
                      <a16:colId xmlns:a16="http://schemas.microsoft.com/office/drawing/2014/main" val="593463024"/>
                    </a:ext>
                  </a:extLst>
                </a:gridCol>
                <a:gridCol w="615341">
                  <a:extLst>
                    <a:ext uri="{9D8B030D-6E8A-4147-A177-3AD203B41FA5}">
                      <a16:colId xmlns:a16="http://schemas.microsoft.com/office/drawing/2014/main" val="1035428433"/>
                    </a:ext>
                  </a:extLst>
                </a:gridCol>
                <a:gridCol w="615341">
                  <a:extLst>
                    <a:ext uri="{9D8B030D-6E8A-4147-A177-3AD203B41FA5}">
                      <a16:colId xmlns:a16="http://schemas.microsoft.com/office/drawing/2014/main" val="450415672"/>
                    </a:ext>
                  </a:extLst>
                </a:gridCol>
                <a:gridCol w="615341">
                  <a:extLst>
                    <a:ext uri="{9D8B030D-6E8A-4147-A177-3AD203B41FA5}">
                      <a16:colId xmlns:a16="http://schemas.microsoft.com/office/drawing/2014/main" val="1000851451"/>
                    </a:ext>
                  </a:extLst>
                </a:gridCol>
                <a:gridCol w="615341">
                  <a:extLst>
                    <a:ext uri="{9D8B030D-6E8A-4147-A177-3AD203B41FA5}">
                      <a16:colId xmlns:a16="http://schemas.microsoft.com/office/drawing/2014/main" val="2777307616"/>
                    </a:ext>
                  </a:extLst>
                </a:gridCol>
                <a:gridCol w="615341">
                  <a:extLst>
                    <a:ext uri="{9D8B030D-6E8A-4147-A177-3AD203B41FA5}">
                      <a16:colId xmlns:a16="http://schemas.microsoft.com/office/drawing/2014/main" val="3683878107"/>
                    </a:ext>
                  </a:extLst>
                </a:gridCol>
                <a:gridCol w="615341">
                  <a:extLst>
                    <a:ext uri="{9D8B030D-6E8A-4147-A177-3AD203B41FA5}">
                      <a16:colId xmlns:a16="http://schemas.microsoft.com/office/drawing/2014/main" val="986760861"/>
                    </a:ext>
                  </a:extLst>
                </a:gridCol>
                <a:gridCol w="615341">
                  <a:extLst>
                    <a:ext uri="{9D8B030D-6E8A-4147-A177-3AD203B41FA5}">
                      <a16:colId xmlns:a16="http://schemas.microsoft.com/office/drawing/2014/main" val="3917835677"/>
                    </a:ext>
                  </a:extLst>
                </a:gridCol>
              </a:tblGrid>
              <a:tr h="185690">
                <a:tc rowSpan="3">
                  <a:txBody>
                    <a:bodyPr/>
                    <a:lstStyle/>
                    <a:p>
                      <a:r>
                        <a:rPr lang="ru-RU" sz="900" dirty="0" smtClean="0"/>
                        <a:t>Индекс</a:t>
                      </a:r>
                      <a:endParaRPr lang="ru-RU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900" dirty="0" smtClean="0"/>
                        <a:t>Наименование</a:t>
                      </a:r>
                      <a:endParaRPr lang="ru-RU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900" dirty="0" err="1" smtClean="0"/>
                        <a:t>Фррма</a:t>
                      </a:r>
                      <a:r>
                        <a:rPr lang="ru-RU" sz="900" baseline="0" dirty="0" smtClean="0"/>
                        <a:t> ПА</a:t>
                      </a:r>
                      <a:endParaRPr lang="ru-RU" sz="900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ru-RU" sz="900" dirty="0" smtClean="0"/>
                        <a:t>Объем образовательной программы в академических</a:t>
                      </a:r>
                      <a:r>
                        <a:rPr lang="ru-RU" sz="900" baseline="0" dirty="0" smtClean="0"/>
                        <a:t> часах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900" dirty="0" smtClean="0"/>
                        <a:t>Осваиваемы рез-ты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74131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Всего</a:t>
                      </a:r>
                      <a:endParaRPr lang="ru-RU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dirty="0" err="1" smtClean="0"/>
                        <a:t>Пр.подг</a:t>
                      </a:r>
                      <a:endParaRPr lang="ru-RU" sz="9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800" dirty="0" smtClean="0"/>
                        <a:t>Во взаимодействии с преподавателем</a:t>
                      </a:r>
                      <a:endParaRPr lang="ru-RU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Самостоятельная раб.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885048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/>
                        <a:t>Теор.занятия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/>
                        <a:t>Лаб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пр.занятия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ПА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Практика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402190"/>
                  </a:ext>
                </a:extLst>
              </a:tr>
              <a:tr h="37137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551845"/>
                  </a:ext>
                </a:extLst>
              </a:tr>
              <a:tr h="371379"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00994"/>
                  </a:ext>
                </a:extLst>
              </a:tr>
              <a:tr h="371379"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545699"/>
                  </a:ext>
                </a:extLst>
              </a:tr>
              <a:tr h="371379"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703734"/>
                  </a:ext>
                </a:extLst>
              </a:tr>
              <a:tr h="371379"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401005"/>
                  </a:ext>
                </a:extLst>
              </a:tr>
              <a:tr h="371379"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513705"/>
                  </a:ext>
                </a:extLst>
              </a:tr>
              <a:tr h="371379"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917587"/>
                  </a:ext>
                </a:extLst>
              </a:tr>
              <a:tr h="371379"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445766"/>
                  </a:ext>
                </a:extLst>
              </a:tr>
              <a:tr h="371379"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375393"/>
                  </a:ext>
                </a:extLst>
              </a:tr>
              <a:tr h="371379"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520141"/>
                  </a:ext>
                </a:extLst>
              </a:tr>
            </a:tbl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64178" y="1223387"/>
            <a:ext cx="3293422" cy="432737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На основе требований выбранного ФГОС и с учетом требований ПООП составьте дополните номенклатуру учебных дисциплин, междисциплинарных курсов, профессиональных модулей, практик по выбранной профессии и специальности и укажите ОК и ПК осваиваемые в рамках каждого элемента программы. </a:t>
            </a:r>
          </a:p>
          <a:p>
            <a:pPr rtl="0"/>
            <a:r>
              <a:rPr lang="ru-RU" dirty="0" smtClean="0"/>
              <a:t>Распределите ВЧ по структурным элементам ООП включая, вводимые за счет ВЧ.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Особые требования при разработке УП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ПООП задается порядок выбора модулей для различных образовательных траекторий (сочетания квалификаций, различных квалификаций) в рамках программы.</a:t>
            </a:r>
          </a:p>
          <a:p>
            <a:r>
              <a:rPr lang="ru-RU" dirty="0" smtClean="0"/>
              <a:t>В ПООП задаются результаты освоения учебных дисциплин, могут уточняться результата освоения ПМ</a:t>
            </a:r>
          </a:p>
          <a:p>
            <a:r>
              <a:rPr lang="ru-RU" dirty="0" smtClean="0"/>
              <a:t>В ПООП должны быть структурные элементы обеспечивающие освоение всех результатов прописанных во ФГОС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Недельная нагрузка включает самостоятельную работы  и равна 36 часов.</a:t>
            </a:r>
          </a:p>
          <a:p>
            <a:r>
              <a:rPr lang="ru-RU" dirty="0" smtClean="0"/>
              <a:t>Нагрузка по неделям должна меняться плавно и желательно в сторону увеличения или уменьшения.</a:t>
            </a:r>
          </a:p>
          <a:p>
            <a:r>
              <a:rPr lang="ru-RU" dirty="0" smtClean="0"/>
              <a:t>Нагрузка по дисциплине не должна прерываться</a:t>
            </a:r>
          </a:p>
          <a:p>
            <a:r>
              <a:rPr lang="ru-RU" dirty="0" smtClean="0"/>
              <a:t>Если в структуре предусмотрены вариативные модули, то нагрузка по ним должна быть одинаковой.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1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4705" y="2218358"/>
            <a:ext cx="7143800" cy="109061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13191"/>
                </a:solidFill>
              </a:rPr>
              <a:t>Реализация программ среднего общего образования в структуре программ СПО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17512" y="0"/>
            <a:ext cx="71434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74686" y="0"/>
            <a:ext cx="357158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6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834" y="149647"/>
            <a:ext cx="9918767" cy="12398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rt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Структура программ по различным ФГОС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703" y="149647"/>
            <a:ext cx="1341883" cy="3990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849" y="738766"/>
            <a:ext cx="377985" cy="627943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706767"/>
              </p:ext>
            </p:extLst>
          </p:nvPr>
        </p:nvGraphicFramePr>
        <p:xfrm>
          <a:off x="1595439" y="1600200"/>
          <a:ext cx="97821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48000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Государственная итоговая аттестация проводится государственными экзаменационными комиссиями в целях определения соответствия результатов освоения обучающимися основных образовательных программ соответствующим требованиям федерального государственного образовательного стандарта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67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52400"/>
            <a:ext cx="7901014" cy="99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Нормативные документы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38348" y="1428736"/>
            <a:ext cx="7972452" cy="472822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Федеральный закон от 29.12.2012 г. № 273-ФЗ «Об образовании в Российской Федерации»;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/>
              <a:t>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17.05.2012 г. № 413 «Об утверждении федерального государственного </a:t>
            </a:r>
            <a:r>
              <a:rPr lang="ru-RU" dirty="0" smtClean="0"/>
              <a:t>образовательного </a:t>
            </a:r>
            <a:r>
              <a:rPr lang="ru-RU" dirty="0"/>
              <a:t>стандарта среднего общего образования» (зарегистрирован в Минюсте России 07.06.2012 г. № 24480);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/>
              <a:t>письмо </a:t>
            </a:r>
            <a:r>
              <a:rPr lang="ru-RU" dirty="0" err="1"/>
              <a:t>Минобрнауки</a:t>
            </a:r>
            <a:r>
              <a:rPr lang="ru-RU" dirty="0"/>
              <a:t> России от 20.06.2017 г. № ТС-194/08 «Об организации изучения учебного предмета «Астрономия» (вместе с «Методическими рекомендациями по введению учебного предмета «Астрономия» как обязательного для изучения на уровне среднего общего образования</a:t>
            </a:r>
            <a:r>
              <a:rPr lang="ru-RU" dirty="0" smtClean="0"/>
              <a:t>»);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- письмо </a:t>
            </a:r>
            <a:r>
              <a:rPr lang="ru-RU" dirty="0" err="1"/>
              <a:t>Минпросвещения</a:t>
            </a:r>
            <a:r>
              <a:rPr lang="ru-RU" dirty="0"/>
              <a:t> России от 20.12.2018 г. № 03-510 «О направлении информации» (вместе с «Рекомендациями по применению норм законодательства в части обеспечения возможности получения образования на родных языках из числа языков народов Российской Федерации, изучения государственных языков республик Российской Федерации, родных языков из числа языков народов Российской Федерации, в том числе русского как родного»);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/>
              <a:t>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28.08.2020 г. № 442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 (зарегистрирован в Минюсте России 06.10.2020 г. № 60252);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/>
              <a:t>приказ </a:t>
            </a:r>
            <a:r>
              <a:rPr lang="ru-RU" dirty="0" err="1"/>
              <a:t>Минобрнауки</a:t>
            </a:r>
            <a:r>
              <a:rPr lang="ru-RU" dirty="0"/>
              <a:t> России от 14.06.2013 г. № 464 «Об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образования» (зарегистрирован в Минюсте России 30.07.2013 г. № 29200).</a:t>
            </a:r>
            <a:endParaRPr lang="ru-RU" u="sng" dirty="0"/>
          </a:p>
          <a:p>
            <a:endParaRPr lang="ru-RU" b="1" dirty="0"/>
          </a:p>
          <a:p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0"/>
            <a:ext cx="71434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81158" y="0"/>
            <a:ext cx="357158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rgbClr val="013191"/>
                </a:solidFill>
              </a:rPr>
              <a:t>УРПО РУТ (МИИТ)</a:t>
            </a:r>
          </a:p>
        </p:txBody>
      </p:sp>
    </p:spTree>
    <p:extLst>
      <p:ext uri="{BB962C8B-B14F-4D97-AF65-F5344CB8AC3E}">
        <p14:creationId xmlns:p14="http://schemas.microsoft.com/office/powerpoint/2010/main" val="41073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152400"/>
            <a:ext cx="7211144" cy="990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Рекомендации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0"/>
            <a:ext cx="71434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81158" y="0"/>
            <a:ext cx="357158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95474" y="2007581"/>
            <a:ext cx="77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Методические рекомендации по реализации среднего общего образования в пределах освоения образовательной программы среднего профессионального образования на базе основного общего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3321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0" y="152400"/>
            <a:ext cx="7715200" cy="990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Назначение рекомендаций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95600" y="1340768"/>
            <a:ext cx="7416824" cy="5256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Применение настоящих Методических рекомендаций </a:t>
            </a:r>
            <a:r>
              <a:rPr lang="ru-RU" sz="2400" b="1" dirty="0"/>
              <a:t>не является требованием, подлежащим контролю при проведении проверок</a:t>
            </a:r>
            <a:r>
              <a:rPr lang="ru-RU" sz="2400" dirty="0"/>
              <a:t> в организациях, реализующих образовательные программы, органами государственного контроля (надзора). 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Методические рекомендации актуальны для применения в отношении актуализированных федеральных государственных образовательных стандартов среднего профессионального образования (далее - ФГОС СПО) с оптимизированным сроком (1 год) реализации общеобразовательного цикла в пределах освоения образовательной программы среднего профессионального образования на базе основного общего образования.</a:t>
            </a:r>
          </a:p>
          <a:p>
            <a:pPr marL="0" indent="0" algn="just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-15172"/>
            <a:ext cx="71434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81158" y="0"/>
            <a:ext cx="357158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rgbClr val="013191"/>
                </a:solidFill>
              </a:rPr>
              <a:t>УРПО РУТ (МИИТ)</a:t>
            </a:r>
          </a:p>
        </p:txBody>
      </p:sp>
    </p:spTree>
    <p:extLst>
      <p:ext uri="{BB962C8B-B14F-4D97-AF65-F5344CB8AC3E}">
        <p14:creationId xmlns:p14="http://schemas.microsoft.com/office/powerpoint/2010/main" val="2772898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152400"/>
            <a:ext cx="7643192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Основания реализации общеобразовательного цикла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0656" y="0"/>
            <a:ext cx="71434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19" y="0"/>
            <a:ext cx="725487" cy="69561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81200" y="2565646"/>
            <a:ext cx="7859216" cy="3887689"/>
          </a:xfrm>
        </p:spPr>
        <p:txBody>
          <a:bodyPr/>
          <a:lstStyle/>
          <a:p>
            <a:pPr algn="just"/>
            <a:r>
              <a:rPr lang="ru-RU" dirty="0"/>
              <a:t>Получение среднего профессионального образования на базе основного общего образования осуществляется с одновременным получением среднего общего образования в пределах соответствующей образовательной программы среднего профессионального образования. В этом случае образовательная программа разрабатывается на основе требований федеральных государственных образовательных стандартов среднего общего </a:t>
            </a:r>
            <a:r>
              <a:rPr lang="ru-RU" dirty="0" smtClean="0"/>
              <a:t>и </a:t>
            </a:r>
            <a:r>
              <a:rPr lang="ru-RU" dirty="0"/>
              <a:t>ФГОС СПО с учетом получаемой профессии или специальности.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213460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52400"/>
            <a:ext cx="7901014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13191"/>
                </a:solidFill>
              </a:rPr>
              <a:t>Особенности новых рекомендаций</a:t>
            </a:r>
            <a:endParaRPr lang="ru-RU" b="1" dirty="0">
              <a:solidFill>
                <a:srgbClr val="01319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81224" y="1899820"/>
            <a:ext cx="7829576" cy="425713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Конкретный срок реализации среднего общего образования в рамках образовательной программы </a:t>
            </a:r>
            <a:r>
              <a:rPr lang="ru-RU" dirty="0" smtClean="0"/>
              <a:t>СПО организация </a:t>
            </a:r>
            <a:r>
              <a:rPr lang="ru-RU" dirty="0"/>
              <a:t>определяет самостоятельно </a:t>
            </a:r>
            <a:r>
              <a:rPr lang="ru-RU" b="1" u="sng" dirty="0">
                <a:solidFill>
                  <a:srgbClr val="C00000"/>
                </a:solidFill>
              </a:rPr>
              <a:t>в пределах первого года обучения. </a:t>
            </a:r>
            <a:endParaRPr lang="ru-RU" b="1" u="sng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/>
              <a:t>Реализация </a:t>
            </a:r>
            <a:r>
              <a:rPr lang="ru-RU" dirty="0"/>
              <a:t>среднего общего образования на базе основного общего образования в рамках образовательной программы среднего профессионального образования </a:t>
            </a:r>
            <a:r>
              <a:rPr lang="ru-RU" b="1" u="sng" dirty="0"/>
              <a:t>находит отражение в общеобразовательном цикле учебного плана. </a:t>
            </a:r>
            <a:endParaRPr lang="ru-RU" b="1" u="sng" dirty="0" smtClean="0"/>
          </a:p>
          <a:p>
            <a:pPr algn="just"/>
            <a:r>
              <a:rPr lang="ru-RU" b="1" u="sng" dirty="0" smtClean="0"/>
              <a:t>Общеобразовательный </a:t>
            </a:r>
            <a:r>
              <a:rPr lang="ru-RU" b="1" u="sng" dirty="0"/>
              <a:t>цикл – обязательный раздел учебного плана </a:t>
            </a:r>
            <a:r>
              <a:rPr lang="ru-RU" dirty="0"/>
              <a:t>образовательной программы среднего </a:t>
            </a:r>
            <a:r>
              <a:rPr lang="ru-RU" dirty="0" smtClean="0"/>
              <a:t>профессионального образования</a:t>
            </a:r>
            <a:r>
              <a:rPr lang="ru-RU" dirty="0"/>
              <a:t>, реализуемой на базе основного общего образования с получением среднего общего образования, содержащий общеобразовательные учебные предметы.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0"/>
            <a:ext cx="71434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81158" y="0"/>
            <a:ext cx="35715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rgbClr val="013191"/>
                </a:solidFill>
              </a:rPr>
              <a:t>УРПО РУТ (МИИТ)</a:t>
            </a:r>
          </a:p>
        </p:txBody>
      </p:sp>
    </p:spTree>
    <p:extLst>
      <p:ext uri="{BB962C8B-B14F-4D97-AF65-F5344CB8AC3E}">
        <p14:creationId xmlns:p14="http://schemas.microsoft.com/office/powerpoint/2010/main" val="8255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01" y="142852"/>
            <a:ext cx="7964513" cy="982686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Условия реализации образовательных 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 в соответствии с ФГОС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24000" y="0"/>
            <a:ext cx="71434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881158" y="0"/>
            <a:ext cx="35715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rgbClr val="013191"/>
                </a:solidFill>
              </a:rPr>
              <a:t>УРПО РУТ (МИИТ)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5474" y="2413338"/>
            <a:ext cx="71729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Образовательная организация обеспечивает реализацию учебных планов одного или нескольких </a:t>
            </a:r>
            <a:r>
              <a:rPr lang="ru-RU" b="1" dirty="0"/>
              <a:t>профилей </a:t>
            </a:r>
            <a:r>
              <a:rPr lang="ru-RU" dirty="0"/>
              <a:t>с учетом получаемой профессии или специальности: </a:t>
            </a:r>
          </a:p>
          <a:p>
            <a:r>
              <a:rPr lang="ru-RU" dirty="0"/>
              <a:t> - естественно-научного,</a:t>
            </a:r>
          </a:p>
          <a:p>
            <a:r>
              <a:rPr lang="ru-RU" dirty="0"/>
              <a:t> - гуманитарного,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социально-экономического, </a:t>
            </a:r>
          </a:p>
          <a:p>
            <a:pPr marL="285750" indent="-285750">
              <a:buFontTx/>
              <a:buChar char="-"/>
            </a:pPr>
            <a:r>
              <a:rPr lang="ru-RU" dirty="0"/>
              <a:t> технологического</a:t>
            </a:r>
          </a:p>
          <a:p>
            <a:r>
              <a:rPr lang="ru-RU" dirty="0"/>
              <a:t>Образовательные </a:t>
            </a:r>
            <a:r>
              <a:rPr lang="ru-RU" b="1" dirty="0"/>
              <a:t>организации самостоятельно определяют профиль </a:t>
            </a:r>
            <a:r>
              <a:rPr lang="ru-RU" dirty="0"/>
              <a:t>в соответствии со спецификой программ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1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0" y="152400"/>
            <a:ext cx="7715200" cy="990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Количество предметов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95600" y="2564904"/>
            <a:ext cx="7715200" cy="244827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Учебный план по профилю и (или) индивидуальный учебный план должны содержать 11 (12) учебных предметов и предусматривать изучение не менее одного учебного предмета из каждой обязательной предметной области, определенной ФГОС СОО.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0"/>
            <a:ext cx="71434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81158" y="0"/>
            <a:ext cx="35715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rgbClr val="013191"/>
                </a:solidFill>
              </a:rPr>
              <a:t>УРПО РУТ (МИИТ)</a:t>
            </a:r>
          </a:p>
        </p:txBody>
      </p:sp>
    </p:spTree>
    <p:extLst>
      <p:ext uri="{BB962C8B-B14F-4D97-AF65-F5344CB8AC3E}">
        <p14:creationId xmlns:p14="http://schemas.microsoft.com/office/powerpoint/2010/main" val="3542621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404664"/>
            <a:ext cx="7859216" cy="6843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Дисциплина из ПО «Родной язык и родная литература»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51584" y="1219200"/>
            <a:ext cx="7859216" cy="493776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Образовательная </a:t>
            </a:r>
            <a:r>
              <a:rPr lang="ru-RU" dirty="0"/>
              <a:t>организация должна предусмотреть освоение результатов ФГОС СОО по одному из предметов обязательной предметной области «Родной язык и родная литература». Образовательная организация в рамках общеобразовательного цикла обеспечивает в случаях, предусмотренных действующим законодательством в области образования, возможность изучения государственных языков республик Российской Федерации из числа языков народов Российской Федерации. В этом случае предусматривается изучение предмета «Родной язык». В случае отсутствия такой необходимости, образовательная организация может самостоятельно выделить часы в учебном плане на учебный предмет «Родная литература», перераспределив часы, выделяемые на учебный предмет «Литература» для изучения произведений из блока «Родная (региональная) литература» и «Литература народов России».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0"/>
            <a:ext cx="71434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81158" y="0"/>
            <a:ext cx="35715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rgbClr val="013191"/>
                </a:solidFill>
              </a:rPr>
              <a:t>УРПО РУТ (МИИТ)</a:t>
            </a:r>
          </a:p>
        </p:txBody>
      </p:sp>
    </p:spTree>
    <p:extLst>
      <p:ext uri="{BB962C8B-B14F-4D97-AF65-F5344CB8AC3E}">
        <p14:creationId xmlns:p14="http://schemas.microsoft.com/office/powerpoint/2010/main" val="2813982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152400"/>
            <a:ext cx="7787208" cy="75632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Структура программы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23592" y="1846554"/>
            <a:ext cx="7787208" cy="431040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Обязательные предметы </a:t>
            </a:r>
          </a:p>
          <a:p>
            <a:pPr algn="just"/>
            <a:r>
              <a:rPr lang="ru-RU" dirty="0" smtClean="0"/>
              <a:t>Минимум по одному предмету из каждой </a:t>
            </a:r>
            <a:r>
              <a:rPr lang="ru-RU" dirty="0"/>
              <a:t>обязательной </a:t>
            </a:r>
            <a:r>
              <a:rPr lang="ru-RU" dirty="0" smtClean="0"/>
              <a:t>ПО (не </a:t>
            </a:r>
            <a:r>
              <a:rPr lang="ru-RU" dirty="0"/>
              <a:t>менее 3 (4) учебных предметов на углубленном уровне </a:t>
            </a:r>
            <a:r>
              <a:rPr lang="ru-RU" dirty="0" smtClean="0"/>
              <a:t>изучения)</a:t>
            </a:r>
          </a:p>
          <a:p>
            <a:pPr algn="just"/>
            <a:r>
              <a:rPr lang="ru-RU" dirty="0" smtClean="0"/>
              <a:t>Дополнительные предметы, элективные курсы</a:t>
            </a:r>
          </a:p>
          <a:p>
            <a:pPr algn="just"/>
            <a:r>
              <a:rPr lang="ru-RU" dirty="0"/>
              <a:t>В учебном плане должно быть предусмотрено выполнение обучающимися индивидуального(</a:t>
            </a:r>
            <a:r>
              <a:rPr lang="ru-RU" dirty="0" err="1"/>
              <a:t>ых</a:t>
            </a:r>
            <a:r>
              <a:rPr lang="ru-RU" dirty="0"/>
              <a:t>) проекта(</a:t>
            </a:r>
            <a:r>
              <a:rPr lang="ru-RU" dirty="0" err="1"/>
              <a:t>ов</a:t>
            </a:r>
            <a:r>
              <a:rPr lang="ru-RU" dirty="0" smtClean="0"/>
              <a:t>) в рамках времени специально отведенном для его проведения.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0"/>
            <a:ext cx="71434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81174" y="0"/>
            <a:ext cx="35715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rgbClr val="013191"/>
                </a:solidFill>
              </a:rPr>
              <a:t>УРПО РУТ (МИИТ)</a:t>
            </a:r>
          </a:p>
        </p:txBody>
      </p:sp>
    </p:spTree>
    <p:extLst>
      <p:ext uri="{BB962C8B-B14F-4D97-AF65-F5344CB8AC3E}">
        <p14:creationId xmlns:p14="http://schemas.microsoft.com/office/powerpoint/2010/main" val="1454100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152400"/>
            <a:ext cx="8064896" cy="990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Порядок разработки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51584" y="1219200"/>
            <a:ext cx="7859216" cy="493776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Для формирования учебного плана образовательной организации необходимо: 1) определить профиль; 2) выбрать обязательные, общие для всех профилей, предметы, не менее одного предмета из каждой предметной области (базовые учебные предметы); 3) с учетом профиля </a:t>
            </a:r>
            <a:r>
              <a:rPr lang="ru-RU" dirty="0" smtClean="0"/>
              <a:t>определить </a:t>
            </a:r>
            <a:r>
              <a:rPr lang="ru-RU" dirty="0"/>
              <a:t>в </a:t>
            </a:r>
            <a:r>
              <a:rPr lang="ru-RU" dirty="0" smtClean="0"/>
              <a:t>учебном плане </a:t>
            </a:r>
            <a:r>
              <a:rPr lang="ru-RU" dirty="0"/>
              <a:t>не менее 3 учебных предметов, изучаемых на углубленном уровне, которые будут определять профиль профессионального образования с учетом специфики получаемой профессии или специальности (профильные учебные предметы); 4) дополнить учебный план индивидуальным(и) проектом(</a:t>
            </a:r>
            <a:r>
              <a:rPr lang="ru-RU" dirty="0" err="1"/>
              <a:t>ами</a:t>
            </a:r>
            <a:r>
              <a:rPr lang="ru-RU" dirty="0"/>
              <a:t>); 5) при необходимости, дополнить учебный план обязательными учебными предметами из числа дополнительных учебных предметов, курсов по выбору обучающихся (элективными курсами), учитывая ограничения в 11 (12) учебных предметов;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-17512"/>
            <a:ext cx="71434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81174" y="27384"/>
            <a:ext cx="35715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rgbClr val="013191"/>
                </a:solidFill>
              </a:rPr>
              <a:t>УРПО РУТ (МИИТ)</a:t>
            </a:r>
          </a:p>
        </p:txBody>
      </p:sp>
    </p:spTree>
    <p:extLst>
      <p:ext uri="{BB962C8B-B14F-4D97-AF65-F5344CB8AC3E}">
        <p14:creationId xmlns:p14="http://schemas.microsoft.com/office/powerpoint/2010/main" val="107918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2754" y="286603"/>
            <a:ext cx="8981269" cy="1450757"/>
          </a:xfrm>
        </p:spPr>
        <p:txBody>
          <a:bodyPr rtlCol="0"/>
          <a:lstStyle/>
          <a:p>
            <a:pPr rt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Для срока обучения 2 года 10 м. для специальности отличия ФГОС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4172290"/>
              </p:ext>
            </p:extLst>
          </p:nvPr>
        </p:nvGraphicFramePr>
        <p:xfrm>
          <a:off x="623393" y="1772816"/>
          <a:ext cx="7473041" cy="46427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7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045">
                  <a:extLst>
                    <a:ext uri="{9D8B030D-6E8A-4147-A177-3AD203B41FA5}">
                      <a16:colId xmlns:a16="http://schemas.microsoft.com/office/drawing/2014/main" val="3762038588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ФГОС 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ФГОС </a:t>
                      </a:r>
                    </a:p>
                    <a:p>
                      <a:pPr algn="ctr" rtl="0"/>
                      <a:r>
                        <a:rPr lang="ru-RU" dirty="0" smtClean="0"/>
                        <a:t>ТОП-50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Новый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47">
                <a:tc>
                  <a:txBody>
                    <a:bodyPr/>
                    <a:lstStyle/>
                    <a:p>
                      <a:pPr rtl="0"/>
                      <a:r>
                        <a:rPr lang="ru-RU" sz="1200" b="1" dirty="0" smtClean="0"/>
                        <a:t>Общепрофессиональный цикл*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dirty="0" smtClean="0"/>
                        <a:t>756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612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+*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353"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Безопасность жизнедеятельности (БЖ)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68</a:t>
                      </a:r>
                    </a:p>
                    <a:p>
                      <a:pPr algn="ctr" rtl="0"/>
                      <a:r>
                        <a:rPr lang="ru-RU" sz="1200" dirty="0" smtClean="0"/>
                        <a:t>В профессиональном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68</a:t>
                      </a:r>
                    </a:p>
                    <a:p>
                      <a:pPr algn="ctr" rtl="0"/>
                      <a:r>
                        <a:rPr lang="ru-RU" sz="1200" dirty="0" smtClean="0"/>
                        <a:t>В </a:t>
                      </a:r>
                      <a:r>
                        <a:rPr lang="ru-RU" sz="1200" dirty="0" err="1" smtClean="0"/>
                        <a:t>общепроф</a:t>
                      </a:r>
                      <a:r>
                        <a:rPr lang="ru-RU" sz="1200" dirty="0" smtClean="0"/>
                        <a:t>. цикле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68 в социально-гуманитарном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8264677"/>
                  </a:ext>
                </a:extLst>
              </a:tr>
              <a:tr h="285562"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Дисциплины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заданы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нет требований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заданы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325201"/>
                  </a:ext>
                </a:extLst>
              </a:tr>
              <a:tr h="36469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ОГСЭ (СГ)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432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468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>
                          <a:solidFill>
                            <a:srgbClr val="00B0F0"/>
                          </a:solidFill>
                        </a:rPr>
                        <a:t>История </a:t>
                      </a:r>
                    </a:p>
                    <a:p>
                      <a:pPr rtl="0"/>
                      <a:r>
                        <a:rPr lang="ru-RU" sz="1200" dirty="0" smtClean="0">
                          <a:solidFill>
                            <a:srgbClr val="00B0F0"/>
                          </a:solidFill>
                        </a:rPr>
                        <a:t>(История России)</a:t>
                      </a:r>
                      <a:endParaRPr lang="ru-RU" sz="1200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48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+*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125"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>
                          <a:solidFill>
                            <a:srgbClr val="00B0F0"/>
                          </a:solidFill>
                        </a:rPr>
                        <a:t>Основы философии</a:t>
                      </a:r>
                      <a:endParaRPr lang="ru-RU" sz="1200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7514959"/>
                  </a:ext>
                </a:extLst>
              </a:tr>
              <a:tr h="129635"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Физическая культура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168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160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7582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>
                          <a:solidFill>
                            <a:srgbClr val="00B0F0"/>
                          </a:solidFill>
                        </a:rPr>
                        <a:t>Иностранный</a:t>
                      </a:r>
                      <a:r>
                        <a:rPr lang="ru-RU" sz="1200" baseline="0" dirty="0" smtClean="0">
                          <a:solidFill>
                            <a:srgbClr val="00B0F0"/>
                          </a:solidFill>
                        </a:rPr>
                        <a:t> язык (Иностранный язык в профессиональной деятельности)</a:t>
                      </a:r>
                      <a:endParaRPr lang="ru-RU" sz="1200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168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+*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+*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6966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Основы финансовой грамотности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+*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35184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Основы бережливого производства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+*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48047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ЕН цикл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9583826"/>
                  </a:ext>
                </a:extLst>
              </a:tr>
            </a:tbl>
          </a:graphicData>
        </a:graphic>
      </p:graphicFrame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256240" y="1772815"/>
            <a:ext cx="3574132" cy="4642743"/>
          </a:xfrm>
        </p:spPr>
        <p:txBody>
          <a:bodyPr rtlCol="0">
            <a:normAutofit/>
          </a:bodyPr>
          <a:lstStyle/>
          <a:p>
            <a:pPr rtl="0"/>
            <a:endParaRPr lang="ru-RU" sz="1100" dirty="0" smtClean="0"/>
          </a:p>
          <a:p>
            <a:pPr rtl="0"/>
            <a:r>
              <a:rPr lang="ru-RU" sz="1100" dirty="0" smtClean="0"/>
              <a:t>БЖ из </a:t>
            </a:r>
            <a:r>
              <a:rPr lang="ru-RU" sz="1100" dirty="0"/>
              <a:t>профессионального цикла </a:t>
            </a:r>
            <a:r>
              <a:rPr lang="ru-RU" sz="1100" dirty="0" smtClean="0"/>
              <a:t>ФГОС-3 переносится </a:t>
            </a:r>
            <a:r>
              <a:rPr lang="ru-RU" sz="1100" dirty="0" smtClean="0"/>
              <a:t>по </a:t>
            </a:r>
            <a:r>
              <a:rPr lang="ru-RU" sz="1100" dirty="0" smtClean="0"/>
              <a:t>другим циклам</a:t>
            </a:r>
            <a:r>
              <a:rPr lang="ru-RU" sz="1100" dirty="0" smtClean="0"/>
              <a:t>.</a:t>
            </a:r>
            <a:endParaRPr lang="ru-RU" sz="1100" dirty="0"/>
          </a:p>
          <a:p>
            <a:pPr rtl="0"/>
            <a:r>
              <a:rPr lang="ru-RU" sz="1100" dirty="0"/>
              <a:t>ОГСЭ в изменил состав</a:t>
            </a:r>
          </a:p>
          <a:p>
            <a:pPr rtl="0"/>
            <a:r>
              <a:rPr lang="ru-RU" sz="1100" dirty="0" smtClean="0"/>
              <a:t>ФК </a:t>
            </a:r>
            <a:r>
              <a:rPr lang="ru-RU" sz="1100" dirty="0"/>
              <a:t>в новых ФГОС не имеет </a:t>
            </a:r>
            <a:r>
              <a:rPr lang="ru-RU" sz="1100" dirty="0" smtClean="0"/>
              <a:t>ограничений по объему нагрузки</a:t>
            </a:r>
            <a:endParaRPr lang="ru-RU" sz="1100" dirty="0"/>
          </a:p>
          <a:p>
            <a:pPr rtl="0"/>
            <a:r>
              <a:rPr lang="ru-RU" sz="1100" dirty="0" smtClean="0"/>
              <a:t>Дисциплина «Основы философии» </a:t>
            </a:r>
            <a:r>
              <a:rPr lang="ru-RU" sz="1100" dirty="0"/>
              <a:t>не будет обязательной в новых ФГОС</a:t>
            </a:r>
          </a:p>
          <a:p>
            <a:pPr rtl="0"/>
            <a:r>
              <a:rPr lang="ru-RU" sz="1100" dirty="0"/>
              <a:t>Дисциплины ОГСЭ и ЕН не должны повторять школьную </a:t>
            </a:r>
            <a:r>
              <a:rPr lang="ru-RU" sz="1100" dirty="0" smtClean="0"/>
              <a:t>программу начиная с ФГОС-3</a:t>
            </a:r>
            <a:endParaRPr lang="ru-RU" sz="1100" dirty="0"/>
          </a:p>
          <a:p>
            <a:pPr rtl="0"/>
            <a:r>
              <a:rPr lang="ru-RU" sz="1100" dirty="0"/>
              <a:t>Новые ФГОС будут задавать перечень общепрофессиональных </a:t>
            </a:r>
            <a:r>
              <a:rPr lang="ru-RU" sz="1100" dirty="0" smtClean="0"/>
              <a:t>дисциплин в которые войдут  и дисциплины ЕН  в случае необходимости</a:t>
            </a:r>
          </a:p>
          <a:p>
            <a:pPr rtl="0"/>
            <a:r>
              <a:rPr lang="ru-RU" sz="1100" dirty="0" smtClean="0"/>
              <a:t>Социально-гуманитарный цикл появится и в новых ФГОС по профессиям СПО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764704"/>
            <a:ext cx="576064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489" y="149646"/>
            <a:ext cx="1341883" cy="445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737" y="712826"/>
            <a:ext cx="377985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52400"/>
            <a:ext cx="7901014" cy="79751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Дополнительные требования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09786" y="1219200"/>
            <a:ext cx="7901014" cy="493776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Объем обязательной части общеобразовательного цикла учебного плана ООП СПО должна составлять не более 80% от общего объема часов, отведенного на изучение данного цикла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Рекомендованный минимальный объем учебных часов на изучение профильного учебного предмета – </a:t>
            </a:r>
            <a:r>
              <a:rPr lang="ru-RU" b="1" dirty="0"/>
              <a:t>78 часов. </a:t>
            </a:r>
            <a:endParaRPr lang="ru-RU" b="1" dirty="0" smtClean="0"/>
          </a:p>
          <a:p>
            <a:pPr algn="just"/>
            <a:r>
              <a:rPr lang="ru-RU" dirty="0"/>
              <a:t>Объем нагрузки по общеобразовательному циклу образовательной программы среднего профессионального образования для лиц, обучающихся на базе основного общего образования с получением среднего общего образования (очная форма обучения), составляет 52 недели из расчета: теоретическое обучение (при обязательной учебной нагрузке 36 часов в неделю) – 39 недель (</a:t>
            </a:r>
            <a:r>
              <a:rPr lang="ru-RU" dirty="0" smtClean="0"/>
              <a:t>1404 </a:t>
            </a:r>
            <a:r>
              <a:rPr lang="ru-RU" dirty="0"/>
              <a:t>ч.), промежуточная аттестация – 2 недели (72 ч.), каникулярное время – 11 недель.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0"/>
            <a:ext cx="71434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81158" y="0"/>
            <a:ext cx="35715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rgbClr val="013191"/>
                </a:solidFill>
              </a:rPr>
              <a:t>УРПО РУТ (МИИТ)</a:t>
            </a:r>
          </a:p>
        </p:txBody>
      </p:sp>
    </p:spTree>
    <p:extLst>
      <p:ext uri="{BB962C8B-B14F-4D97-AF65-F5344CB8AC3E}">
        <p14:creationId xmlns:p14="http://schemas.microsoft.com/office/powerpoint/2010/main" val="26747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662" y="152400"/>
            <a:ext cx="8072494" cy="990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Промежуточная аттестация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0"/>
            <a:ext cx="714348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81158" y="0"/>
            <a:ext cx="35715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>
                <a:solidFill>
                  <a:srgbClr val="013191"/>
                </a:solidFill>
              </a:rPr>
              <a:t>УРПО РУТ (МИИТ)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6979" y="1772817"/>
            <a:ext cx="73580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Промежуточную аттестацию рекомендуется проводить в форме зачетов, дифференцированных зачетов и экзаменов: зачеты, дифференцированные зачеты – за счет времени, отведенного на соответствующий общеобразовательный учебный предмет, экзамены – за счет времени, выделенного на проведение промежуточной аттестации. </a:t>
            </a:r>
          </a:p>
          <a:p>
            <a:r>
              <a:rPr lang="ru-RU" dirty="0"/>
              <a:t>Индивидуальный проект оценивается в рамках осваиваемого одного или нескольких учебных предметов</a:t>
            </a:r>
          </a:p>
          <a:p>
            <a:r>
              <a:rPr lang="ru-RU" dirty="0"/>
              <a:t>Промежуточная аттестация проводится по учебным предметам «Русский язык», «Математика» и по одному из общеобразовательных учебных предметов, изучаемых на углубленном уровне с учетом получаемой профессии/специальности</a:t>
            </a:r>
          </a:p>
          <a:p>
            <a:r>
              <a:rPr lang="ru-RU" dirty="0"/>
              <a:t>Государственная итоговая аттестация по образовательным программам среднего общего образования может проводиться в форме единого государственного экзамена.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2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-104014"/>
            <a:ext cx="10058400" cy="1450757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Структура учебного плана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титульный </a:t>
            </a:r>
            <a:r>
              <a:rPr lang="ru-RU" dirty="0" smtClean="0"/>
              <a:t>лист; </a:t>
            </a:r>
          </a:p>
          <a:p>
            <a:r>
              <a:rPr lang="ru-RU" dirty="0" smtClean="0"/>
              <a:t>- </a:t>
            </a:r>
            <a:r>
              <a:rPr lang="ru-RU" dirty="0"/>
              <a:t>календарный учебный </a:t>
            </a:r>
            <a:r>
              <a:rPr lang="ru-RU" dirty="0" smtClean="0"/>
              <a:t>график; </a:t>
            </a:r>
          </a:p>
          <a:p>
            <a:r>
              <a:rPr lang="ru-RU" dirty="0" smtClean="0"/>
              <a:t>- </a:t>
            </a:r>
            <a:r>
              <a:rPr lang="ru-RU" dirty="0"/>
              <a:t>план учебного </a:t>
            </a:r>
            <a:r>
              <a:rPr lang="ru-RU" dirty="0" smtClean="0"/>
              <a:t>процесса; </a:t>
            </a:r>
          </a:p>
          <a:p>
            <a:r>
              <a:rPr lang="ru-RU" dirty="0" smtClean="0"/>
              <a:t>- </a:t>
            </a:r>
            <a:r>
              <a:rPr lang="ru-RU" dirty="0"/>
              <a:t>распределение компетенций </a:t>
            </a:r>
            <a:r>
              <a:rPr lang="ru-RU" dirty="0" smtClean="0"/>
              <a:t>и личностных результатов; </a:t>
            </a:r>
          </a:p>
          <a:p>
            <a:r>
              <a:rPr lang="ru-RU" dirty="0" smtClean="0"/>
              <a:t>- </a:t>
            </a:r>
            <a:r>
              <a:rPr lang="ru-RU" dirty="0"/>
              <a:t>перечень кабинетов, лабораторий, мастерских и </a:t>
            </a:r>
            <a:r>
              <a:rPr lang="ru-RU" dirty="0" smtClean="0"/>
              <a:t>др. </a:t>
            </a:r>
          </a:p>
          <a:p>
            <a:r>
              <a:rPr lang="ru-RU" dirty="0" smtClean="0"/>
              <a:t>- </a:t>
            </a:r>
            <a:r>
              <a:rPr lang="ru-RU" dirty="0"/>
              <a:t>пояснительная </a:t>
            </a:r>
            <a:r>
              <a:rPr lang="ru-RU" dirty="0" smtClean="0"/>
              <a:t>записка.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344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9E10A-9A5F-4B08-881F-F4F28B9A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764373"/>
            <a:ext cx="9723120" cy="12930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Планирование реализации дисциплин среднего общего образования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610D8-41C4-443D-A636-04443D2E1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34856"/>
            <a:ext cx="10820400" cy="368382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Общий объем образовательной программы СПО, реализуемой на базе основного общего образования, увеличивается </a:t>
            </a:r>
            <a:r>
              <a:rPr lang="ru-RU" b="1" dirty="0"/>
              <a:t>на 2952 часа </a:t>
            </a:r>
            <a:r>
              <a:rPr lang="ru-RU" dirty="0"/>
              <a:t>(для большинства профессий СПО) и </a:t>
            </a:r>
            <a:r>
              <a:rPr lang="ru-RU" b="1" dirty="0"/>
              <a:t>на 1476 часов </a:t>
            </a:r>
            <a:r>
              <a:rPr lang="ru-RU" dirty="0"/>
              <a:t>(для большинства специальностей СПО) и включает и промежуточную аттестацию. </a:t>
            </a:r>
          </a:p>
          <a:p>
            <a:pPr algn="just"/>
            <a:r>
              <a:rPr lang="ru-RU" dirty="0"/>
              <a:t>Данный объем образовательной программы может быть направлен на достижения </a:t>
            </a:r>
            <a:r>
              <a:rPr lang="ru-RU" b="1" dirty="0"/>
              <a:t>результатов по ФГОС СОО </a:t>
            </a:r>
            <a:r>
              <a:rPr lang="ru-RU" dirty="0"/>
              <a:t>в соответствии с учетом профиля получаемой профессии (специальности) </a:t>
            </a:r>
            <a:r>
              <a:rPr lang="ru-RU" b="1" dirty="0"/>
              <a:t>и результатов ФГОС СПО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Промежуточная аттестация для данного объема нагрузки в структуре программы по профессии составляет 4 недели, а по специальности две недели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ВНИМАНИЕ новым макетом предусмотрено 1476 часов на освоение общего образования и для профессии и для специальности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051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6981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Актуализированные в 2021 году ФГОС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6" y="1117601"/>
            <a:ext cx="11776364" cy="548639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Изменения во ФГОС 53 укрупненной группы и актуализация ФГОС (по макету ТОП-50)</a:t>
            </a:r>
          </a:p>
          <a:p>
            <a:r>
              <a:rPr lang="ru-RU" dirty="0"/>
              <a:t>Приказ Министерства просвещения Российской Федерации от 04.10.2021 № 692</a:t>
            </a:r>
            <a:br>
              <a:rPr lang="ru-RU" dirty="0"/>
            </a:br>
            <a:r>
              <a:rPr lang="ru-RU" dirty="0" smtClean="0"/>
              <a:t>«Об </a:t>
            </a:r>
            <a:r>
              <a:rPr lang="ru-RU" dirty="0"/>
              <a:t>утверждении федерального государственного образовательного стандарта среднего профессионального образования по специальности         </a:t>
            </a:r>
            <a:r>
              <a:rPr lang="ru-RU" b="1" dirty="0"/>
              <a:t>07.02.01 </a:t>
            </a:r>
            <a:r>
              <a:rPr lang="ru-RU" b="1" dirty="0" smtClean="0"/>
              <a:t>Архитектура» </a:t>
            </a:r>
            <a:r>
              <a:rPr lang="ru-RU" dirty="0"/>
              <a:t>(Зарегистрирован 12.11.2021 № 65795)</a:t>
            </a:r>
          </a:p>
          <a:p>
            <a:r>
              <a:rPr lang="ru-RU" dirty="0"/>
              <a:t>Приказ Министерства просвещения Российской Федерации от 04.10.2021 № 691</a:t>
            </a:r>
            <a:br>
              <a:rPr lang="ru-RU" dirty="0"/>
            </a:br>
            <a:r>
              <a:rPr lang="ru-RU" dirty="0" smtClean="0"/>
              <a:t>«Об </a:t>
            </a:r>
            <a:r>
              <a:rPr lang="ru-RU" dirty="0"/>
              <a:t>утверждении федерального государственного образовательного стандарта среднего профессионального образования по специальности         </a:t>
            </a:r>
            <a:r>
              <a:rPr lang="ru-RU" b="1" dirty="0"/>
              <a:t>11.02.16 Монтаж, техническое обслуживание и ремонт электронных приборов и </a:t>
            </a:r>
            <a:r>
              <a:rPr lang="ru-RU" b="1" dirty="0" smtClean="0"/>
              <a:t>устройств» </a:t>
            </a:r>
            <a:r>
              <a:rPr lang="ru-RU" dirty="0"/>
              <a:t>(Зарегистрирован 12.11.2021 № 65793)</a:t>
            </a:r>
          </a:p>
          <a:p>
            <a:r>
              <a:rPr lang="ru-RU" dirty="0"/>
              <a:t>Приказ Министерства просвещения Российской Федерации от 04.10.2021 № 690 "Об утверждении федерального государственного образовательного стандарта среднего профессионального образования по профессии </a:t>
            </a:r>
            <a:r>
              <a:rPr lang="ru-RU" dirty="0" smtClean="0"/>
              <a:t>«</a:t>
            </a:r>
            <a:r>
              <a:rPr lang="ru-RU" b="1" dirty="0" smtClean="0"/>
              <a:t>05.01.01 </a:t>
            </a:r>
            <a:r>
              <a:rPr lang="ru-RU" b="1" dirty="0" err="1" smtClean="0"/>
              <a:t>Гидрометнаблюдатель</a:t>
            </a:r>
            <a:r>
              <a:rPr lang="ru-RU" dirty="0" smtClean="0"/>
              <a:t>»(Зарегистрирован </a:t>
            </a:r>
            <a:r>
              <a:rPr lang="ru-RU" dirty="0"/>
              <a:t>12.11.2021 № 65794)</a:t>
            </a:r>
          </a:p>
          <a:p>
            <a:r>
              <a:rPr lang="ru-RU" dirty="0"/>
              <a:t>Приказ Министерства просвещения Российской Федерации от 13.07.2021 № 444 "Об утверждении федерального государственного образовательного стандарта среднего профессионального образования по специальности </a:t>
            </a:r>
            <a:r>
              <a:rPr lang="ru-RU" b="1" dirty="0"/>
              <a:t>35.02.05 Агрономия</a:t>
            </a:r>
            <a:r>
              <a:rPr lang="ru-RU" dirty="0"/>
              <a:t>" (Зарегистрирован 17.08.2021 № 64664)</a:t>
            </a:r>
          </a:p>
          <a:p>
            <a:r>
              <a:rPr lang="ru-RU" dirty="0"/>
              <a:t>Приказ Министерства просвещения Российской Федерации от 13.07.2021 № 443</a:t>
            </a:r>
            <a:br>
              <a:rPr lang="ru-RU" dirty="0"/>
            </a:br>
            <a:r>
              <a:rPr lang="ru-RU" dirty="0"/>
              <a:t>"Об утверждении федерального государственного образовательного стандарта среднего профессионального образования по специальности         </a:t>
            </a:r>
            <a:r>
              <a:rPr lang="ru-RU" b="1" dirty="0"/>
              <a:t>35.02.10 Обработка водных биоресурсов" </a:t>
            </a:r>
            <a:r>
              <a:rPr lang="ru-RU" dirty="0"/>
              <a:t>(Зарегистрирован 18.08.2021 № 64678) </a:t>
            </a:r>
          </a:p>
          <a:p>
            <a:r>
              <a:rPr lang="ru-RU" dirty="0"/>
              <a:t>Приказ Министерства просвещения Российской Федерации от 13.07.2021 № 448</a:t>
            </a:r>
            <a:br>
              <a:rPr lang="ru-RU" dirty="0"/>
            </a:br>
            <a:r>
              <a:rPr lang="ru-RU" dirty="0"/>
              <a:t>"Об утверждении федерального государственного образовательного стандарта среднего профессионального образования по специальности </a:t>
            </a:r>
            <a:r>
              <a:rPr lang="ru-RU" b="1" dirty="0"/>
              <a:t>34.02.02 Медицинский массаж (для обучения лиц с ограниченными возможностями здоровья по зрению)" (З</a:t>
            </a:r>
            <a:r>
              <a:rPr lang="ru-RU" dirty="0"/>
              <a:t>арегистрирован 18.08.2021 № 64690)  </a:t>
            </a:r>
          </a:p>
          <a:p>
            <a:r>
              <a:rPr lang="ru-RU" dirty="0"/>
              <a:t>Приказ Министерства просвещения Российской Федерации от 13.07.2021 № 449</a:t>
            </a:r>
            <a:br>
              <a:rPr lang="ru-RU" dirty="0"/>
            </a:br>
            <a:r>
              <a:rPr lang="ru-RU" dirty="0"/>
              <a:t>"Об утверждении федерального государственного образовательного стандарта среднего профессионального образования по специальности </a:t>
            </a:r>
            <a:r>
              <a:rPr lang="ru-RU" b="1" dirty="0"/>
              <a:t>33.02.01 Фармация"</a:t>
            </a:r>
            <a:r>
              <a:rPr lang="ru-RU" dirty="0"/>
              <a:t> (Зарегистрирован 18.08.2021 № 64689) </a:t>
            </a:r>
          </a:p>
          <a:p>
            <a:r>
              <a:rPr lang="ru-RU" dirty="0"/>
              <a:t>Приказ Министерства просвещения Российской Федерации от 25.08.2021 № 600 "Об утверждении федерального государственного образовательного стандарта среднего профессионального образования по специальности </a:t>
            </a:r>
            <a:r>
              <a:rPr lang="ru-RU" b="1" dirty="0"/>
              <a:t>13.02.02 Теплоснабжение и теплотехническое оборудование" </a:t>
            </a:r>
            <a:r>
              <a:rPr lang="ru-RU" dirty="0"/>
              <a:t>(Зарегистрирован 30.09.2021 № 65209)</a:t>
            </a:r>
            <a:br>
              <a:rPr lang="ru-RU" dirty="0"/>
            </a:br>
            <a:r>
              <a:rPr lang="ru-RU" dirty="0"/>
              <a:t>Приказ Министерства просвещения Российской Федерации от 25.08.2021 № 598 "Об утверждении федерального государственного образовательного стандарта среднего профессионального образования по специальности </a:t>
            </a:r>
            <a:r>
              <a:rPr lang="ru-RU" b="1" dirty="0"/>
              <a:t>13.02.01 Тепловые электрические станции"</a:t>
            </a:r>
            <a:r>
              <a:rPr lang="ru-RU" dirty="0"/>
              <a:t> (Зарегистрирован 30.09.2021 № 65210)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4929" y="6297120"/>
            <a:ext cx="2154107" cy="5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09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777264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Актуализированные в 2021 году ФГОС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562" y="1063871"/>
            <a:ext cx="11658600" cy="5150500"/>
          </a:xfrm>
        </p:spPr>
        <p:txBody>
          <a:bodyPr>
            <a:normAutofit fontScale="47500" lnSpcReduction="20000"/>
          </a:bodyPr>
          <a:lstStyle/>
          <a:p>
            <a:r>
              <a:rPr lang="ru-RU" sz="2500" dirty="0"/>
              <a:t>05.02.01. Картография (Приказ </a:t>
            </a:r>
            <a:r>
              <a:rPr lang="ru-RU" sz="2500" dirty="0" err="1"/>
              <a:t>Минпросвещения</a:t>
            </a:r>
            <a:r>
              <a:rPr lang="ru-RU" sz="2500" dirty="0"/>
              <a:t> России от 18.11 2020 №650)</a:t>
            </a:r>
          </a:p>
          <a:p>
            <a:r>
              <a:rPr lang="ru-RU" sz="2500" dirty="0"/>
              <a:t>05.02.02. Гидрология (Приказ </a:t>
            </a:r>
            <a:r>
              <a:rPr lang="ru-RU" sz="2500" dirty="0" err="1"/>
              <a:t>Минпросвещения</a:t>
            </a:r>
            <a:r>
              <a:rPr lang="ru-RU" sz="2500" dirty="0"/>
              <a:t> России от 17.11.2020 №647)</a:t>
            </a:r>
          </a:p>
          <a:p>
            <a:r>
              <a:rPr lang="ru-RU" sz="2500" b="1" dirty="0"/>
              <a:t>18.01.01. Лаборант по физико-механическим испытаниям (Приказ </a:t>
            </a:r>
            <a:r>
              <a:rPr lang="ru-RU" sz="2500" b="1" dirty="0" err="1"/>
              <a:t>Минпросвещения</a:t>
            </a:r>
            <a:r>
              <a:rPr lang="ru-RU" sz="2500" b="1" dirty="0"/>
              <a:t> России от 17.11.2020 №645)</a:t>
            </a:r>
            <a:endParaRPr lang="ru-RU" sz="2500" dirty="0"/>
          </a:p>
          <a:p>
            <a:r>
              <a:rPr lang="ru-RU" sz="2500" b="1" dirty="0"/>
              <a:t>18.02.07 Технология производства и </a:t>
            </a:r>
            <a:r>
              <a:rPr lang="ru-RU" sz="2500" b="1" dirty="0" err="1"/>
              <a:t>переработкипластических</a:t>
            </a:r>
            <a:r>
              <a:rPr lang="ru-RU" sz="2500" b="1" dirty="0"/>
              <a:t> масс и эластомеров (приказ </a:t>
            </a:r>
            <a:r>
              <a:rPr lang="ru-RU" sz="2500" b="1" dirty="0" err="1"/>
              <a:t>Минпросвещения</a:t>
            </a:r>
            <a:r>
              <a:rPr lang="ru-RU" sz="2500" b="1" dirty="0"/>
              <a:t> России от 17.11.2020 №648)</a:t>
            </a:r>
            <a:endParaRPr lang="ru-RU" sz="2500" dirty="0"/>
          </a:p>
          <a:p>
            <a:r>
              <a:rPr lang="ru-RU" sz="2500" b="1" dirty="0"/>
              <a:t>18.02.09. Переработка нефти и газа (Приказ </a:t>
            </a:r>
            <a:r>
              <a:rPr lang="ru-RU" sz="2500" b="1" dirty="0" err="1"/>
              <a:t>Минпросвещения</a:t>
            </a:r>
            <a:r>
              <a:rPr lang="ru-RU" sz="2500" b="1" dirty="0"/>
              <a:t> России от 17.11.2020 №646)</a:t>
            </a:r>
            <a:endParaRPr lang="ru-RU" sz="2500" dirty="0"/>
          </a:p>
          <a:p>
            <a:r>
              <a:rPr lang="ru-RU" sz="2500" dirty="0"/>
              <a:t>26.02.01 Эксплуатация внутренних водных путей (Приказ Министерства просвещения Российской Федерации от 23.11.2020 № 660 "Об утверждении федерального государственного образовательного стандарта среднего профессионального образования по специальности 26.02.01 Эксплуатация внутренних водных путей" (Зарегистрирован 03.02.2021 № 62349)</a:t>
            </a:r>
          </a:p>
          <a:p>
            <a:r>
              <a:rPr lang="ru-RU" sz="2500" dirty="0"/>
              <a:t>26.02.02 Судостроение (Приказ </a:t>
            </a:r>
            <a:r>
              <a:rPr lang="ru-RU" sz="2500" dirty="0" err="1"/>
              <a:t>Минпросвещения</a:t>
            </a:r>
            <a:r>
              <a:rPr lang="ru-RU" sz="2500" dirty="0"/>
              <a:t> России от 23 ноября 2020 г. №659)</a:t>
            </a:r>
          </a:p>
          <a:p>
            <a:r>
              <a:rPr lang="ru-RU" sz="2500" dirty="0"/>
              <a:t>26.02.03 Судовождение (Приказ Министерства просвещения Российской Федерации от 02.12.2020 № 691 "Об утверждении федерального государственного образовательного стандарта среднего профессионального образования по специальности 26.02.03 Судовождение"(Зарегистрирован 03.02.2021 № 62347))</a:t>
            </a:r>
          </a:p>
          <a:p>
            <a:r>
              <a:rPr lang="ru-RU" sz="2500" dirty="0"/>
              <a:t>26.02.04. Монтаж и техническое обслуживание судовых машин и механизмов (Приказ </a:t>
            </a:r>
            <a:r>
              <a:rPr lang="ru-RU" sz="2500" dirty="0" err="1"/>
              <a:t>Минпросвещения</a:t>
            </a:r>
            <a:r>
              <a:rPr lang="ru-RU" sz="2500" dirty="0"/>
              <a:t> России от 2 декабря 2020 года №690) </a:t>
            </a:r>
          </a:p>
          <a:p>
            <a:r>
              <a:rPr lang="ru-RU" sz="2500" dirty="0"/>
              <a:t>26.02.05 Эксплуатация судовых энергетических установок (Приказ Министерства просвещения Российской Федерации от 26.11.2020 № 674 "Об утверждении федерального государственного образовательного стандарта среднего профессионального образования по специальности 26.02.05 Эксплуатация судовых энергетических установок"(Зарегистрирован 03.02.2021 № 62346))</a:t>
            </a:r>
          </a:p>
          <a:p>
            <a:r>
              <a:rPr lang="ru-RU" sz="2500" dirty="0"/>
              <a:t>26.02.06 Эксплуатация судового электрооборудования и средств автоматики</a:t>
            </a:r>
            <a:r>
              <a:rPr lang="ru-RU" sz="2500" b="1" dirty="0"/>
              <a:t> (П</a:t>
            </a:r>
            <a:r>
              <a:rPr lang="ru-RU" sz="2500" dirty="0"/>
              <a:t>риказ Министерства просвещения Российской Федерации от 26.11.2020 № 675 "Об утверждении федерального государственного образовательного стандарта среднего профессионального образования по специальности 26.02.06 Эксплуатация судового электрооборудования и средств автоматики" (Зарегистрирован 03.02.2021 № 62348)</a:t>
            </a:r>
          </a:p>
          <a:p>
            <a:r>
              <a:rPr lang="ru-RU" sz="2500" dirty="0"/>
              <a:t>26.01.05 Электромонтажник судовой (Приказ </a:t>
            </a:r>
            <a:r>
              <a:rPr lang="ru-RU" sz="2500" dirty="0" err="1"/>
              <a:t>Минпросвещения</a:t>
            </a:r>
            <a:r>
              <a:rPr lang="ru-RU" sz="2500" dirty="0"/>
              <a:t> России от 02 декабря 2020 №692)</a:t>
            </a:r>
          </a:p>
          <a:p>
            <a:r>
              <a:rPr lang="ru-RU" sz="2500" dirty="0"/>
              <a:t>36.02.01.Ветеринария (Приказ </a:t>
            </a:r>
            <a:r>
              <a:rPr lang="ru-RU" sz="2500" dirty="0" err="1"/>
              <a:t>Минпросвещения</a:t>
            </a:r>
            <a:r>
              <a:rPr lang="ru-RU" sz="2500" dirty="0"/>
              <a:t> России от 23.11.2020 №657)</a:t>
            </a:r>
          </a:p>
          <a:p>
            <a:r>
              <a:rPr lang="ru-RU" sz="2500" b="1" dirty="0"/>
              <a:t>54.02.01 Дизайн (по отраслям) (Приказ </a:t>
            </a:r>
            <a:r>
              <a:rPr lang="ru-RU" sz="2500" b="1" dirty="0" err="1"/>
              <a:t>Минпросвещения</a:t>
            </a:r>
            <a:r>
              <a:rPr lang="ru-RU" sz="2500" b="1" dirty="0"/>
              <a:t> России от 23.11.2020 №658)</a:t>
            </a:r>
            <a:endParaRPr lang="ru-RU" sz="25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4929" y="6297120"/>
            <a:ext cx="2154107" cy="5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06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1585" y="1340769"/>
            <a:ext cx="9289031" cy="23762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Основные ошибки в учебных планах</a:t>
            </a:r>
            <a:endParaRPr lang="ru-RU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0257" y="4344916"/>
            <a:ext cx="7516442" cy="3802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sz="2800" b="1" dirty="0" err="1"/>
              <a:t>Станулевич</a:t>
            </a:r>
            <a:r>
              <a:rPr lang="ru-RU" sz="2800" b="1" dirty="0"/>
              <a:t> Ольга Евгеньевна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8" y="5661248"/>
            <a:ext cx="1197868" cy="119675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05" y="116632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Разбор ошибок по заданиям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Не проработаны требования 450 приказа. В данном приказе прозвучали все действующие ФГОС по которым не были внесены ранее положения о практической подготовке и о воспитательной работе. Исключено положение про стадион широкого профиля и внесены правки по 3-м новым ФГОС.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Проверить наличие в перечне формируемых компетенций ОК 11 (для актуализированных и ФГОС и по ТОП-50), она тоже должна формироваться в рамках программы.</a:t>
            </a:r>
          </a:p>
          <a:p>
            <a:pPr marL="514350" indent="-514350">
              <a:buAutoNum type="arabicPeriod"/>
            </a:pPr>
            <a:r>
              <a:rPr lang="ru-RU" dirty="0" smtClean="0"/>
              <a:t>ФГОС по ТОП-50 (актуализированным) не задает объем нагрузки по всем дисциплинам ОГСЭ, ЕН и др.</a:t>
            </a:r>
          </a:p>
          <a:p>
            <a:pPr marL="514350" indent="-514350">
              <a:buAutoNum type="arabicPeriod"/>
            </a:pPr>
            <a:r>
              <a:rPr lang="ru-RU" dirty="0" smtClean="0"/>
              <a:t>ФГОС задает общий объем нагрузки и нагрузку на ГИА, ее тоже нужно ставить как во ФГОС.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 по всем дисциплинам формируются все ОК, а по некоторым формируется и ряд профессиональных компетенций.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Объем нагрузки на всю программу, а для ФГОС 3 и объем максимальной учебной нагрузки по элементам программы.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77" y="718387"/>
            <a:ext cx="591363" cy="591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40" y="718386"/>
            <a:ext cx="377985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5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Порядок проверки УП</a:t>
            </a:r>
            <a:endParaRPr lang="ru-RU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1450977" y="1443038"/>
          <a:ext cx="9037637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35" y="1011981"/>
            <a:ext cx="591363" cy="591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768" y="1013080"/>
            <a:ext cx="377985" cy="627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8489" y="149646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607" y="177801"/>
            <a:ext cx="9765218" cy="12398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Соответствие требованиям ФГОС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456" y="1844824"/>
            <a:ext cx="9765218" cy="4608512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Наименование профессии (специальности)</a:t>
            </a:r>
          </a:p>
          <a:p>
            <a:r>
              <a:rPr lang="ru-RU" i="1" dirty="0" smtClean="0"/>
              <a:t>Срок освоения программы</a:t>
            </a:r>
          </a:p>
          <a:p>
            <a:r>
              <a:rPr lang="ru-RU" i="1" dirty="0" smtClean="0"/>
              <a:t>Осваиваемая квалификация (</a:t>
            </a:r>
            <a:r>
              <a:rPr lang="ru-RU" i="1" dirty="0" err="1" smtClean="0"/>
              <a:t>ии</a:t>
            </a:r>
            <a:r>
              <a:rPr lang="ru-RU" i="1" dirty="0" smtClean="0"/>
              <a:t>)</a:t>
            </a:r>
            <a:r>
              <a:rPr lang="en-US" i="1" dirty="0"/>
              <a:t> </a:t>
            </a:r>
            <a:r>
              <a:rPr lang="en-US" i="1" dirty="0" smtClean="0"/>
              <a:t>(</a:t>
            </a:r>
            <a:r>
              <a:rPr lang="ru-RU" i="1" dirty="0" smtClean="0"/>
              <a:t>сочетание квалификаций)</a:t>
            </a:r>
          </a:p>
          <a:p>
            <a:r>
              <a:rPr lang="ru-RU" i="1" dirty="0" smtClean="0"/>
              <a:t>Объем распределяемой вариативной части</a:t>
            </a:r>
          </a:p>
          <a:p>
            <a:r>
              <a:rPr lang="ru-RU" i="1" dirty="0" smtClean="0"/>
              <a:t>Объем нагрузки на всю программу, циклы и на отдельные элементы, задаваемые ФГОС, в том числе объем максимальной нагрузки задаваемой ФГОС-3</a:t>
            </a:r>
          </a:p>
          <a:p>
            <a:r>
              <a:rPr lang="ru-RU" i="1" dirty="0" smtClean="0"/>
              <a:t>Наличие циклов, учебных дисциплин, модулей, практик в соответствии с требованиями ФГОС</a:t>
            </a:r>
          </a:p>
          <a:p>
            <a:r>
              <a:rPr lang="ru-RU" i="1" dirty="0" smtClean="0"/>
              <a:t>Наличие модуля по выполнению работ по профессии(ям) рабочих, должности(ям) служащих в случае необходимости.</a:t>
            </a:r>
          </a:p>
          <a:p>
            <a:r>
              <a:rPr lang="ru-RU" i="1" dirty="0" smtClean="0"/>
              <a:t>Соблюдение объема нагрузки по практике в модулях (не менее чем задано ФГОС)</a:t>
            </a:r>
          </a:p>
          <a:p>
            <a:r>
              <a:rPr lang="ru-RU" i="1" dirty="0" smtClean="0"/>
              <a:t>Соответствие формы обучения, оговоренным во ФГОС.</a:t>
            </a:r>
          </a:p>
          <a:p>
            <a:r>
              <a:rPr lang="ru-RU" i="1" dirty="0" smtClean="0"/>
              <a:t>Набор модулей для сочетания квалификаций, определенной программой ОО соответствует требованиям ФГОС.</a:t>
            </a:r>
          </a:p>
          <a:p>
            <a:r>
              <a:rPr lang="ru-RU" i="1" dirty="0" smtClean="0"/>
              <a:t>Формы государственной итоговой аттестации соответствуют заданным во ФГОС.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040" y="738765"/>
            <a:ext cx="377985" cy="627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489" y="149646"/>
            <a:ext cx="1341883" cy="399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954" y="748531"/>
            <a:ext cx="377985" cy="627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040" y="738765"/>
            <a:ext cx="377985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новых ФГОС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sym typeface="Arial"/>
              </a:rPr>
              <a:t>Введение широкой квалификации</a:t>
            </a:r>
          </a:p>
          <a:p>
            <a:r>
              <a:rPr lang="ru-RU" dirty="0" smtClean="0">
                <a:solidFill>
                  <a:schemeClr val="tx1"/>
                </a:solidFill>
                <a:sym typeface="Arial"/>
              </a:rPr>
              <a:t>Сокращение  сроков освоения программ</a:t>
            </a:r>
          </a:p>
          <a:p>
            <a:r>
              <a:rPr lang="ru-RU" dirty="0" smtClean="0">
                <a:solidFill>
                  <a:schemeClr val="tx1"/>
                </a:solidFill>
                <a:sym typeface="Arial"/>
              </a:rPr>
              <a:t>Изменение номенклатуры </a:t>
            </a:r>
            <a:r>
              <a:rPr lang="ru-RU" dirty="0" smtClean="0">
                <a:solidFill>
                  <a:schemeClr val="tx1"/>
                </a:solidFill>
                <a:sym typeface="Arial"/>
              </a:rPr>
              <a:t>циклов, изменение номенклатуры общих компетенций</a:t>
            </a:r>
            <a:endParaRPr lang="ru-RU" dirty="0" smtClean="0">
              <a:solidFill>
                <a:schemeClr val="tx1"/>
              </a:solidFill>
              <a:sym typeface="Arial"/>
            </a:endParaRPr>
          </a:p>
          <a:p>
            <a:r>
              <a:rPr lang="ru-RU" dirty="0" smtClean="0">
                <a:solidFill>
                  <a:schemeClr val="tx1"/>
                </a:solidFill>
                <a:sym typeface="Arial"/>
              </a:rPr>
              <a:t>Наличие требований к минимальной нагрузке по модулю.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sym typeface="Arial"/>
              </a:rPr>
              <a:t>Обязательная </a:t>
            </a:r>
            <a:r>
              <a:rPr lang="ru-RU" dirty="0">
                <a:solidFill>
                  <a:schemeClr val="tx1"/>
                </a:solidFill>
                <a:sym typeface="Arial"/>
              </a:rPr>
              <a:t>часть </a:t>
            </a:r>
            <a:r>
              <a:rPr lang="ru-RU" dirty="0">
                <a:solidFill>
                  <a:srgbClr val="FF0000"/>
                </a:solidFill>
                <a:sym typeface="Arial"/>
              </a:rPr>
              <a:t>социально-гуманитарного цикла </a:t>
            </a:r>
            <a:r>
              <a:rPr lang="ru-RU" dirty="0">
                <a:solidFill>
                  <a:schemeClr val="tx1"/>
                </a:solidFill>
                <a:sym typeface="Arial"/>
              </a:rPr>
              <a:t>образовательной программы должна предусматривать изучение следующих</a:t>
            </a:r>
            <a:r>
              <a:rPr lang="ru-RU" dirty="0">
                <a:solidFill>
                  <a:schemeClr val="bg2"/>
                </a:solidFill>
                <a:sym typeface="Arial"/>
              </a:rPr>
              <a:t> </a:t>
            </a:r>
            <a:r>
              <a:rPr lang="ru-RU" dirty="0">
                <a:solidFill>
                  <a:schemeClr val="bg2"/>
                </a:solidFill>
                <a:sym typeface="Arial"/>
                <a:hlinkClick r:id="rId2" action="ppaction://hlinkfile" tooltip="Перечень обязательных дисциплин дополняется разработчиками  с учетом специфики  специальности."/>
              </a:rPr>
              <a:t>дисциплин</a:t>
            </a:r>
            <a:r>
              <a:rPr lang="ru-RU" dirty="0">
                <a:solidFill>
                  <a:schemeClr val="bg2"/>
                </a:solidFill>
                <a:sym typeface="Arial"/>
              </a:rPr>
              <a:t>: </a:t>
            </a:r>
            <a:r>
              <a:rPr lang="ru-RU" dirty="0">
                <a:solidFill>
                  <a:srgbClr val="FF0000"/>
                </a:solidFill>
                <a:sym typeface="Arial"/>
              </a:rPr>
              <a:t>«История России», </a:t>
            </a:r>
            <a:r>
              <a:rPr lang="ru-RU" dirty="0">
                <a:solidFill>
                  <a:schemeClr val="tx1"/>
                </a:solidFill>
                <a:sym typeface="Arial"/>
              </a:rPr>
              <a:t>«Иностранный язык в профессиональной деятельности», </a:t>
            </a:r>
            <a:r>
              <a:rPr lang="ru-RU" dirty="0">
                <a:solidFill>
                  <a:srgbClr val="FF0000"/>
                </a:solidFill>
                <a:sym typeface="Arial"/>
              </a:rPr>
              <a:t>«Безопасность </a:t>
            </a:r>
            <a:r>
              <a:rPr lang="ru-RU" dirty="0">
                <a:solidFill>
                  <a:schemeClr val="tx1"/>
                </a:solidFill>
                <a:sym typeface="Arial"/>
              </a:rPr>
              <a:t>жизнедеятельности», «Физическая культура»</a:t>
            </a:r>
            <a:r>
              <a:rPr lang="ru-RU" dirty="0">
                <a:solidFill>
                  <a:schemeClr val="bg2"/>
                </a:solidFill>
                <a:sym typeface="Arial"/>
              </a:rPr>
              <a:t>, </a:t>
            </a:r>
            <a:r>
              <a:rPr lang="ru-RU" i="1" dirty="0">
                <a:solidFill>
                  <a:srgbClr val="FF0000"/>
                </a:solidFill>
                <a:sym typeface="Arial"/>
              </a:rPr>
              <a:t>«Основы финансовой грамотности», «Основы бережливого производства</a:t>
            </a:r>
            <a:r>
              <a:rPr lang="ru-RU" i="1" dirty="0" smtClean="0">
                <a:solidFill>
                  <a:srgbClr val="FF0000"/>
                </a:solidFill>
                <a:sym typeface="Arial"/>
              </a:rPr>
              <a:t>».</a:t>
            </a:r>
          </a:p>
          <a:p>
            <a:r>
              <a:rPr lang="ru-RU" i="1" dirty="0" smtClean="0">
                <a:solidFill>
                  <a:srgbClr val="FF0000"/>
                </a:solidFill>
                <a:sym typeface="Arial"/>
              </a:rPr>
              <a:t>Регламентация структуры общепрофессионального цикла.</a:t>
            </a:r>
          </a:p>
          <a:p>
            <a:r>
              <a:rPr lang="ru-RU" i="1" dirty="0" smtClean="0">
                <a:solidFill>
                  <a:srgbClr val="FF0000"/>
                </a:solidFill>
                <a:sym typeface="Arial"/>
              </a:rPr>
              <a:t>Отсутствие требований по объему нагрузки на ФК</a:t>
            </a:r>
          </a:p>
          <a:p>
            <a:r>
              <a:rPr lang="ru-RU" i="1" dirty="0" smtClean="0">
                <a:solidFill>
                  <a:srgbClr val="FF0000"/>
                </a:solidFill>
                <a:sym typeface="Arial"/>
              </a:rPr>
              <a:t>Изменение требований </a:t>
            </a:r>
          </a:p>
          <a:p>
            <a:r>
              <a:rPr lang="ru-RU" i="1" dirty="0" smtClean="0">
                <a:solidFill>
                  <a:srgbClr val="FF0000"/>
                </a:solidFill>
                <a:sym typeface="Arial"/>
              </a:rPr>
              <a:t>Новая структура ФГОС</a:t>
            </a:r>
            <a:endParaRPr lang="ru-RU" i="1" dirty="0">
              <a:solidFill>
                <a:srgbClr val="FF0000"/>
              </a:solidFill>
              <a:sym typeface="Arial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489" y="149646"/>
            <a:ext cx="1341883" cy="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69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E21E0-7184-474C-84DB-8AA7DE49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Работа </a:t>
            </a:r>
            <a:r>
              <a:rPr lang="ru-RU" b="1" dirty="0" smtClean="0"/>
              <a:t>со </a:t>
            </a:r>
            <a:r>
              <a:rPr lang="ru-RU" b="1" dirty="0"/>
              <a:t>ФГОС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DCC1942-3AEA-4473-A513-07874513D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338971"/>
              </p:ext>
            </p:extLst>
          </p:nvPr>
        </p:nvGraphicFramePr>
        <p:xfrm>
          <a:off x="1199456" y="2128103"/>
          <a:ext cx="10305336" cy="4783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1284">
                  <a:extLst>
                    <a:ext uri="{9D8B030D-6E8A-4147-A177-3AD203B41FA5}">
                      <a16:colId xmlns:a16="http://schemas.microsoft.com/office/drawing/2014/main" val="801719218"/>
                    </a:ext>
                  </a:extLst>
                </a:gridCol>
                <a:gridCol w="3194052">
                  <a:extLst>
                    <a:ext uri="{9D8B030D-6E8A-4147-A177-3AD203B41FA5}">
                      <a16:colId xmlns:a16="http://schemas.microsoft.com/office/drawing/2014/main" val="1573960936"/>
                    </a:ext>
                  </a:extLst>
                </a:gridCol>
              </a:tblGrid>
              <a:tr h="674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Проверить </a:t>
                      </a:r>
                      <a:r>
                        <a:rPr lang="ru-RU" sz="1800" b="1" dirty="0" smtClean="0">
                          <a:effectLst/>
                        </a:rPr>
                        <a:t>актуализирован </a:t>
                      </a:r>
                      <a:r>
                        <a:rPr lang="ru-RU" sz="1800" b="1" dirty="0">
                          <a:effectLst/>
                        </a:rPr>
                        <a:t>ли </a:t>
                      </a:r>
                      <a:r>
                        <a:rPr lang="ru-RU" sz="1800" b="1" dirty="0" smtClean="0">
                          <a:effectLst/>
                        </a:rPr>
                        <a:t>ФГОС, какие изменения вносились в НПА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3" marR="362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3" marR="36293" marT="0" marB="0"/>
                </a:tc>
                <a:extLst>
                  <a:ext uri="{0D108BD9-81ED-4DB2-BD59-A6C34878D82A}">
                    <a16:rowId xmlns:a16="http://schemas.microsoft.com/office/drawing/2014/main" val="318304039"/>
                  </a:ext>
                </a:extLst>
              </a:tr>
              <a:tr h="674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Наименование профессии (специальности)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3" marR="362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П.1.1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3" marR="36293" marT="0" marB="0"/>
                </a:tc>
                <a:extLst>
                  <a:ext uri="{0D108BD9-81ED-4DB2-BD59-A6C34878D82A}">
                    <a16:rowId xmlns:a16="http://schemas.microsoft.com/office/drawing/2014/main" val="2828914044"/>
                  </a:ext>
                </a:extLst>
              </a:tr>
              <a:tr h="288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Реквизиты ФГОС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3" marR="362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Правильность реквизитов</a:t>
                      </a:r>
                      <a:r>
                        <a:rPr lang="ru-RU" sz="1600" baseline="0" dirty="0" smtClean="0">
                          <a:effectLst/>
                        </a:rPr>
                        <a:t> с учетом всех изменений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3" marR="36293" marT="0" marB="0"/>
                </a:tc>
                <a:extLst>
                  <a:ext uri="{0D108BD9-81ED-4DB2-BD59-A6C34878D82A}">
                    <a16:rowId xmlns:a16="http://schemas.microsoft.com/office/drawing/2014/main" val="2942998601"/>
                  </a:ext>
                </a:extLst>
              </a:tr>
              <a:tr h="446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Формы освоения программы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3" marR="362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п.п</a:t>
                      </a:r>
                      <a:r>
                        <a:rPr lang="ru-RU" sz="1600" dirty="0">
                          <a:effectLst/>
                        </a:rPr>
                        <a:t>. 1.3\1.5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3" marR="36293" marT="0" marB="0"/>
                </a:tc>
                <a:extLst>
                  <a:ext uri="{0D108BD9-81ED-4DB2-BD59-A6C34878D82A}">
                    <a16:rowId xmlns:a16="http://schemas.microsoft.com/office/drawing/2014/main" val="699604618"/>
                  </a:ext>
                </a:extLst>
              </a:tr>
              <a:tr h="674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Область профессиональной деятельности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3" marR="362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3" marR="36293" marT="0" marB="0"/>
                </a:tc>
                <a:extLst>
                  <a:ext uri="{0D108BD9-81ED-4DB2-BD59-A6C34878D82A}">
                    <a16:rowId xmlns:a16="http://schemas.microsoft.com/office/drawing/2014/main" val="2938953960"/>
                  </a:ext>
                </a:extLst>
              </a:tr>
              <a:tr h="902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Срок освоения программы очная форма на базе СОО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 квалификации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3" marR="362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П.1.10.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3" marR="36293" marT="0" marB="0"/>
                </a:tc>
                <a:extLst>
                  <a:ext uri="{0D108BD9-81ED-4DB2-BD59-A6C34878D82A}">
                    <a16:rowId xmlns:a16="http://schemas.microsoft.com/office/drawing/2014/main" val="1375610970"/>
                  </a:ext>
                </a:extLst>
              </a:tr>
              <a:tr h="902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Срок освоения программы очная форма на базе ОО по квалификации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3" marR="362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П.1.10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93" marR="36293" marT="0" marB="0"/>
                </a:tc>
                <a:extLst>
                  <a:ext uri="{0D108BD9-81ED-4DB2-BD59-A6C34878D82A}">
                    <a16:rowId xmlns:a16="http://schemas.microsoft.com/office/drawing/2014/main" val="27340759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2588" y="1011981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9" y="149646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3B3DE-5A61-4CC3-88FE-D8509301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Работа со ФГОС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4AD3F4A-1CD8-429B-85D9-6A124E03297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43472" y="1556792"/>
          <a:ext cx="8619404" cy="5115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4826">
                  <a:extLst>
                    <a:ext uri="{9D8B030D-6E8A-4147-A177-3AD203B41FA5}">
                      <a16:colId xmlns:a16="http://schemas.microsoft.com/office/drawing/2014/main" val="2278904720"/>
                    </a:ext>
                  </a:extLst>
                </a:gridCol>
                <a:gridCol w="2974578">
                  <a:extLst>
                    <a:ext uri="{9D8B030D-6E8A-4147-A177-3AD203B41FA5}">
                      <a16:colId xmlns:a16="http://schemas.microsoft.com/office/drawing/2014/main" val="1937048647"/>
                    </a:ext>
                  </a:extLst>
                </a:gridCol>
              </a:tblGrid>
              <a:tr h="648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Осваиваемые квалификации (сочетания квалификаций)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П.п. 1.12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extLst>
                  <a:ext uri="{0D108BD9-81ED-4DB2-BD59-A6C34878D82A}">
                    <a16:rowId xmlns:a16="http://schemas.microsoft.com/office/drawing/2014/main" val="3236335645"/>
                  </a:ext>
                </a:extLst>
              </a:tr>
              <a:tr h="812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Объем образовательной программы для выбранной базы приема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Пп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2.2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extLst>
                  <a:ext uri="{0D108BD9-81ED-4DB2-BD59-A6C34878D82A}">
                    <a16:rowId xmlns:a16="http://schemas.microsoft.com/office/drawing/2014/main" val="2876051835"/>
                  </a:ext>
                </a:extLst>
              </a:tr>
              <a:tr h="484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Объем образовательной программ по циклам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err="1" smtClean="0">
                          <a:effectLst/>
                        </a:rPr>
                        <a:t>пп</a:t>
                      </a:r>
                      <a:r>
                        <a:rPr lang="ru-RU" sz="1800" dirty="0" smtClean="0">
                          <a:effectLst/>
                        </a:rPr>
                        <a:t>. 2.2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extLst>
                  <a:ext uri="{0D108BD9-81ED-4DB2-BD59-A6C34878D82A}">
                    <a16:rowId xmlns:a16="http://schemas.microsoft.com/office/drawing/2014/main" val="3754533977"/>
                  </a:ext>
                </a:extLst>
              </a:tr>
              <a:tr h="648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Объем самостоятельной работы  для </a:t>
                      </a:r>
                      <a:r>
                        <a:rPr lang="ru-RU" sz="1800" dirty="0" smtClean="0">
                          <a:effectLst/>
                        </a:rPr>
                        <a:t>выбранной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формы </a:t>
                      </a:r>
                      <a:r>
                        <a:rPr lang="ru-RU" sz="1800" dirty="0">
                          <a:effectLst/>
                        </a:rPr>
                        <a:t>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err="1" smtClean="0">
                          <a:effectLst/>
                        </a:rPr>
                        <a:t>пп</a:t>
                      </a:r>
                      <a:r>
                        <a:rPr lang="ru-RU" sz="1800" dirty="0" smtClean="0">
                          <a:effectLst/>
                        </a:rPr>
                        <a:t>. 2.4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extLst>
                  <a:ext uri="{0D108BD9-81ED-4DB2-BD59-A6C34878D82A}">
                    <a16:rowId xmlns:a16="http://schemas.microsoft.com/office/drawing/2014/main" val="3352919126"/>
                  </a:ext>
                </a:extLst>
              </a:tr>
              <a:tr h="242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Номенклатуру обозначенных ФГОС дисциплин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п.2.5, п. 2.7.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extLst>
                  <a:ext uri="{0D108BD9-81ED-4DB2-BD59-A6C34878D82A}">
                    <a16:rowId xmlns:a16="http://schemas.microsoft.com/office/drawing/2014/main" val="3424452908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Номенклатура профессиональных модулей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3.3</a:t>
                      </a:r>
                    </a:p>
                  </a:txBody>
                  <a:tcPr marL="67786" marR="67786" marT="0" marB="0"/>
                </a:tc>
                <a:extLst>
                  <a:ext uri="{0D108BD9-81ED-4DB2-BD59-A6C34878D82A}">
                    <a16:rowId xmlns:a16="http://schemas.microsoft.com/office/drawing/2014/main" val="876779722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практике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2.8.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extLst>
                  <a:ext uri="{0D108BD9-81ED-4DB2-BD59-A6C34878D82A}">
                    <a16:rowId xmlns:a16="http://schemas.microsoft.com/office/drawing/2014/main" val="4098853390"/>
                  </a:ext>
                </a:extLst>
              </a:tr>
              <a:tr h="320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Место </a:t>
                      </a:r>
                      <a:r>
                        <a:rPr lang="ru-RU" sz="1800" dirty="0" smtClean="0">
                          <a:effectLst/>
                        </a:rPr>
                        <a:t>выбранной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адаптивной </a:t>
                      </a:r>
                      <a:r>
                        <a:rPr lang="ru-RU" sz="1800" dirty="0">
                          <a:effectLst/>
                        </a:rPr>
                        <a:t>дисциплины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пп</a:t>
                      </a:r>
                      <a:r>
                        <a:rPr lang="ru-RU" sz="1800" dirty="0" smtClean="0">
                          <a:effectLst/>
                        </a:rPr>
                        <a:t>. 2.6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extLst>
                  <a:ext uri="{0D108BD9-81ED-4DB2-BD59-A6C34878D82A}">
                    <a16:rowId xmlns:a16="http://schemas.microsoft.com/office/drawing/2014/main" val="4136514107"/>
                  </a:ext>
                </a:extLst>
              </a:tr>
              <a:tr h="381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Формулировка о </a:t>
                      </a:r>
                      <a:r>
                        <a:rPr lang="ru-RU" sz="1800" dirty="0" smtClean="0">
                          <a:effectLst/>
                        </a:rPr>
                        <a:t>ГИА</a:t>
                      </a:r>
                      <a:endParaRPr lang="ru-RU" sz="1800" dirty="0">
                        <a:effectLst/>
                      </a:endParaRPr>
                    </a:p>
                  </a:txBody>
                  <a:tcPr marL="67786" marR="67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пп</a:t>
                      </a:r>
                      <a:r>
                        <a:rPr lang="ru-RU" sz="1800" dirty="0" smtClean="0">
                          <a:effectLst/>
                        </a:rPr>
                        <a:t> 2.8 (2.9)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extLst>
                  <a:ext uri="{0D108BD9-81ED-4DB2-BD59-A6C34878D82A}">
                    <a16:rowId xmlns:a16="http://schemas.microsoft.com/office/drawing/2014/main" val="4290056947"/>
                  </a:ext>
                </a:extLst>
              </a:tr>
              <a:tr h="404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модуля по профессии рабочего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3.3 (п.3.5)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extLst>
                  <a:ext uri="{0D108BD9-81ED-4DB2-BD59-A6C34878D82A}">
                    <a16:rowId xmlns:a16="http://schemas.microsoft.com/office/drawing/2014/main" val="2727287169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Осваиваемые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модули в рамках осваиваемой квалификации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6" marR="67786" marT="0" marB="0"/>
                </a:tc>
                <a:extLst>
                  <a:ext uri="{0D108BD9-81ED-4DB2-BD59-A6C34878D82A}">
                    <a16:rowId xmlns:a16="http://schemas.microsoft.com/office/drawing/2014/main" val="30955406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4920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5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025" y="260649"/>
            <a:ext cx="9782801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Соответствие требованиям ПООП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489" y="1556792"/>
            <a:ext cx="9890337" cy="4615408"/>
          </a:xfrm>
        </p:spPr>
        <p:txBody>
          <a:bodyPr/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dirty="0" smtClean="0"/>
              <a:t>Проверка соответствия номенклатуры дисциплин и МДК, по модулям.</a:t>
            </a: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dirty="0" smtClean="0"/>
              <a:t>Проверка соответствия  последовательности изучения дисциплин и модулей.</a:t>
            </a: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dirty="0" smtClean="0"/>
              <a:t>Проверка  объема практической подготовки (не менее чем в ПООП).</a:t>
            </a: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dirty="0" smtClean="0"/>
              <a:t>Проверка структуры практики (УП и ПП) объем не менее чем в ПООП (</a:t>
            </a:r>
            <a:r>
              <a:rPr lang="ru-RU" dirty="0"/>
              <a:t>распределение практики по </a:t>
            </a:r>
            <a:r>
              <a:rPr lang="ru-RU" dirty="0" smtClean="0"/>
              <a:t>видам).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040" y="738765"/>
            <a:ext cx="377985" cy="627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489" y="149646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Непротиворечивость ФЗ-273</a:t>
            </a:r>
            <a:b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«Об образовании в РФ»</a:t>
            </a:r>
            <a:endParaRPr lang="ru-RU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Предусмотрено занятий в виде практической подготовки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Наличие в структуре учебного плана требований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по номенклатуре дисциплин, курсов, модулей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по объемным параметрам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по последовательности их изучения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Наличие промежуточной и государственной итоговой аттестации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89" y="738765"/>
            <a:ext cx="377985" cy="627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3392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489" y="149646"/>
            <a:ext cx="1341883" cy="3990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0561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608" y="547350"/>
            <a:ext cx="9782801" cy="93610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Логичность 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построения </a:t>
            </a:r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и соответствие 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основным </a:t>
            </a:r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принципам 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дидактики</a:t>
            </a:r>
            <a:endParaRPr lang="ru-RU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5025" y="1772816"/>
            <a:ext cx="9782801" cy="4399384"/>
          </a:xfrm>
        </p:spPr>
        <p:txBody>
          <a:bodyPr>
            <a:normAutofit/>
          </a:bodyPr>
          <a:lstStyle/>
          <a:p>
            <a:r>
              <a:rPr lang="ru-RU" dirty="0"/>
              <a:t>Принцип систематичности и последовательности в обучении</a:t>
            </a:r>
            <a:r>
              <a:rPr lang="ru-RU" dirty="0" smtClean="0"/>
              <a:t>.</a:t>
            </a:r>
          </a:p>
          <a:p>
            <a:r>
              <a:rPr lang="ru-RU" dirty="0"/>
              <a:t>Принцип </a:t>
            </a:r>
            <a:r>
              <a:rPr lang="ru-RU" dirty="0" smtClean="0"/>
              <a:t>доступности.</a:t>
            </a:r>
          </a:p>
          <a:p>
            <a:r>
              <a:rPr lang="ru-RU" dirty="0"/>
              <a:t>Принцип наглядности </a:t>
            </a:r>
            <a:r>
              <a:rPr lang="ru-RU" dirty="0" smtClean="0"/>
              <a:t>обучения.</a:t>
            </a:r>
          </a:p>
          <a:p>
            <a:r>
              <a:rPr lang="ru-RU" dirty="0" smtClean="0"/>
              <a:t>Принцип прочности.</a:t>
            </a:r>
          </a:p>
          <a:p>
            <a:r>
              <a:rPr lang="ru-RU" dirty="0" smtClean="0"/>
              <a:t>Принцип сознательности и активности.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040" y="738765"/>
            <a:ext cx="377985" cy="627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489" y="149646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5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3F2D0-2A28-435E-AD4D-40B406CF6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Возможные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ошибки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структуре учебного плана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024EA-5B07-4629-92CC-DDA329958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Отсутствие или неверное наименование, </a:t>
            </a:r>
            <a:r>
              <a:rPr lang="ru-RU" dirty="0">
                <a:solidFill>
                  <a:schemeClr val="tx2"/>
                </a:solidFill>
              </a:rPr>
              <a:t>циклов обучения и дисциплин, указанных во ФГОС</a:t>
            </a:r>
          </a:p>
          <a:p>
            <a:r>
              <a:rPr lang="ru-RU" dirty="0">
                <a:solidFill>
                  <a:schemeClr val="tx2"/>
                </a:solidFill>
              </a:rPr>
              <a:t>Наличие в учебном плане  </a:t>
            </a:r>
            <a:r>
              <a:rPr lang="ru-RU" dirty="0" smtClean="0">
                <a:solidFill>
                  <a:schemeClr val="tx2"/>
                </a:solidFill>
              </a:rPr>
              <a:t>по ФГОС по ТОП 50 колонки </a:t>
            </a:r>
            <a:r>
              <a:rPr lang="ru-RU" dirty="0">
                <a:solidFill>
                  <a:schemeClr val="tx2"/>
                </a:solidFill>
              </a:rPr>
              <a:t>максимальной учебной нагрузки 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Отсутствие </a:t>
            </a:r>
            <a:r>
              <a:rPr lang="ru-RU" dirty="0">
                <a:solidFill>
                  <a:schemeClr val="tx2"/>
                </a:solidFill>
              </a:rPr>
              <a:t>в циклах выделенной самостоятельной работы</a:t>
            </a:r>
          </a:p>
          <a:p>
            <a:r>
              <a:rPr lang="ru-RU" dirty="0">
                <a:solidFill>
                  <a:schemeClr val="tx2"/>
                </a:solidFill>
              </a:rPr>
              <a:t>Объем образовательной программы в цикле ниже указанных во ФГОС</a:t>
            </a:r>
          </a:p>
          <a:p>
            <a:r>
              <a:rPr lang="ru-RU" dirty="0">
                <a:solidFill>
                  <a:schemeClr val="tx2"/>
                </a:solidFill>
              </a:rPr>
              <a:t>Отсутствие промежуточной аттестации по отдельным структурным элементам</a:t>
            </a:r>
          </a:p>
          <a:p>
            <a:r>
              <a:rPr lang="ru-RU" dirty="0">
                <a:solidFill>
                  <a:schemeClr val="tx2"/>
                </a:solidFill>
              </a:rPr>
              <a:t>Отсутствие адаптационного учебного </a:t>
            </a:r>
            <a:r>
              <a:rPr lang="ru-RU" dirty="0" smtClean="0">
                <a:solidFill>
                  <a:schemeClr val="tx2"/>
                </a:solidFill>
              </a:rPr>
              <a:t>курса в структуре программы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4920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9" y="149646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9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63BBE-FEED-4155-97AC-8B014933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406391"/>
            <a:ext cx="8608358" cy="12926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Ошибки по объему нагрузки в Учебном плане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CE64BA-6412-4394-A89E-8D8C9605E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2500374"/>
            <a:ext cx="10233327" cy="424099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Слишком мало выделено часов на практику (менее 25%).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Слишком много часов выделено на самостоятельную работу.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Объем нагрузки по дисциплине выделен менее 32 часов.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Нагрузка на промежуточную аттестацию недостаточна для проведения всех оценочных процедур.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строки с самостоятельной работой внизу по семестрам.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Превышение недельной нагрузки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сверх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36 академических часов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Превышение  суммарного объема нагрузки по программе.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меньшение суммарного объема нагрузки по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программе по отношению к заданным во ФГОС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4920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9" y="149646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Ошибки распределения нагрузки по образовательному процессу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Прерывистость нагрузки по дисциплине (курсу/модулю)</a:t>
            </a:r>
          </a:p>
          <a:p>
            <a:r>
              <a:rPr lang="ru-RU" dirty="0" smtClean="0"/>
              <a:t>Нелогичность последовательности освоения (по формам организации учебного процесса)</a:t>
            </a:r>
          </a:p>
          <a:p>
            <a:pPr marL="0" indent="0">
              <a:buNone/>
            </a:pPr>
            <a:r>
              <a:rPr lang="ru-RU" b="1" dirty="0" smtClean="0"/>
              <a:t>ОЩИБКИ ОФОРМЛЕНИЯ</a:t>
            </a:r>
          </a:p>
          <a:p>
            <a:pPr marL="0" indent="0">
              <a:buNone/>
            </a:pPr>
            <a:r>
              <a:rPr lang="ru-RU" dirty="0" smtClean="0"/>
              <a:t>-Несоответствие выбранному макету.</a:t>
            </a:r>
          </a:p>
          <a:p>
            <a:pPr marL="0" indent="0">
              <a:buNone/>
            </a:pPr>
            <a:r>
              <a:rPr lang="ru-RU" dirty="0" smtClean="0"/>
              <a:t>-Неправильное наименование  образовательной организации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9" y="149646"/>
            <a:ext cx="1341883" cy="3990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4920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024" y="332657"/>
            <a:ext cx="10075976" cy="10340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Общеобразовательная подготовка</a:t>
            </a:r>
            <a:endParaRPr lang="ru-RU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5025" y="1988840"/>
            <a:ext cx="9782801" cy="4183360"/>
          </a:xfrm>
        </p:spPr>
        <p:txBody>
          <a:bodyPr>
            <a:normAutofit/>
          </a:bodyPr>
          <a:lstStyle/>
          <a:p>
            <a:r>
              <a:rPr lang="ru-RU" dirty="0" smtClean="0"/>
              <a:t>Наличие всех элементов предусмотренных ФГОС СОО, для достижения всех результатов выбранного профиля</a:t>
            </a:r>
          </a:p>
          <a:p>
            <a:r>
              <a:rPr lang="ru-RU" dirty="0" smtClean="0"/>
              <a:t>Наличие индивидуального проекта</a:t>
            </a:r>
          </a:p>
          <a:p>
            <a:r>
              <a:rPr lang="ru-RU" dirty="0" smtClean="0"/>
              <a:t>Объемные параметры в соответствии с ФГОС СПО</a:t>
            </a:r>
          </a:p>
          <a:p>
            <a:r>
              <a:rPr lang="ru-RU" dirty="0" smtClean="0"/>
              <a:t>Номенклатура дисциплин соответствует выбранному профилю</a:t>
            </a:r>
          </a:p>
          <a:p>
            <a:r>
              <a:rPr lang="ru-RU" dirty="0" smtClean="0"/>
              <a:t>Предусмотрена промежуточная аттестация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89" y="738765"/>
            <a:ext cx="377985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Благодарю за внимание</a:t>
            </a:r>
            <a:endParaRPr lang="ru-RU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828" y="2708920"/>
            <a:ext cx="3293422" cy="3463280"/>
          </a:xfrm>
        </p:spPr>
        <p:txBody>
          <a:bodyPr/>
          <a:lstStyle/>
          <a:p>
            <a:r>
              <a:rPr lang="ru-RU" b="1" dirty="0" smtClean="0"/>
              <a:t>Электронный адрес</a:t>
            </a:r>
          </a:p>
          <a:p>
            <a:r>
              <a:rPr lang="en-US" dirty="0"/>
              <a:t>o</a:t>
            </a:r>
            <a:r>
              <a:rPr lang="en-US" dirty="0" smtClean="0"/>
              <a:t>lgastan-66@mail.ru</a:t>
            </a: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87" b="4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12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1C0CE-38B4-4E82-AA05-C4328F731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6655"/>
            <a:ext cx="9905998" cy="9651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Общие правила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F60BA3-1F1F-4D82-8E53-87E2FF57F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4" y="1766656"/>
            <a:ext cx="10801023" cy="4717989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sz="3200" dirty="0"/>
              <a:t>Суммарный объем времени по программе </a:t>
            </a:r>
            <a:r>
              <a:rPr lang="ru-RU" sz="3200" b="1" dirty="0"/>
              <a:t>не может превышать </a:t>
            </a:r>
            <a:r>
              <a:rPr lang="ru-RU" sz="3200" dirty="0"/>
              <a:t>соответствующий объем, указанный во ФГОС СПО (Таблица 1. Раздел II), нагрузка по циклам не может быть менее указанных во ФГОС)</a:t>
            </a:r>
          </a:p>
          <a:p>
            <a:pPr lvl="0" algn="just"/>
            <a:r>
              <a:rPr lang="ru-RU" sz="3200" dirty="0"/>
              <a:t>Номенклатура и объем нагрузки дисциплин, модулей должна </a:t>
            </a:r>
            <a:r>
              <a:rPr lang="ru-RU" sz="3200" b="1" dirty="0"/>
              <a:t>обеспечивать освоение всех результатов (</a:t>
            </a:r>
            <a:r>
              <a:rPr lang="ru-RU" sz="3200" dirty="0"/>
              <a:t>ФГОС+ВЧ).</a:t>
            </a:r>
          </a:p>
          <a:p>
            <a:pPr lvl="0" algn="just"/>
            <a:r>
              <a:rPr lang="ru-RU" sz="3200" dirty="0"/>
              <a:t>Образовательная программа СПО </a:t>
            </a:r>
            <a:r>
              <a:rPr lang="ru-RU" sz="3200" dirty="0" smtClean="0"/>
              <a:t>(для ФГОС в макете ТОП-50) должна </a:t>
            </a:r>
            <a:r>
              <a:rPr lang="ru-RU" sz="3200" dirty="0"/>
              <a:t>предусматривать </a:t>
            </a:r>
            <a:r>
              <a:rPr lang="ru-RU" sz="3200" b="1" dirty="0"/>
              <a:t>включение адаптационных дисциплин, </a:t>
            </a:r>
            <a:r>
              <a:rPr lang="ru-RU" sz="3200" dirty="0"/>
              <a:t>обеспечивающих коррекцию нарушений развития и социальную адаптацию обучающихся инвалидов и лиц с ограниченными возможностями здоровья.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9" y="149646"/>
            <a:ext cx="1341883" cy="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960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1" y="5074920"/>
            <a:ext cx="10113264" cy="581828"/>
          </a:xfrm>
        </p:spPr>
        <p:txBody>
          <a:bodyPr/>
          <a:lstStyle/>
          <a:p>
            <a:r>
              <a:rPr lang="ru-RU" b="1" dirty="0" smtClean="0"/>
              <a:t>Контакты</a:t>
            </a:r>
            <a:endParaRPr lang="ru-RU" b="1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146050"/>
            <a:r>
              <a:rPr lang="ru-RU" dirty="0"/>
              <a:t>Сайт </a:t>
            </a:r>
            <a:r>
              <a:rPr lang="en-US" dirty="0"/>
              <a:t> </a:t>
            </a:r>
            <a:r>
              <a:rPr lang="ru-RU" dirty="0"/>
              <a:t>УРПО: </a:t>
            </a:r>
            <a:r>
              <a:rPr lang="en-US" dirty="0"/>
              <a:t> </a:t>
            </a:r>
            <a:r>
              <a:rPr lang="ru-RU" sz="1400" b="1" dirty="0"/>
              <a:t>с</a:t>
            </a:r>
            <a:r>
              <a:rPr lang="en-US" sz="1400" b="1" dirty="0"/>
              <a:t>rpo-mpu.com</a:t>
            </a:r>
            <a:endParaRPr lang="ru-RU" sz="1400" b="1" dirty="0"/>
          </a:p>
          <a:p>
            <a:pPr marL="146050"/>
            <a:r>
              <a:rPr lang="ru-RU" sz="1400" b="1" dirty="0"/>
              <a:t>Тел. 999-887-05-05</a:t>
            </a:r>
          </a:p>
          <a:p>
            <a:pPr marL="146050"/>
            <a:r>
              <a:rPr lang="en-US" sz="1400" b="1" dirty="0"/>
              <a:t>E mail urpo-rutmiit@bk.ru</a:t>
            </a:r>
            <a:endParaRPr lang="ru-RU" sz="1400" b="1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412" y="298709"/>
            <a:ext cx="11965587" cy="43660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6255" y="5133658"/>
            <a:ext cx="1835055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3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E6AAD-6DE5-44F8-A018-1CE096D8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935" y="278296"/>
            <a:ext cx="9905998" cy="10204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Общие правила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для  ФГОС по ТОП-50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3F20D3-1BBB-4E55-8421-61C7E5C4A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18" y="1298712"/>
            <a:ext cx="10401231" cy="4956313"/>
          </a:xfrm>
        </p:spPr>
        <p:txBody>
          <a:bodyPr>
            <a:noAutofit/>
          </a:bodyPr>
          <a:lstStyle/>
          <a:p>
            <a:pPr lvl="0" algn="just"/>
            <a:r>
              <a:rPr lang="ru-RU" sz="2800" dirty="0"/>
              <a:t>Объем недельной образовательной нагрузки обучающихся по программе </a:t>
            </a:r>
            <a:r>
              <a:rPr lang="ru-RU" sz="2800" b="1" dirty="0"/>
              <a:t>не может превышать 36 академических часов,</a:t>
            </a:r>
            <a:r>
              <a:rPr lang="ru-RU" sz="2800" dirty="0"/>
              <a:t> и включает все виды работы во взаимодействии с преподавателем, практики и самостоятельную учебную работу; </a:t>
            </a:r>
          </a:p>
          <a:p>
            <a:pPr lvl="0" algn="just"/>
            <a:r>
              <a:rPr lang="ru-RU" sz="2800" b="1" dirty="0"/>
              <a:t>Время</a:t>
            </a:r>
            <a:r>
              <a:rPr lang="ru-RU" sz="2800" dirty="0"/>
              <a:t>, отводимое </a:t>
            </a:r>
            <a:r>
              <a:rPr lang="ru-RU" sz="2800" b="1" dirty="0"/>
              <a:t>на самостоятельную работу </a:t>
            </a:r>
            <a:r>
              <a:rPr lang="ru-RU" sz="2800" dirty="0"/>
              <a:t>обучающегося входит в объем часов образовательной программы. </a:t>
            </a:r>
          </a:p>
          <a:p>
            <a:pPr lvl="0" algn="just"/>
            <a:r>
              <a:rPr lang="ru-RU" sz="2800" b="1" dirty="0"/>
              <a:t>Организация самостоятельной работы обучающихся </a:t>
            </a:r>
            <a:r>
              <a:rPr lang="ru-RU" sz="2800" dirty="0"/>
              <a:t>относится к свободе образовательной организации, а ее конкретизация фиксируется в локальным акте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36445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Работа с ПООП при формировании УП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724" y="1845734"/>
            <a:ext cx="10502284" cy="4023360"/>
          </a:xfrm>
        </p:spPr>
        <p:txBody>
          <a:bodyPr>
            <a:normAutofit/>
          </a:bodyPr>
          <a:lstStyle/>
          <a:p>
            <a:r>
              <a:rPr lang="ru-RU" dirty="0" smtClean="0"/>
              <a:t>Выделение необходимых элементов программы (учебных дисциплин, </a:t>
            </a:r>
            <a:r>
              <a:rPr lang="ru-RU" dirty="0" smtClean="0"/>
              <a:t>модулей или их разделов, </a:t>
            </a:r>
            <a:r>
              <a:rPr lang="ru-RU" dirty="0" smtClean="0"/>
              <a:t>МДК, практик)</a:t>
            </a:r>
          </a:p>
          <a:p>
            <a:r>
              <a:rPr lang="ru-RU" dirty="0" smtClean="0"/>
              <a:t>Определение минимального объема нагрузки по отдельным элементам</a:t>
            </a:r>
          </a:p>
          <a:p>
            <a:r>
              <a:rPr lang="ru-RU" dirty="0" smtClean="0"/>
              <a:t>Оценка достаточности выделенного объема для достижения результатов</a:t>
            </a:r>
          </a:p>
          <a:p>
            <a:r>
              <a:rPr lang="ru-RU" dirty="0" smtClean="0"/>
              <a:t>Оценка возможности достижения всех результатов (ФГОС+ВЧ) и введение дополнительных элементов в случае необходимости и определение их объемных параметров</a:t>
            </a:r>
          </a:p>
          <a:p>
            <a:r>
              <a:rPr lang="ru-RU" dirty="0" smtClean="0"/>
              <a:t>Распределение нагрузки в учебном графике с учетом последовательности изучения дисциплин и модулей с учетом требований ПООП.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57" y="1014290"/>
            <a:ext cx="263140" cy="627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4792" y="1040229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7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817" y="559655"/>
            <a:ext cx="9782801" cy="9361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ПООП во ФГОС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Воспитание </a:t>
            </a:r>
            <a:r>
              <a:rPr lang="ru-RU" dirty="0"/>
              <a:t>обучающихся при освоении ими образовательной программы осуществляется на основе включаемых в образовательную программу </a:t>
            </a:r>
            <a:r>
              <a:rPr lang="ru-RU" b="1" dirty="0"/>
              <a:t>рабочей программы воспитания и календарного плана воспитательной работы</a:t>
            </a:r>
            <a:r>
              <a:rPr lang="ru-RU" dirty="0"/>
              <a:t>, разрабатываемых и утверждаемых с учетом включенных в </a:t>
            </a:r>
            <a:r>
              <a:rPr lang="ru-RU" b="1" dirty="0"/>
              <a:t>примерную основную образовательную программу</a:t>
            </a:r>
            <a:r>
              <a:rPr lang="ru-RU" dirty="0"/>
              <a:t> примерной рабочей программы воспитания и примерного календарного плана воспитательной </a:t>
            </a:r>
            <a:r>
              <a:rPr lang="ru-RU" dirty="0" smtClean="0"/>
              <a:t>работы (Приказ 450) (п.1.4.)</a:t>
            </a:r>
          </a:p>
          <a:p>
            <a:pPr algn="just"/>
            <a:r>
              <a:rPr lang="ru-RU" dirty="0" smtClean="0"/>
              <a:t>Образовательная </a:t>
            </a:r>
            <a:r>
              <a:rPr lang="ru-RU" dirty="0"/>
              <a:t>организация самостоятельно разрабатывает и утверждает ППССЗ в соответствии с ФГОС СПО и с учетом соответствующей примерной </a:t>
            </a:r>
            <a:r>
              <a:rPr lang="ru-RU" dirty="0" smtClean="0"/>
              <a:t>ППССЗ (п.7.1.)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764704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040" y="738765"/>
            <a:ext cx="265531" cy="627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489" y="149646"/>
            <a:ext cx="1341883" cy="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177801"/>
            <a:ext cx="10369152" cy="12398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Особенности формирования учебного плана по ФГОС-3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Предусматривается самостоятельная работа сверх 36 часов, направленная на достижение результатов обозначенных во ФГОС и предусмотренных за счет вариативной части программы. </a:t>
            </a:r>
          </a:p>
          <a:p>
            <a:r>
              <a:rPr lang="ru-RU" dirty="0" smtClean="0"/>
              <a:t>Указывается максимальная учебная нагрузка</a:t>
            </a:r>
            <a:r>
              <a:rPr lang="ru-RU" dirty="0"/>
              <a:t>. (54 </a:t>
            </a:r>
            <a:r>
              <a:rPr lang="ru-RU" dirty="0" err="1"/>
              <a:t>ак</a:t>
            </a:r>
            <a:r>
              <a:rPr lang="ru-RU" dirty="0"/>
              <a:t>. часа </a:t>
            </a:r>
            <a:r>
              <a:rPr lang="ru-RU" dirty="0" err="1"/>
              <a:t>нед</a:t>
            </a:r>
            <a:r>
              <a:rPr lang="ru-RU" dirty="0" smtClean="0"/>
              <a:t>. </a:t>
            </a:r>
            <a:r>
              <a:rPr lang="ru-RU" dirty="0" err="1" smtClean="0"/>
              <a:t>нагр</a:t>
            </a:r>
            <a:r>
              <a:rPr lang="ru-RU" dirty="0"/>
              <a:t>.)</a:t>
            </a:r>
          </a:p>
          <a:p>
            <a:r>
              <a:rPr lang="ru-RU" dirty="0" smtClean="0"/>
              <a:t>Часть нагрузки указывается в часах, часть в неделях.</a:t>
            </a:r>
          </a:p>
          <a:p>
            <a:r>
              <a:rPr lang="ru-RU" dirty="0" smtClean="0"/>
              <a:t>Требования по количеству экзаменов и зачетов указаны в Приказе МОН №464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6961" y="509687"/>
            <a:ext cx="57606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47" y="483748"/>
            <a:ext cx="265531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3682</TotalTime>
  <Words>4109</Words>
  <Application>Microsoft Office PowerPoint</Application>
  <PresentationFormat>Широкоэкранный</PresentationFormat>
  <Paragraphs>397</Paragraphs>
  <Slides>50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Wingdings</vt:lpstr>
      <vt:lpstr>Ретро</vt:lpstr>
      <vt:lpstr>Разработка учебных планов 2022-2023</vt:lpstr>
      <vt:lpstr>Структура программ по различным ФГОС</vt:lpstr>
      <vt:lpstr>Для срока обучения 2 года 10 м. для специальности отличия ФГОС</vt:lpstr>
      <vt:lpstr>Особенности новых ФГОС</vt:lpstr>
      <vt:lpstr>Общие правила</vt:lpstr>
      <vt:lpstr>Общие правила для  ФГОС по ТОП-50</vt:lpstr>
      <vt:lpstr>Работа с ПООП при формировании УП</vt:lpstr>
      <vt:lpstr>ПООП во ФГОС 3</vt:lpstr>
      <vt:lpstr>Особенности формирования учебного плана по ФГОС-3</vt:lpstr>
      <vt:lpstr>ПООП во ФГОС по ТОП-50 (актуализированных ФГОС)</vt:lpstr>
      <vt:lpstr>ПООП по новым ФГОС</vt:lpstr>
      <vt:lpstr>Права  образовательной организации</vt:lpstr>
      <vt:lpstr>Права  образовательной организации</vt:lpstr>
      <vt:lpstr>Распределение  вариативной части (ФГОС по ТОП-50 и актуализированных)</vt:lpstr>
      <vt:lpstr>Общие правила  при формировании УП для   ФГОС поТОП-50</vt:lpstr>
      <vt:lpstr>Общие правила</vt:lpstr>
      <vt:lpstr>Задание 3</vt:lpstr>
      <vt:lpstr>Особые требования при разработке УП</vt:lpstr>
      <vt:lpstr>Реализация программ среднего общего образования в структуре программ СПО</vt:lpstr>
      <vt:lpstr>Нормативные документы</vt:lpstr>
      <vt:lpstr>Рекомендации</vt:lpstr>
      <vt:lpstr>Назначение рекомендаций</vt:lpstr>
      <vt:lpstr>Основания реализации общеобразовательного цикла</vt:lpstr>
      <vt:lpstr>Особенности новых рекомендаций</vt:lpstr>
      <vt:lpstr>Условия реализации образовательных  программ в соответствии с ФГОС</vt:lpstr>
      <vt:lpstr>Количество предметов</vt:lpstr>
      <vt:lpstr>Дисциплина из ПО «Родной язык и родная литература»</vt:lpstr>
      <vt:lpstr>Структура программы</vt:lpstr>
      <vt:lpstr>Порядок разработки</vt:lpstr>
      <vt:lpstr>Дополнительные требования</vt:lpstr>
      <vt:lpstr>Промежуточная аттестация</vt:lpstr>
      <vt:lpstr>Структура учебного плана</vt:lpstr>
      <vt:lpstr>Планирование реализации дисциплин среднего общего образования </vt:lpstr>
      <vt:lpstr>Актуализированные в 2021 году ФГОС</vt:lpstr>
      <vt:lpstr>Актуализированные в 2021 году ФГОС</vt:lpstr>
      <vt:lpstr>Основные ошибки в учебных планах</vt:lpstr>
      <vt:lpstr>Разбор ошибок по заданиям </vt:lpstr>
      <vt:lpstr>Порядок проверки УП</vt:lpstr>
      <vt:lpstr>Соответствие требованиям ФГОС</vt:lpstr>
      <vt:lpstr>Работа со ФГОС</vt:lpstr>
      <vt:lpstr>Работа со ФГОС</vt:lpstr>
      <vt:lpstr>Соответствие требованиям ПООП</vt:lpstr>
      <vt:lpstr>Непротиворечивость ФЗ-273 «Об образовании в РФ»</vt:lpstr>
      <vt:lpstr>Логичность построения и соответствие  основным принципам дидактики</vt:lpstr>
      <vt:lpstr>Возможные ошибки  в структуре учебного плана</vt:lpstr>
      <vt:lpstr>Ошибки по объему нагрузки в Учебном плане</vt:lpstr>
      <vt:lpstr>Ошибки распределения нагрузки по образовательному процессу</vt:lpstr>
      <vt:lpstr>Общеобразовательная подготовка</vt:lpstr>
      <vt:lpstr>Благодарю за внимание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учебных планов</dc:title>
  <dc:creator>Ольга Станулевич</dc:creator>
  <cp:keywords>Учебные планы 2022</cp:keywords>
  <cp:lastModifiedBy>USER</cp:lastModifiedBy>
  <cp:revision>93</cp:revision>
  <dcterms:created xsi:type="dcterms:W3CDTF">2022-01-30T21:30:52Z</dcterms:created>
  <dcterms:modified xsi:type="dcterms:W3CDTF">2022-02-14T13:07:21Z</dcterms:modified>
</cp:coreProperties>
</file>